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898" r:id="rId2"/>
    <p:sldId id="1225" r:id="rId3"/>
    <p:sldId id="1253" r:id="rId4"/>
    <p:sldId id="1254" r:id="rId5"/>
    <p:sldId id="1252" r:id="rId6"/>
    <p:sldId id="1251" r:id="rId7"/>
    <p:sldId id="1250" r:id="rId8"/>
    <p:sldId id="1248" r:id="rId9"/>
    <p:sldId id="1247" r:id="rId10"/>
    <p:sldId id="1249" r:id="rId11"/>
    <p:sldId id="1244" r:id="rId12"/>
    <p:sldId id="1245" r:id="rId13"/>
    <p:sldId id="1246" r:id="rId14"/>
    <p:sldId id="1255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/>
    <p:restoredTop sz="96327"/>
  </p:normalViewPr>
  <p:slideViewPr>
    <p:cSldViewPr snapToGrid="0" snapToObjects="1" showGuides="1">
      <p:cViewPr varScale="1">
        <p:scale>
          <a:sx n="127" d="100"/>
          <a:sy n="127" d="100"/>
        </p:scale>
        <p:origin x="2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5B63D-8184-4746-9E04-5CA381EBFA42}" type="datetimeFigureOut">
              <a:rPr lang="en-CN" smtClean="0"/>
              <a:t>2025/10/22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F3437-B91B-3C4C-9D62-F06AA4DD919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07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94030-89A1-44FA-85C8-A64C41612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10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机器翻译是将句子 </a:t>
            </a:r>
            <a:r>
              <a:rPr lang="en-US" altLang="zh-CN" dirty="0"/>
              <a:t>x </a:t>
            </a:r>
            <a:r>
              <a:rPr lang="zh-CN" altLang="en-US" dirty="0"/>
              <a:t>从一种语言，我们叫源语言，翻译成另一种语言，我们目标语言的句子 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94030-89A1-44FA-85C8-A64C41612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98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3284-647F-470C-AE41-2C3FA78D75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Introduction to NLP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747E6-4E72-4435-AB9D-9122E0C57B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Baojian Zhou</a:t>
            </a:r>
          </a:p>
          <a:p>
            <a:r>
              <a:rPr lang="en-US" altLang="zh-CN" dirty="0"/>
              <a:t>School of Data Science, Fudan University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1BB9-1D1F-408E-9F55-1C077A94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4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BD662-EB3C-4EAF-9A3A-38E08CA48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4326" y="241334"/>
            <a:ext cx="11553826" cy="610388"/>
          </a:xfrm>
          <a:noFill/>
        </p:spPr>
        <p:txBody>
          <a:bodyPr>
            <a:noAutofit/>
          </a:bodyPr>
          <a:lstStyle>
            <a:lvl1pPr>
              <a:defRPr sz="4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57540-AA61-4F49-8204-5904B128EF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7525" y="1108433"/>
            <a:ext cx="11064875" cy="5508233"/>
          </a:xfrm>
        </p:spPr>
        <p:txBody>
          <a:bodyPr/>
          <a:lstStyle>
            <a:lvl1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This is a test.</a:t>
            </a:r>
            <a:endParaRPr lang="zh-CN" altLang="en-US" dirty="0"/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  <a:p>
            <a:pPr lvl="2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zh-CN" altLang="en-US" dirty="0"/>
          </a:p>
          <a:p>
            <a:pPr lvl="3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598" cy="365125"/>
          </a:xfrm>
        </p:spPr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A9ACEB-7451-41A7-93BA-D817C10377AE}"/>
              </a:ext>
            </a:extLst>
          </p:cNvPr>
          <p:cNvSpPr/>
          <p:nvPr userDrawn="1"/>
        </p:nvSpPr>
        <p:spPr>
          <a:xfrm>
            <a:off x="314326" y="851723"/>
            <a:ext cx="11553826" cy="45719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598" cy="365125"/>
          </a:xfrm>
        </p:spPr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E11DDF-65F3-45D5-B724-62F94032D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2085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6484387-4DE1-4B3F-9BF4-D38DF061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72085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F00D199-7DD3-488F-BEEF-DF09657F7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" y="66676"/>
            <a:ext cx="12049125" cy="610388"/>
          </a:xfrm>
          <a:noFill/>
        </p:spPr>
        <p:txBody>
          <a:bodyPr>
            <a:noAutofit/>
          </a:bodyPr>
          <a:lstStyle>
            <a:lvl1pPr>
              <a:defRPr sz="4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601FE1-B52B-4595-BD97-220067DB7375}"/>
              </a:ext>
            </a:extLst>
          </p:cNvPr>
          <p:cNvSpPr/>
          <p:nvPr userDrawn="1"/>
        </p:nvSpPr>
        <p:spPr>
          <a:xfrm>
            <a:off x="66675" y="677065"/>
            <a:ext cx="12049125" cy="77587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8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D4B963-4689-4C0B-A3E7-5D0A516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29"/>
            <a:ext cx="12191998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EC4EC-EEC9-4E2B-8910-81CDFB60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267"/>
            <a:ext cx="12191998" cy="592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This is a test</a:t>
            </a:r>
            <a:endParaRPr lang="zh-CN" altLang="en-US" dirty="0"/>
          </a:p>
          <a:p>
            <a:pPr lvl="1"/>
            <a:r>
              <a:rPr lang="en-US" altLang="zh-CN" dirty="0"/>
              <a:t>This is a test</a:t>
            </a:r>
            <a:endParaRPr lang="zh-CN" altLang="en-US" dirty="0"/>
          </a:p>
          <a:p>
            <a:pPr lvl="2"/>
            <a:r>
              <a:rPr lang="en-US" altLang="zh-CN" dirty="0"/>
              <a:t>This is a test</a:t>
            </a:r>
            <a:endParaRPr lang="zh-CN" altLang="en-US" dirty="0"/>
          </a:p>
          <a:p>
            <a:pPr lvl="3"/>
            <a:r>
              <a:rPr lang="en-US" altLang="zh-CN" dirty="0"/>
              <a:t>This is a test</a:t>
            </a:r>
            <a:endParaRPr lang="zh-CN" altLang="en-US" dirty="0"/>
          </a:p>
          <a:p>
            <a:pPr lvl="4"/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C9E46-0E5F-49EF-B30B-D978E95A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6266" y="6492875"/>
            <a:ext cx="5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1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ill.pub/2016/misread-tsn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C680-57FE-4360-8D62-7C774E5A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600" y="498764"/>
            <a:ext cx="10810666" cy="177966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CN" sz="4400" dirty="0">
                <a:solidFill>
                  <a:srgbClr val="0E419C"/>
                </a:solidFill>
              </a:rPr>
              <a:t>Assignment-02</a:t>
            </a:r>
            <a:r>
              <a:rPr lang="en-US" altLang="zh-CN" dirty="0">
                <a:solidFill>
                  <a:srgbClr val="0E419C"/>
                </a:solidFill>
              </a:rPr>
              <a:t> </a:t>
            </a:r>
            <a:br>
              <a:rPr lang="en-US" altLang="zh-CN" dirty="0">
                <a:solidFill>
                  <a:srgbClr val="0E419C"/>
                </a:solidFill>
              </a:rPr>
            </a:br>
            <a:r>
              <a:rPr lang="en-US" altLang="zh-CN" sz="4000" dirty="0">
                <a:solidFill>
                  <a:srgbClr val="0E419C"/>
                </a:solidFill>
              </a:rPr>
              <a:t>Exploring wiki-data using </a:t>
            </a:r>
            <a:br>
              <a:rPr lang="en-US" altLang="zh-CN" sz="4000" dirty="0">
                <a:solidFill>
                  <a:srgbClr val="0E419C"/>
                </a:solidFill>
              </a:rPr>
            </a:br>
            <a:r>
              <a:rPr lang="en-US" altLang="zh-CN" sz="4000" dirty="0">
                <a:solidFill>
                  <a:srgbClr val="0E419C"/>
                </a:solidFill>
              </a:rPr>
              <a:t>word embeddings / Build LSTMs</a:t>
            </a:r>
            <a:endParaRPr lang="zh-CN" altLang="en-US" sz="4000" dirty="0">
              <a:solidFill>
                <a:srgbClr val="0E419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BA0913-FFCB-4BC5-85DA-4B598BB8D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85338"/>
            <a:ext cx="9144000" cy="2647565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E419C"/>
                </a:solidFill>
              </a:rPr>
              <a:t>Baojian Zhou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E419C"/>
                </a:solidFill>
              </a:rPr>
              <a:t>DATA130030.01 (</a:t>
            </a:r>
            <a:r>
              <a:rPr lang="zh-CN" altLang="en-US" sz="2000" dirty="0">
                <a:solidFill>
                  <a:srgbClr val="0E419C"/>
                </a:solidFill>
              </a:rPr>
              <a:t>自然语言处理</a:t>
            </a:r>
            <a:r>
              <a:rPr lang="en-US" altLang="zh-CN" sz="2000" dirty="0">
                <a:solidFill>
                  <a:srgbClr val="0E419C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E419C"/>
                </a:solidFill>
              </a:rPr>
              <a:t>School of Data Science Fudan University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E419C"/>
                </a:solidFill>
              </a:rPr>
              <a:t>10/22/2025</a:t>
            </a:r>
            <a:endParaRPr lang="en-US" altLang="zh-CN" sz="2000" dirty="0">
              <a:solidFill>
                <a:srgbClr val="0E419C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388F10-FFAF-40CE-8463-CBC7109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8BB421-126E-41CB-B73A-69D52E98C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7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C4FD-8890-2853-5ADB-BD0C6A05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 – Task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EC02FC-63AD-6429-96F3-EE25443B8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12" y="1506537"/>
            <a:ext cx="10655300" cy="4711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289A7-E449-B01F-4CA2-4122DC1C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12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654D-24A4-5876-4C6C-7C9998DA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 – Task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1C552E-6934-B1BB-57A6-890BC6AE1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98" y="1108075"/>
            <a:ext cx="8513329" cy="5508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F1172-885F-7141-D2C3-7A6E91E9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11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6273-ADD6-E9F2-762E-221717B0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 – Task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058D8-4AAE-F60D-518E-64AC66AE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53C57C-A6F8-A278-C319-FF2C73110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248" y="1108075"/>
            <a:ext cx="9911429" cy="5508625"/>
          </a:xfrm>
        </p:spPr>
      </p:pic>
    </p:spTree>
    <p:extLst>
      <p:ext uri="{BB962C8B-B14F-4D97-AF65-F5344CB8AC3E}">
        <p14:creationId xmlns:p14="http://schemas.microsoft.com/office/powerpoint/2010/main" val="423566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B7E6-627A-7334-3C84-F5918EFC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Examples – Task 4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27CEE-870D-7E93-F2A1-62991AD2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3FBA14-2BBC-DF29-8719-C15D59CEA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05" y="1108075"/>
            <a:ext cx="9006315" cy="5508625"/>
          </a:xfrm>
        </p:spPr>
      </p:pic>
    </p:spTree>
    <p:extLst>
      <p:ext uri="{BB962C8B-B14F-4D97-AF65-F5344CB8AC3E}">
        <p14:creationId xmlns:p14="http://schemas.microsoft.com/office/powerpoint/2010/main" val="399368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F276-0B55-F576-6B84-3D0504BD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Summize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1439-581D-ABB7-2AB6-5EA3C625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</a:t>
            </a:r>
            <a:r>
              <a:rPr lang="en-CN" dirty="0"/>
              <a:t> score: </a:t>
            </a:r>
            <a:r>
              <a:rPr lang="en-US" dirty="0"/>
              <a:t>90.37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1 (30/30 points): 1) 20 points; 2) 10 points; 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2 (30/30 points): 1) 30 points; 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3 (10/10 points): 1) 10 points;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 4 (30/30 points): 1) 20 points; 2) 10 points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8ABC-C8C2-8878-038B-3777CE80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36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EFB5C-72A4-46EA-9241-8F5479D4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183A4-79E6-4DEB-AC72-BC2021F4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134591"/>
            <a:ext cx="10303595" cy="5207215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Task 1 - Train word embeddings using SGNS (30 points)</a:t>
            </a:r>
          </a:p>
          <a:p>
            <a:pPr lvl="1"/>
            <a:r>
              <a:rPr lang="en-US" altLang="zh-CN" sz="1200" b="1" dirty="0"/>
              <a:t>Train models (20 points); Similar / Dissimilar pairs (10 points)</a:t>
            </a:r>
          </a:p>
          <a:p>
            <a:r>
              <a:rPr lang="en-US" sz="2000" b="1" dirty="0"/>
              <a:t>Task 2 Classify documents using embeddings (30 points)</a:t>
            </a:r>
            <a:endParaRPr lang="en-US" altLang="zh-CN" sz="2000" dirty="0"/>
          </a:p>
          <a:p>
            <a:r>
              <a:rPr lang="en-US" sz="2000" b="1" dirty="0"/>
              <a:t>Task 3 Use t-SNE to project training document embeddings (10 points)</a:t>
            </a:r>
          </a:p>
          <a:p>
            <a:r>
              <a:rPr lang="en-US" sz="2000" b="1" dirty="0"/>
              <a:t>Tas 4 Use LSTM to build a language model (30 points)</a:t>
            </a:r>
          </a:p>
          <a:p>
            <a:pPr lvl="1"/>
            <a:r>
              <a:rPr lang="en-US" sz="1200" b="1" dirty="0"/>
              <a:t>Train model (Loss and PPL), 20 points; generated sentence (10 points)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90D66-D7FC-4C7A-8952-6FD4B371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8BB421-126E-41CB-B73A-69D52E98CAE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4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5B93-FF05-DAB9-1647-ABF5928E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 – Task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F84191-8D3E-6E48-F992-3CBCCEF8D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25" y="2029555"/>
            <a:ext cx="11064875" cy="36656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72720-7C5E-4259-A9FC-E854BBF1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17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D1EE-290B-7CBA-8F5E-D6A0F006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 – Task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F682F2-C294-2630-497A-1B453DFE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241" y="1108075"/>
            <a:ext cx="8893442" cy="5508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9A8FC-730F-77A8-1C33-1B7E2F94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29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8C78-B885-384A-2A0E-6DB906C8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 – Task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D35B50-2C7F-0630-930A-20F84F40F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986" y="1108075"/>
            <a:ext cx="5717952" cy="5508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53928-12AC-0C97-D430-BADF64C5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64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F9DE-31D6-A4C4-EA46-8F70CFFC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 – Task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44D69F-C2D1-B0CE-E0A6-617B730BD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6" y="1108041"/>
            <a:ext cx="7602245" cy="5508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CCFC-B660-B4DD-C792-B814723C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977C2-6981-A433-E787-5D5B030AF20B}"/>
              </a:ext>
            </a:extLst>
          </p:cNvPr>
          <p:cNvSpPr txBox="1"/>
          <p:nvPr/>
        </p:nvSpPr>
        <p:spPr>
          <a:xfrm>
            <a:off x="8676409" y="3751118"/>
            <a:ext cx="75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t</a:t>
            </a:r>
            <a:r>
              <a:rPr lang="en-CN" dirty="0">
                <a:hlinkClick r:id="rId3"/>
              </a:rPr>
              <a:t>-SNE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493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CB56-0128-550F-5968-B5446956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 – Task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B83516-3F62-FDF5-5B8D-F99796531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129" y="1108075"/>
            <a:ext cx="6821667" cy="5508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BF074-58A8-27C4-9CF1-12570D0A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82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C9AE-B850-3E91-0D36-78F65C36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 – Task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E51D5C-1BBB-1740-CBF8-5B6D9E4A4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25" y="1655394"/>
            <a:ext cx="11064875" cy="44139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C43-27AD-B089-9566-D1B9C344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70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FA0A-2A26-B87F-A14D-D33ACAD4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 – Task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FF0708-EC14-77F3-9A61-143A781DE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112" y="1385887"/>
            <a:ext cx="9791700" cy="4953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4F470-5E16-19F7-D978-65C17B13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88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Tahoma"/>
        <a:cs typeface=""/>
      </a:majorFont>
      <a:minorFont>
        <a:latin typeface="Tahoma"/>
        <a:ea typeface="Tahom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256</Words>
  <Application>Microsoft Macintosh PowerPoint</Application>
  <PresentationFormat>Widescreen</PresentationFormat>
  <Paragraphs>48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Tahoma</vt:lpstr>
      <vt:lpstr>Office 主题​​</vt:lpstr>
      <vt:lpstr>Assignment-02  Exploring wiki-data using  word embeddings / Build LSTMs</vt:lpstr>
      <vt:lpstr>Tasks</vt:lpstr>
      <vt:lpstr>Examples – Task 1</vt:lpstr>
      <vt:lpstr>Examples – Task 1</vt:lpstr>
      <vt:lpstr>Examples – Task 2</vt:lpstr>
      <vt:lpstr>Examples – Task 3</vt:lpstr>
      <vt:lpstr>Examples – Task 3</vt:lpstr>
      <vt:lpstr>Examples – Task 4</vt:lpstr>
      <vt:lpstr>Examples – Task 4</vt:lpstr>
      <vt:lpstr>Examples – Task 4</vt:lpstr>
      <vt:lpstr>Examples – Task 4</vt:lpstr>
      <vt:lpstr>Examples – Task 4</vt:lpstr>
      <vt:lpstr>Examples – Task 4</vt:lpstr>
      <vt:lpstr>Summize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– Machine Translation</dc:title>
  <dc:creator>Microsoft Office User</dc:creator>
  <cp:lastModifiedBy>Baojian Zhou</cp:lastModifiedBy>
  <cp:revision>23</cp:revision>
  <dcterms:created xsi:type="dcterms:W3CDTF">2024-05-28T06:06:49Z</dcterms:created>
  <dcterms:modified xsi:type="dcterms:W3CDTF">2025-10-22T10:25:08Z</dcterms:modified>
</cp:coreProperties>
</file>