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8B19B4-117E-471B-9079-A96CB43C342A}"/>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AFDE894-10F1-476C-A179-49D5AAB46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C1E36F53-F52E-432F-AE4A-7BC840060364}"/>
              </a:ext>
            </a:extLst>
          </p:cNvPr>
          <p:cNvSpPr>
            <a:spLocks noGrp="1"/>
          </p:cNvSpPr>
          <p:nvPr>
            <p:ph type="dt" sz="half" idx="10"/>
          </p:nvPr>
        </p:nvSpPr>
        <p:spPr/>
        <p:txBody>
          <a:bodyPr/>
          <a:lstStyle/>
          <a:p>
            <a:fld id="{C77B4D13-A02B-4A50-A7DF-D6F97B9D00BE}" type="datetimeFigureOut">
              <a:rPr lang="ru-RU" smtClean="0"/>
              <a:t>18.03.2024</a:t>
            </a:fld>
            <a:endParaRPr lang="ru-RU"/>
          </a:p>
        </p:txBody>
      </p:sp>
      <p:sp>
        <p:nvSpPr>
          <p:cNvPr id="5" name="Нижний колонтитул 4">
            <a:extLst>
              <a:ext uri="{FF2B5EF4-FFF2-40B4-BE49-F238E27FC236}">
                <a16:creationId xmlns:a16="http://schemas.microsoft.com/office/drawing/2014/main" id="{611474F9-4693-44E5-B9C1-4AA8DA0E492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F23FE94-A49A-4013-8CB0-72E037BEC5F8}"/>
              </a:ext>
            </a:extLst>
          </p:cNvPr>
          <p:cNvSpPr>
            <a:spLocks noGrp="1"/>
          </p:cNvSpPr>
          <p:nvPr>
            <p:ph type="sldNum" sz="quarter" idx="12"/>
          </p:nvPr>
        </p:nvSpPr>
        <p:spPr/>
        <p:txBody>
          <a:bodyPr/>
          <a:lstStyle/>
          <a:p>
            <a:fld id="{AD5E823B-0394-4EBD-AECF-F236B9A1DC2B}" type="slidenum">
              <a:rPr lang="ru-RU" smtClean="0"/>
              <a:t>‹#›</a:t>
            </a:fld>
            <a:endParaRPr lang="ru-RU"/>
          </a:p>
        </p:txBody>
      </p:sp>
    </p:spTree>
    <p:extLst>
      <p:ext uri="{BB962C8B-B14F-4D97-AF65-F5344CB8AC3E}">
        <p14:creationId xmlns:p14="http://schemas.microsoft.com/office/powerpoint/2010/main" val="304726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4BE91-EE57-4F82-ADF3-877AA7FC2A9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CA197C4-CA05-4F0C-9B45-89D94006C02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85485EF-227A-4D13-B6CD-AE7C260633C2}"/>
              </a:ext>
            </a:extLst>
          </p:cNvPr>
          <p:cNvSpPr>
            <a:spLocks noGrp="1"/>
          </p:cNvSpPr>
          <p:nvPr>
            <p:ph type="dt" sz="half" idx="10"/>
          </p:nvPr>
        </p:nvSpPr>
        <p:spPr/>
        <p:txBody>
          <a:bodyPr/>
          <a:lstStyle/>
          <a:p>
            <a:fld id="{C77B4D13-A02B-4A50-A7DF-D6F97B9D00BE}" type="datetimeFigureOut">
              <a:rPr lang="ru-RU" smtClean="0"/>
              <a:t>18.03.2024</a:t>
            </a:fld>
            <a:endParaRPr lang="ru-RU"/>
          </a:p>
        </p:txBody>
      </p:sp>
      <p:sp>
        <p:nvSpPr>
          <p:cNvPr id="5" name="Нижний колонтитул 4">
            <a:extLst>
              <a:ext uri="{FF2B5EF4-FFF2-40B4-BE49-F238E27FC236}">
                <a16:creationId xmlns:a16="http://schemas.microsoft.com/office/drawing/2014/main" id="{F276055E-5B10-4517-B40B-1933C0682F0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78331F9-F818-47AE-8FEC-C59809C7B9A1}"/>
              </a:ext>
            </a:extLst>
          </p:cNvPr>
          <p:cNvSpPr>
            <a:spLocks noGrp="1"/>
          </p:cNvSpPr>
          <p:nvPr>
            <p:ph type="sldNum" sz="quarter" idx="12"/>
          </p:nvPr>
        </p:nvSpPr>
        <p:spPr/>
        <p:txBody>
          <a:bodyPr/>
          <a:lstStyle/>
          <a:p>
            <a:fld id="{AD5E823B-0394-4EBD-AECF-F236B9A1DC2B}" type="slidenum">
              <a:rPr lang="ru-RU" smtClean="0"/>
              <a:t>‹#›</a:t>
            </a:fld>
            <a:endParaRPr lang="ru-RU"/>
          </a:p>
        </p:txBody>
      </p:sp>
    </p:spTree>
    <p:extLst>
      <p:ext uri="{BB962C8B-B14F-4D97-AF65-F5344CB8AC3E}">
        <p14:creationId xmlns:p14="http://schemas.microsoft.com/office/powerpoint/2010/main" val="3318020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F3163B5-EF99-4474-9D31-2E63675D908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46FCB90-6455-4CFB-A94B-478C675D62E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829A8E-55EB-4625-889C-8459583A7119}"/>
              </a:ext>
            </a:extLst>
          </p:cNvPr>
          <p:cNvSpPr>
            <a:spLocks noGrp="1"/>
          </p:cNvSpPr>
          <p:nvPr>
            <p:ph type="dt" sz="half" idx="10"/>
          </p:nvPr>
        </p:nvSpPr>
        <p:spPr/>
        <p:txBody>
          <a:bodyPr/>
          <a:lstStyle/>
          <a:p>
            <a:fld id="{C77B4D13-A02B-4A50-A7DF-D6F97B9D00BE}" type="datetimeFigureOut">
              <a:rPr lang="ru-RU" smtClean="0"/>
              <a:t>18.03.2024</a:t>
            </a:fld>
            <a:endParaRPr lang="ru-RU"/>
          </a:p>
        </p:txBody>
      </p:sp>
      <p:sp>
        <p:nvSpPr>
          <p:cNvPr id="5" name="Нижний колонтитул 4">
            <a:extLst>
              <a:ext uri="{FF2B5EF4-FFF2-40B4-BE49-F238E27FC236}">
                <a16:creationId xmlns:a16="http://schemas.microsoft.com/office/drawing/2014/main" id="{7E6DDA7C-6F14-4C68-9257-1E15BBCD0DD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9C8A153-1F5C-4280-B49B-3BBDCF7483FD}"/>
              </a:ext>
            </a:extLst>
          </p:cNvPr>
          <p:cNvSpPr>
            <a:spLocks noGrp="1"/>
          </p:cNvSpPr>
          <p:nvPr>
            <p:ph type="sldNum" sz="quarter" idx="12"/>
          </p:nvPr>
        </p:nvSpPr>
        <p:spPr/>
        <p:txBody>
          <a:bodyPr/>
          <a:lstStyle/>
          <a:p>
            <a:fld id="{AD5E823B-0394-4EBD-AECF-F236B9A1DC2B}" type="slidenum">
              <a:rPr lang="ru-RU" smtClean="0"/>
              <a:t>‹#›</a:t>
            </a:fld>
            <a:endParaRPr lang="ru-RU"/>
          </a:p>
        </p:txBody>
      </p:sp>
    </p:spTree>
    <p:extLst>
      <p:ext uri="{BB962C8B-B14F-4D97-AF65-F5344CB8AC3E}">
        <p14:creationId xmlns:p14="http://schemas.microsoft.com/office/powerpoint/2010/main" val="15479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CBFEC2-9652-480F-8072-5CB8769AB61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CFE0C0E-6A62-45FE-A825-D5523AC33CA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32C7CF4-18A0-41D7-8DD7-FEE9CA08D1FA}"/>
              </a:ext>
            </a:extLst>
          </p:cNvPr>
          <p:cNvSpPr>
            <a:spLocks noGrp="1"/>
          </p:cNvSpPr>
          <p:nvPr>
            <p:ph type="dt" sz="half" idx="10"/>
          </p:nvPr>
        </p:nvSpPr>
        <p:spPr/>
        <p:txBody>
          <a:bodyPr/>
          <a:lstStyle/>
          <a:p>
            <a:fld id="{C77B4D13-A02B-4A50-A7DF-D6F97B9D00BE}" type="datetimeFigureOut">
              <a:rPr lang="ru-RU" smtClean="0"/>
              <a:t>18.03.2024</a:t>
            </a:fld>
            <a:endParaRPr lang="ru-RU"/>
          </a:p>
        </p:txBody>
      </p:sp>
      <p:sp>
        <p:nvSpPr>
          <p:cNvPr id="5" name="Нижний колонтитул 4">
            <a:extLst>
              <a:ext uri="{FF2B5EF4-FFF2-40B4-BE49-F238E27FC236}">
                <a16:creationId xmlns:a16="http://schemas.microsoft.com/office/drawing/2014/main" id="{82286C06-1D6A-4307-8DAB-74E5272562C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5E346A8-CFA4-44B6-87FE-8F2BB8E508C7}"/>
              </a:ext>
            </a:extLst>
          </p:cNvPr>
          <p:cNvSpPr>
            <a:spLocks noGrp="1"/>
          </p:cNvSpPr>
          <p:nvPr>
            <p:ph type="sldNum" sz="quarter" idx="12"/>
          </p:nvPr>
        </p:nvSpPr>
        <p:spPr/>
        <p:txBody>
          <a:bodyPr/>
          <a:lstStyle/>
          <a:p>
            <a:fld id="{AD5E823B-0394-4EBD-AECF-F236B9A1DC2B}" type="slidenum">
              <a:rPr lang="ru-RU" smtClean="0"/>
              <a:t>‹#›</a:t>
            </a:fld>
            <a:endParaRPr lang="ru-RU"/>
          </a:p>
        </p:txBody>
      </p:sp>
    </p:spTree>
    <p:extLst>
      <p:ext uri="{BB962C8B-B14F-4D97-AF65-F5344CB8AC3E}">
        <p14:creationId xmlns:p14="http://schemas.microsoft.com/office/powerpoint/2010/main" val="171861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4A268F-F8E7-4CFF-B2AD-FC266F1C5DAE}"/>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C602091E-2038-4F43-83A1-DC57594202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9029821-E4E9-4B5D-8A6D-FC3873D0926E}"/>
              </a:ext>
            </a:extLst>
          </p:cNvPr>
          <p:cNvSpPr>
            <a:spLocks noGrp="1"/>
          </p:cNvSpPr>
          <p:nvPr>
            <p:ph type="dt" sz="half" idx="10"/>
          </p:nvPr>
        </p:nvSpPr>
        <p:spPr/>
        <p:txBody>
          <a:bodyPr/>
          <a:lstStyle/>
          <a:p>
            <a:fld id="{C77B4D13-A02B-4A50-A7DF-D6F97B9D00BE}" type="datetimeFigureOut">
              <a:rPr lang="ru-RU" smtClean="0"/>
              <a:t>18.03.2024</a:t>
            </a:fld>
            <a:endParaRPr lang="ru-RU"/>
          </a:p>
        </p:txBody>
      </p:sp>
      <p:sp>
        <p:nvSpPr>
          <p:cNvPr id="5" name="Нижний колонтитул 4">
            <a:extLst>
              <a:ext uri="{FF2B5EF4-FFF2-40B4-BE49-F238E27FC236}">
                <a16:creationId xmlns:a16="http://schemas.microsoft.com/office/drawing/2014/main" id="{90068B5C-1BCB-45C4-8672-04EF5DF3982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92AC740-B28A-41D5-A74D-D6AFBCB054C6}"/>
              </a:ext>
            </a:extLst>
          </p:cNvPr>
          <p:cNvSpPr>
            <a:spLocks noGrp="1"/>
          </p:cNvSpPr>
          <p:nvPr>
            <p:ph type="sldNum" sz="quarter" idx="12"/>
          </p:nvPr>
        </p:nvSpPr>
        <p:spPr/>
        <p:txBody>
          <a:bodyPr/>
          <a:lstStyle/>
          <a:p>
            <a:fld id="{AD5E823B-0394-4EBD-AECF-F236B9A1DC2B}" type="slidenum">
              <a:rPr lang="ru-RU" smtClean="0"/>
              <a:t>‹#›</a:t>
            </a:fld>
            <a:endParaRPr lang="ru-RU"/>
          </a:p>
        </p:txBody>
      </p:sp>
    </p:spTree>
    <p:extLst>
      <p:ext uri="{BB962C8B-B14F-4D97-AF65-F5344CB8AC3E}">
        <p14:creationId xmlns:p14="http://schemas.microsoft.com/office/powerpoint/2010/main" val="324684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25F80B-6FB9-4293-AB78-1A9800F24C9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79B70E0-F2B3-44F1-B415-FE056B870DF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74160D2-06BE-4E09-9C5E-3A975D32D26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15D0C8B-0230-406C-AC06-CFE3B0315AF3}"/>
              </a:ext>
            </a:extLst>
          </p:cNvPr>
          <p:cNvSpPr>
            <a:spLocks noGrp="1"/>
          </p:cNvSpPr>
          <p:nvPr>
            <p:ph type="dt" sz="half" idx="10"/>
          </p:nvPr>
        </p:nvSpPr>
        <p:spPr/>
        <p:txBody>
          <a:bodyPr/>
          <a:lstStyle/>
          <a:p>
            <a:fld id="{C77B4D13-A02B-4A50-A7DF-D6F97B9D00BE}" type="datetimeFigureOut">
              <a:rPr lang="ru-RU" smtClean="0"/>
              <a:t>18.03.2024</a:t>
            </a:fld>
            <a:endParaRPr lang="ru-RU"/>
          </a:p>
        </p:txBody>
      </p:sp>
      <p:sp>
        <p:nvSpPr>
          <p:cNvPr id="6" name="Нижний колонтитул 5">
            <a:extLst>
              <a:ext uri="{FF2B5EF4-FFF2-40B4-BE49-F238E27FC236}">
                <a16:creationId xmlns:a16="http://schemas.microsoft.com/office/drawing/2014/main" id="{D3942E04-F493-4683-99F6-907DD18AAD6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1381ADD-979B-4D5F-953A-F3BF7F4ABF60}"/>
              </a:ext>
            </a:extLst>
          </p:cNvPr>
          <p:cNvSpPr>
            <a:spLocks noGrp="1"/>
          </p:cNvSpPr>
          <p:nvPr>
            <p:ph type="sldNum" sz="quarter" idx="12"/>
          </p:nvPr>
        </p:nvSpPr>
        <p:spPr/>
        <p:txBody>
          <a:bodyPr/>
          <a:lstStyle/>
          <a:p>
            <a:fld id="{AD5E823B-0394-4EBD-AECF-F236B9A1DC2B}" type="slidenum">
              <a:rPr lang="ru-RU" smtClean="0"/>
              <a:t>‹#›</a:t>
            </a:fld>
            <a:endParaRPr lang="ru-RU"/>
          </a:p>
        </p:txBody>
      </p:sp>
    </p:spTree>
    <p:extLst>
      <p:ext uri="{BB962C8B-B14F-4D97-AF65-F5344CB8AC3E}">
        <p14:creationId xmlns:p14="http://schemas.microsoft.com/office/powerpoint/2010/main" val="3463438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59EA25-040A-4468-8168-3FB5ACE6628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4A04CDF5-FC8F-44C8-A1B3-F1A99FB36B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7B0B31B-341B-4EBB-AA1D-D7B2C0CF3EA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852A4B4-FA7B-4BD0-98B8-D6B6726523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D03FEF6F-877E-4EC3-84F2-0BD22A7D84E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D1DA1257-E11C-41BF-A0C9-E6759766DE0E}"/>
              </a:ext>
            </a:extLst>
          </p:cNvPr>
          <p:cNvSpPr>
            <a:spLocks noGrp="1"/>
          </p:cNvSpPr>
          <p:nvPr>
            <p:ph type="dt" sz="half" idx="10"/>
          </p:nvPr>
        </p:nvSpPr>
        <p:spPr/>
        <p:txBody>
          <a:bodyPr/>
          <a:lstStyle/>
          <a:p>
            <a:fld id="{C77B4D13-A02B-4A50-A7DF-D6F97B9D00BE}" type="datetimeFigureOut">
              <a:rPr lang="ru-RU" smtClean="0"/>
              <a:t>18.03.2024</a:t>
            </a:fld>
            <a:endParaRPr lang="ru-RU"/>
          </a:p>
        </p:txBody>
      </p:sp>
      <p:sp>
        <p:nvSpPr>
          <p:cNvPr id="8" name="Нижний колонтитул 7">
            <a:extLst>
              <a:ext uri="{FF2B5EF4-FFF2-40B4-BE49-F238E27FC236}">
                <a16:creationId xmlns:a16="http://schemas.microsoft.com/office/drawing/2014/main" id="{8C53F161-8FDC-4D8C-9C62-75AA88F62CC4}"/>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28D4E013-CD54-40BC-B671-49864213846D}"/>
              </a:ext>
            </a:extLst>
          </p:cNvPr>
          <p:cNvSpPr>
            <a:spLocks noGrp="1"/>
          </p:cNvSpPr>
          <p:nvPr>
            <p:ph type="sldNum" sz="quarter" idx="12"/>
          </p:nvPr>
        </p:nvSpPr>
        <p:spPr/>
        <p:txBody>
          <a:bodyPr/>
          <a:lstStyle/>
          <a:p>
            <a:fld id="{AD5E823B-0394-4EBD-AECF-F236B9A1DC2B}" type="slidenum">
              <a:rPr lang="ru-RU" smtClean="0"/>
              <a:t>‹#›</a:t>
            </a:fld>
            <a:endParaRPr lang="ru-RU"/>
          </a:p>
        </p:txBody>
      </p:sp>
    </p:spTree>
    <p:extLst>
      <p:ext uri="{BB962C8B-B14F-4D97-AF65-F5344CB8AC3E}">
        <p14:creationId xmlns:p14="http://schemas.microsoft.com/office/powerpoint/2010/main" val="100528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EA8EEB-01F4-458C-86A4-6A0C17FFACEF}"/>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8BD9D63-5EA7-4891-B4E1-CE4BCE837A55}"/>
              </a:ext>
            </a:extLst>
          </p:cNvPr>
          <p:cNvSpPr>
            <a:spLocks noGrp="1"/>
          </p:cNvSpPr>
          <p:nvPr>
            <p:ph type="dt" sz="half" idx="10"/>
          </p:nvPr>
        </p:nvSpPr>
        <p:spPr/>
        <p:txBody>
          <a:bodyPr/>
          <a:lstStyle/>
          <a:p>
            <a:fld id="{C77B4D13-A02B-4A50-A7DF-D6F97B9D00BE}" type="datetimeFigureOut">
              <a:rPr lang="ru-RU" smtClean="0"/>
              <a:t>18.03.2024</a:t>
            </a:fld>
            <a:endParaRPr lang="ru-RU"/>
          </a:p>
        </p:txBody>
      </p:sp>
      <p:sp>
        <p:nvSpPr>
          <p:cNvPr id="4" name="Нижний колонтитул 3">
            <a:extLst>
              <a:ext uri="{FF2B5EF4-FFF2-40B4-BE49-F238E27FC236}">
                <a16:creationId xmlns:a16="http://schemas.microsoft.com/office/drawing/2014/main" id="{8ACE3E8F-B5CE-48E0-AB1E-AC247E7F384B}"/>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4F9510C6-2764-4CB3-88DA-C5144F861E6C}"/>
              </a:ext>
            </a:extLst>
          </p:cNvPr>
          <p:cNvSpPr>
            <a:spLocks noGrp="1"/>
          </p:cNvSpPr>
          <p:nvPr>
            <p:ph type="sldNum" sz="quarter" idx="12"/>
          </p:nvPr>
        </p:nvSpPr>
        <p:spPr/>
        <p:txBody>
          <a:bodyPr/>
          <a:lstStyle/>
          <a:p>
            <a:fld id="{AD5E823B-0394-4EBD-AECF-F236B9A1DC2B}" type="slidenum">
              <a:rPr lang="ru-RU" smtClean="0"/>
              <a:t>‹#›</a:t>
            </a:fld>
            <a:endParaRPr lang="ru-RU"/>
          </a:p>
        </p:txBody>
      </p:sp>
    </p:spTree>
    <p:extLst>
      <p:ext uri="{BB962C8B-B14F-4D97-AF65-F5344CB8AC3E}">
        <p14:creationId xmlns:p14="http://schemas.microsoft.com/office/powerpoint/2010/main" val="190081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6E45A41-EC98-4EFE-B9FF-20AF76CC589A}"/>
              </a:ext>
            </a:extLst>
          </p:cNvPr>
          <p:cNvSpPr>
            <a:spLocks noGrp="1"/>
          </p:cNvSpPr>
          <p:nvPr>
            <p:ph type="dt" sz="half" idx="10"/>
          </p:nvPr>
        </p:nvSpPr>
        <p:spPr/>
        <p:txBody>
          <a:bodyPr/>
          <a:lstStyle/>
          <a:p>
            <a:fld id="{C77B4D13-A02B-4A50-A7DF-D6F97B9D00BE}" type="datetimeFigureOut">
              <a:rPr lang="ru-RU" smtClean="0"/>
              <a:t>18.03.2024</a:t>
            </a:fld>
            <a:endParaRPr lang="ru-RU"/>
          </a:p>
        </p:txBody>
      </p:sp>
      <p:sp>
        <p:nvSpPr>
          <p:cNvPr id="3" name="Нижний колонтитул 2">
            <a:extLst>
              <a:ext uri="{FF2B5EF4-FFF2-40B4-BE49-F238E27FC236}">
                <a16:creationId xmlns:a16="http://schemas.microsoft.com/office/drawing/2014/main" id="{03C832DD-8364-4850-9CDF-2C9D69EA9F91}"/>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384157F-823E-4C59-A0E0-CF73C499BBA3}"/>
              </a:ext>
            </a:extLst>
          </p:cNvPr>
          <p:cNvSpPr>
            <a:spLocks noGrp="1"/>
          </p:cNvSpPr>
          <p:nvPr>
            <p:ph type="sldNum" sz="quarter" idx="12"/>
          </p:nvPr>
        </p:nvSpPr>
        <p:spPr/>
        <p:txBody>
          <a:bodyPr/>
          <a:lstStyle/>
          <a:p>
            <a:fld id="{AD5E823B-0394-4EBD-AECF-F236B9A1DC2B}" type="slidenum">
              <a:rPr lang="ru-RU" smtClean="0"/>
              <a:t>‹#›</a:t>
            </a:fld>
            <a:endParaRPr lang="ru-RU"/>
          </a:p>
        </p:txBody>
      </p:sp>
    </p:spTree>
    <p:extLst>
      <p:ext uri="{BB962C8B-B14F-4D97-AF65-F5344CB8AC3E}">
        <p14:creationId xmlns:p14="http://schemas.microsoft.com/office/powerpoint/2010/main" val="134065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924605-F319-4531-BC86-070CE372FA3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6F8D07CF-14FF-4E2D-AC2A-18C87BFC32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A5AA2F8-8203-45B7-A6F1-BB919FD92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A97228B-921C-4882-8486-5000F2DC22F5}"/>
              </a:ext>
            </a:extLst>
          </p:cNvPr>
          <p:cNvSpPr>
            <a:spLocks noGrp="1"/>
          </p:cNvSpPr>
          <p:nvPr>
            <p:ph type="dt" sz="half" idx="10"/>
          </p:nvPr>
        </p:nvSpPr>
        <p:spPr/>
        <p:txBody>
          <a:bodyPr/>
          <a:lstStyle/>
          <a:p>
            <a:fld id="{C77B4D13-A02B-4A50-A7DF-D6F97B9D00BE}" type="datetimeFigureOut">
              <a:rPr lang="ru-RU" smtClean="0"/>
              <a:t>18.03.2024</a:t>
            </a:fld>
            <a:endParaRPr lang="ru-RU"/>
          </a:p>
        </p:txBody>
      </p:sp>
      <p:sp>
        <p:nvSpPr>
          <p:cNvPr id="6" name="Нижний колонтитул 5">
            <a:extLst>
              <a:ext uri="{FF2B5EF4-FFF2-40B4-BE49-F238E27FC236}">
                <a16:creationId xmlns:a16="http://schemas.microsoft.com/office/drawing/2014/main" id="{B8766430-5923-41B8-800C-1BF1F5DF801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42FD065-0DE0-498D-B26A-F505100178AA}"/>
              </a:ext>
            </a:extLst>
          </p:cNvPr>
          <p:cNvSpPr>
            <a:spLocks noGrp="1"/>
          </p:cNvSpPr>
          <p:nvPr>
            <p:ph type="sldNum" sz="quarter" idx="12"/>
          </p:nvPr>
        </p:nvSpPr>
        <p:spPr/>
        <p:txBody>
          <a:bodyPr/>
          <a:lstStyle/>
          <a:p>
            <a:fld id="{AD5E823B-0394-4EBD-AECF-F236B9A1DC2B}" type="slidenum">
              <a:rPr lang="ru-RU" smtClean="0"/>
              <a:t>‹#›</a:t>
            </a:fld>
            <a:endParaRPr lang="ru-RU"/>
          </a:p>
        </p:txBody>
      </p:sp>
    </p:spTree>
    <p:extLst>
      <p:ext uri="{BB962C8B-B14F-4D97-AF65-F5344CB8AC3E}">
        <p14:creationId xmlns:p14="http://schemas.microsoft.com/office/powerpoint/2010/main" val="405716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9C3FAA-5206-4FA9-BED3-D369035836C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6E11F16-5987-4F1A-B5A9-708E9BF4DC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45058CE3-3FF1-4511-A6E5-A4F39612B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480FA47-133E-4549-AFCD-5E1ACF4769CB}"/>
              </a:ext>
            </a:extLst>
          </p:cNvPr>
          <p:cNvSpPr>
            <a:spLocks noGrp="1"/>
          </p:cNvSpPr>
          <p:nvPr>
            <p:ph type="dt" sz="half" idx="10"/>
          </p:nvPr>
        </p:nvSpPr>
        <p:spPr/>
        <p:txBody>
          <a:bodyPr/>
          <a:lstStyle/>
          <a:p>
            <a:fld id="{C77B4D13-A02B-4A50-A7DF-D6F97B9D00BE}" type="datetimeFigureOut">
              <a:rPr lang="ru-RU" smtClean="0"/>
              <a:t>18.03.2024</a:t>
            </a:fld>
            <a:endParaRPr lang="ru-RU"/>
          </a:p>
        </p:txBody>
      </p:sp>
      <p:sp>
        <p:nvSpPr>
          <p:cNvPr id="6" name="Нижний колонтитул 5">
            <a:extLst>
              <a:ext uri="{FF2B5EF4-FFF2-40B4-BE49-F238E27FC236}">
                <a16:creationId xmlns:a16="http://schemas.microsoft.com/office/drawing/2014/main" id="{65CAA20B-743E-4453-85A1-B573961C54A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57B1958-F0FE-4C2D-98FC-7AC8F10BAEC3}"/>
              </a:ext>
            </a:extLst>
          </p:cNvPr>
          <p:cNvSpPr>
            <a:spLocks noGrp="1"/>
          </p:cNvSpPr>
          <p:nvPr>
            <p:ph type="sldNum" sz="quarter" idx="12"/>
          </p:nvPr>
        </p:nvSpPr>
        <p:spPr/>
        <p:txBody>
          <a:bodyPr/>
          <a:lstStyle/>
          <a:p>
            <a:fld id="{AD5E823B-0394-4EBD-AECF-F236B9A1DC2B}" type="slidenum">
              <a:rPr lang="ru-RU" smtClean="0"/>
              <a:t>‹#›</a:t>
            </a:fld>
            <a:endParaRPr lang="ru-RU"/>
          </a:p>
        </p:txBody>
      </p:sp>
    </p:spTree>
    <p:extLst>
      <p:ext uri="{BB962C8B-B14F-4D97-AF65-F5344CB8AC3E}">
        <p14:creationId xmlns:p14="http://schemas.microsoft.com/office/powerpoint/2010/main" val="2952225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5C9601-8289-44C2-9BFE-8D88D46521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C5608E8C-60F9-4F57-A32A-EB3AA234F0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A9CEFE0-3B4A-4C72-B298-7C23E58F60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B4D13-A02B-4A50-A7DF-D6F97B9D00BE}" type="datetimeFigureOut">
              <a:rPr lang="ru-RU" smtClean="0"/>
              <a:t>18.03.2024</a:t>
            </a:fld>
            <a:endParaRPr lang="ru-RU"/>
          </a:p>
        </p:txBody>
      </p:sp>
      <p:sp>
        <p:nvSpPr>
          <p:cNvPr id="5" name="Нижний колонтитул 4">
            <a:extLst>
              <a:ext uri="{FF2B5EF4-FFF2-40B4-BE49-F238E27FC236}">
                <a16:creationId xmlns:a16="http://schemas.microsoft.com/office/drawing/2014/main" id="{68F0B6CD-CDC6-4CBE-BA7A-C395A7AEBE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F07BC319-21E0-4837-B206-07CF36893D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E823B-0394-4EBD-AECF-F236B9A1DC2B}" type="slidenum">
              <a:rPr lang="ru-RU" smtClean="0"/>
              <a:t>‹#›</a:t>
            </a:fld>
            <a:endParaRPr lang="ru-RU"/>
          </a:p>
        </p:txBody>
      </p:sp>
    </p:spTree>
    <p:extLst>
      <p:ext uri="{BB962C8B-B14F-4D97-AF65-F5344CB8AC3E}">
        <p14:creationId xmlns:p14="http://schemas.microsoft.com/office/powerpoint/2010/main" val="2938287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91FB85-36FE-4ABD-B2E6-035034D34BC1}"/>
              </a:ext>
            </a:extLst>
          </p:cNvPr>
          <p:cNvSpPr>
            <a:spLocks noGrp="1"/>
          </p:cNvSpPr>
          <p:nvPr>
            <p:ph type="ctrTitle"/>
          </p:nvPr>
        </p:nvSpPr>
        <p:spPr>
          <a:xfrm>
            <a:off x="1524000" y="207963"/>
            <a:ext cx="9144000" cy="2161164"/>
          </a:xfrm>
        </p:spPr>
        <p:txBody>
          <a:bodyPr>
            <a:normAutofit/>
          </a:bodyPr>
          <a:lstStyle/>
          <a:p>
            <a:r>
              <a:rPr lang="ru-RU" sz="1600" b="0" dirty="0">
                <a:effectLst/>
                <a:latin typeface="Consolas" panose="020B0609020204030204" pitchFamily="49" charset="0"/>
              </a:rPr>
              <a:t>План автоматизации тестирования веб-формы сервиса покупки туров интернет-банка</a:t>
            </a:r>
            <a:br>
              <a:rPr lang="ru-RU" sz="1600" b="0" dirty="0">
                <a:effectLst/>
                <a:latin typeface="Consolas" panose="020B0609020204030204" pitchFamily="49" charset="0"/>
              </a:rPr>
            </a:br>
            <a:r>
              <a:rPr lang="ru-RU" sz="1600" b="0" dirty="0">
                <a:effectLst/>
                <a:latin typeface="Consolas" panose="020B0609020204030204" pitchFamily="49" charset="0"/>
              </a:rPr>
              <a:t>1. Перечень автоматизируемых сценариев</a:t>
            </a:r>
            <a:br>
              <a:rPr lang="ru-RU" sz="1600" b="0" dirty="0">
                <a:effectLst/>
                <a:latin typeface="Consolas" panose="020B0609020204030204" pitchFamily="49" charset="0"/>
              </a:rPr>
            </a:br>
            <a:r>
              <a:rPr lang="ru-RU" sz="1600" b="0" dirty="0">
                <a:effectLst/>
                <a:latin typeface="Consolas" panose="020B0609020204030204" pitchFamily="49" charset="0"/>
              </a:rPr>
              <a:t>2. Тестирование UI</a:t>
            </a:r>
            <a:br>
              <a:rPr lang="ru-RU" sz="1600" b="0" dirty="0">
                <a:effectLst/>
                <a:latin typeface="Consolas" panose="020B0609020204030204" pitchFamily="49" charset="0"/>
              </a:rPr>
            </a:br>
            <a:r>
              <a:rPr lang="ru-RU" sz="1600" b="0" dirty="0">
                <a:effectLst/>
                <a:latin typeface="Consolas" panose="020B0609020204030204" pitchFamily="49" charset="0"/>
              </a:rPr>
              <a:t>3. Позитивные сценарии (Happy </a:t>
            </a:r>
            <a:r>
              <a:rPr lang="ru-RU" sz="1600" b="0" dirty="0" err="1">
                <a:effectLst/>
                <a:latin typeface="Consolas" panose="020B0609020204030204" pitchFamily="49" charset="0"/>
              </a:rPr>
              <a:t>Path</a:t>
            </a:r>
            <a:r>
              <a:rPr lang="ru-RU" sz="1600" b="0" dirty="0">
                <a:effectLst/>
                <a:latin typeface="Consolas" panose="020B0609020204030204" pitchFamily="49" charset="0"/>
              </a:rPr>
              <a:t>)</a:t>
            </a:r>
            <a:br>
              <a:rPr lang="ru-RU" b="0" dirty="0">
                <a:solidFill>
                  <a:srgbClr val="D4D4D4"/>
                </a:solidFill>
                <a:effectLst/>
                <a:latin typeface="Consolas" panose="020B0609020204030204" pitchFamily="49" charset="0"/>
              </a:rPr>
            </a:br>
            <a:endParaRPr lang="ru-RU" dirty="0"/>
          </a:p>
        </p:txBody>
      </p:sp>
      <p:sp>
        <p:nvSpPr>
          <p:cNvPr id="3" name="Подзаголовок 2">
            <a:extLst>
              <a:ext uri="{FF2B5EF4-FFF2-40B4-BE49-F238E27FC236}">
                <a16:creationId xmlns:a16="http://schemas.microsoft.com/office/drawing/2014/main" id="{E1287C69-3184-44E0-A763-2F7458D80982}"/>
              </a:ext>
            </a:extLst>
          </p:cNvPr>
          <p:cNvSpPr>
            <a:spLocks noGrp="1"/>
          </p:cNvSpPr>
          <p:nvPr>
            <p:ph type="subTitle" idx="1"/>
          </p:nvPr>
        </p:nvSpPr>
        <p:spPr>
          <a:xfrm>
            <a:off x="1524000" y="2507394"/>
            <a:ext cx="9144000" cy="3588462"/>
          </a:xfrm>
        </p:spPr>
        <p:txBody>
          <a:bodyPr>
            <a:normAutofit/>
          </a:bodyPr>
          <a:lstStyle/>
          <a:p>
            <a:pPr algn="l"/>
            <a:r>
              <a:rPr lang="ru-RU" sz="1400" b="0" dirty="0">
                <a:effectLst/>
                <a:latin typeface="Consolas" panose="020B0609020204030204" pitchFamily="49" charset="0"/>
              </a:rPr>
              <a:t>1. Покупка тура на вкладке "Купить" с главной страницы сервиса</a:t>
            </a:r>
            <a:br>
              <a:rPr lang="ru-RU" sz="1400" b="0" dirty="0">
                <a:effectLst/>
                <a:latin typeface="Consolas" panose="020B0609020204030204" pitchFamily="49" charset="0"/>
              </a:rPr>
            </a:br>
            <a:r>
              <a:rPr lang="ru-RU" sz="1400" b="0" dirty="0">
                <a:effectLst/>
                <a:latin typeface="Consolas" panose="020B0609020204030204" pitchFamily="49" charset="0"/>
              </a:rPr>
              <a:t>1.1. Успешная покупка при оплате картой с валидным номером и достаточным количеством средств на счете**</a:t>
            </a:r>
          </a:p>
          <a:p>
            <a:pPr algn="l"/>
            <a:r>
              <a:rPr lang="ru-RU" sz="1400" b="0" dirty="0">
                <a:effectLst/>
                <a:latin typeface="Consolas" panose="020B0609020204030204" pitchFamily="49" charset="0"/>
              </a:rPr>
              <a:t>1. Открыть главную страницу сервиса http://localhost:8080/</a:t>
            </a:r>
          </a:p>
          <a:p>
            <a:pPr algn="l"/>
            <a:r>
              <a:rPr lang="ru-RU" sz="1400" b="0" dirty="0">
                <a:effectLst/>
                <a:latin typeface="Consolas" panose="020B0609020204030204" pitchFamily="49" charset="0"/>
              </a:rPr>
              <a:t>2. Нажать кнопку "Купить"</a:t>
            </a:r>
          </a:p>
          <a:p>
            <a:pPr algn="l"/>
            <a:r>
              <a:rPr lang="ru-RU" sz="1400" b="0" dirty="0">
                <a:effectLst/>
                <a:latin typeface="Consolas" panose="020B0609020204030204" pitchFamily="49" charset="0"/>
              </a:rPr>
              <a:t>3. Заполнить все поля валидными данными карты с достаточным количеством средств на счете (например, Номер карты - 4444444444444441, Месяц - 09, Год - 24, Владелец - </a:t>
            </a:r>
            <a:r>
              <a:rPr lang="ru-RU" sz="1400" b="0" dirty="0" err="1">
                <a:effectLst/>
                <a:latin typeface="Consolas" panose="020B0609020204030204" pitchFamily="49" charset="0"/>
              </a:rPr>
              <a:t>Popov</a:t>
            </a:r>
            <a:r>
              <a:rPr lang="ru-RU" sz="1400" b="0" dirty="0">
                <a:effectLst/>
                <a:latin typeface="Consolas" panose="020B0609020204030204" pitchFamily="49" charset="0"/>
              </a:rPr>
              <a:t> </a:t>
            </a:r>
            <a:r>
              <a:rPr lang="ru-RU" sz="1400" b="0" dirty="0" err="1">
                <a:effectLst/>
                <a:latin typeface="Consolas" panose="020B0609020204030204" pitchFamily="49" charset="0"/>
              </a:rPr>
              <a:t>Igor</a:t>
            </a:r>
            <a:r>
              <a:rPr lang="ru-RU" sz="1400" b="0" dirty="0">
                <a:effectLst/>
                <a:latin typeface="Consolas" panose="020B0609020204030204" pitchFamily="49" charset="0"/>
              </a:rPr>
              <a:t>, CVC/CVV - 123)</a:t>
            </a:r>
          </a:p>
          <a:p>
            <a:pPr algn="l"/>
            <a:r>
              <a:rPr lang="ru-RU" sz="1400" b="0" dirty="0">
                <a:effectLst/>
                <a:latin typeface="Consolas" panose="020B0609020204030204" pitchFamily="49" charset="0"/>
              </a:rPr>
              <a:t>4. Нажать кнопку "Продолжить</a:t>
            </a:r>
          </a:p>
          <a:p>
            <a:endParaRPr lang="ru-RU" sz="1400" dirty="0"/>
          </a:p>
        </p:txBody>
      </p:sp>
    </p:spTree>
    <p:extLst>
      <p:ext uri="{BB962C8B-B14F-4D97-AF65-F5344CB8AC3E}">
        <p14:creationId xmlns:p14="http://schemas.microsoft.com/office/powerpoint/2010/main" val="2613957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0D4BDC-D71F-4722-B302-F40D0D9B754F}"/>
              </a:ext>
            </a:extLst>
          </p:cNvPr>
          <p:cNvSpPr>
            <a:spLocks noGrp="1"/>
          </p:cNvSpPr>
          <p:nvPr>
            <p:ph type="title"/>
          </p:nvPr>
        </p:nvSpPr>
        <p:spPr>
          <a:xfrm>
            <a:off x="838200" y="177553"/>
            <a:ext cx="10515600" cy="6489577"/>
          </a:xfrm>
        </p:spPr>
        <p:txBody>
          <a:bodyPr>
            <a:normAutofit/>
          </a:bodyPr>
          <a:lstStyle/>
          <a:p>
            <a:r>
              <a:rPr lang="ru-RU" sz="1400" b="0" dirty="0">
                <a:effectLst/>
                <a:latin typeface="Consolas" panose="020B0609020204030204" pitchFamily="49" charset="0"/>
              </a:rPr>
              <a:t>Поле "Владелец"</a:t>
            </a:r>
            <a:br>
              <a:rPr lang="ru-RU" sz="1400" b="0" dirty="0">
                <a:effectLst/>
                <a:latin typeface="Consolas" panose="020B0609020204030204" pitchFamily="49" charset="0"/>
              </a:rPr>
            </a:br>
            <a:r>
              <a:rPr lang="ru-RU" sz="1400" b="0" dirty="0">
                <a:effectLst/>
                <a:latin typeface="Consolas" panose="020B0609020204030204" pitchFamily="49" charset="0"/>
              </a:rPr>
              <a:t>Данное поле принимает на вход фамилию и имя на английском языке.</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После выполнения предусловий заполнить остальные поля валидными данными: Номер карты - 4444444444444441, Месяц - 09, Год - 24, CVC/CVV - 123 и нажать кнопку "Продолжить"</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i="1" dirty="0" err="1">
                <a:effectLst/>
                <a:latin typeface="Consolas" panose="020B0609020204030204" pitchFamily="49" charset="0"/>
              </a:rPr>
              <a:t>Невалидные</a:t>
            </a:r>
            <a:r>
              <a:rPr lang="ru-RU" sz="1400" b="0" i="1" dirty="0">
                <a:effectLst/>
                <a:latin typeface="Consolas" panose="020B0609020204030204" pitchFamily="49" charset="0"/>
              </a:rPr>
              <a:t> данные для поля "Владелец" (в этом случае возникают ошибки в зависимости от данных - под полем возникает ошибка красным цветом "Неверный формат", "Поле обязательно для заполнения"):</a:t>
            </a:r>
            <a:br>
              <a:rPr lang="ru-RU" sz="1400" b="0" dirty="0">
                <a:effectLst/>
                <a:latin typeface="Consolas" panose="020B0609020204030204" pitchFamily="49" charset="0"/>
              </a:rPr>
            </a:br>
            <a:r>
              <a:rPr lang="ru-RU" sz="1400" b="0" dirty="0">
                <a:effectLst/>
                <a:latin typeface="Consolas" panose="020B0609020204030204" pitchFamily="49" charset="0"/>
              </a:rPr>
              <a:t>1. Пустое поле</a:t>
            </a:r>
            <a:br>
              <a:rPr lang="ru-RU" sz="1400" b="0" dirty="0">
                <a:effectLst/>
                <a:latin typeface="Consolas" panose="020B0609020204030204" pitchFamily="49" charset="0"/>
              </a:rPr>
            </a:br>
            <a:r>
              <a:rPr lang="ru-RU" sz="1400" b="0" dirty="0">
                <a:effectLst/>
                <a:latin typeface="Consolas" panose="020B0609020204030204" pitchFamily="49" charset="0"/>
              </a:rPr>
              <a:t>2. Поле содержит одно слово на английском языке (например, </a:t>
            </a:r>
            <a:r>
              <a:rPr lang="ru-RU" sz="1400" b="0" dirty="0" err="1">
                <a:effectLst/>
                <a:latin typeface="Consolas" panose="020B0609020204030204" pitchFamily="49" charset="0"/>
              </a:rPr>
              <a:t>Popov</a:t>
            </a:r>
            <a:r>
              <a:rPr lang="ru-RU" sz="1400" b="0" dirty="0">
                <a:effectLst/>
                <a:latin typeface="Consolas" panose="020B0609020204030204" pitchFamily="49" charset="0"/>
              </a:rPr>
              <a:t>)</a:t>
            </a:r>
            <a:br>
              <a:rPr lang="ru-RU" sz="1400" b="0" dirty="0">
                <a:effectLst/>
                <a:latin typeface="Consolas" panose="020B0609020204030204" pitchFamily="49" charset="0"/>
              </a:rPr>
            </a:br>
            <a:r>
              <a:rPr lang="ru-RU" sz="1400" b="0" dirty="0">
                <a:effectLst/>
                <a:latin typeface="Consolas" panose="020B0609020204030204" pitchFamily="49" charset="0"/>
              </a:rPr>
              <a:t>3. Поле содержит три слова на английском языке (например, </a:t>
            </a:r>
            <a:r>
              <a:rPr lang="ru-RU" sz="1400" b="0" dirty="0" err="1">
                <a:effectLst/>
                <a:latin typeface="Consolas" panose="020B0609020204030204" pitchFamily="49" charset="0"/>
              </a:rPr>
              <a:t>Popov</a:t>
            </a:r>
            <a:r>
              <a:rPr lang="ru-RU" sz="1400" b="0" dirty="0">
                <a:effectLst/>
                <a:latin typeface="Consolas" panose="020B0609020204030204" pitchFamily="49" charset="0"/>
              </a:rPr>
              <a:t> </a:t>
            </a:r>
            <a:r>
              <a:rPr lang="ru-RU" sz="1400" b="0" dirty="0" err="1">
                <a:effectLst/>
                <a:latin typeface="Consolas" panose="020B0609020204030204" pitchFamily="49" charset="0"/>
              </a:rPr>
              <a:t>Igor</a:t>
            </a:r>
            <a:r>
              <a:rPr lang="ru-RU" sz="1400" b="0" dirty="0">
                <a:effectLst/>
                <a:latin typeface="Consolas" panose="020B0609020204030204" pitchFamily="49" charset="0"/>
              </a:rPr>
              <a:t> </a:t>
            </a:r>
            <a:r>
              <a:rPr lang="ru-RU" sz="1400" b="0" dirty="0" err="1">
                <a:effectLst/>
                <a:latin typeface="Consolas" panose="020B0609020204030204" pitchFamily="49" charset="0"/>
              </a:rPr>
              <a:t>Petrovich</a:t>
            </a:r>
            <a:r>
              <a:rPr lang="ru-RU" sz="1400" b="0" dirty="0">
                <a:effectLst/>
                <a:latin typeface="Consolas" panose="020B0609020204030204" pitchFamily="49" charset="0"/>
              </a:rPr>
              <a:t>)</a:t>
            </a:r>
            <a:br>
              <a:rPr lang="ru-RU" sz="1400" b="0" dirty="0">
                <a:effectLst/>
                <a:latin typeface="Consolas" panose="020B0609020204030204" pitchFamily="49" charset="0"/>
              </a:rPr>
            </a:br>
            <a:r>
              <a:rPr lang="ru-RU" sz="1400" b="0" dirty="0">
                <a:effectLst/>
                <a:latin typeface="Consolas" panose="020B0609020204030204" pitchFamily="49" charset="0"/>
              </a:rPr>
              <a:t>4. Поле содержит русские буквы (например, Попов Игорь)</a:t>
            </a:r>
            <a:br>
              <a:rPr lang="ru-RU" sz="1400" b="0" dirty="0">
                <a:effectLst/>
                <a:latin typeface="Consolas" panose="020B0609020204030204" pitchFamily="49" charset="0"/>
              </a:rPr>
            </a:br>
            <a:r>
              <a:rPr lang="ru-RU" sz="1400" b="0" dirty="0">
                <a:effectLst/>
                <a:latin typeface="Consolas" panose="020B0609020204030204" pitchFamily="49" charset="0"/>
              </a:rPr>
              <a:t>5. Поле содержит цифры (например, 5432 3232)</a:t>
            </a:r>
            <a:br>
              <a:rPr lang="ru-RU" sz="1400" b="0" dirty="0">
                <a:effectLst/>
                <a:latin typeface="Consolas" panose="020B0609020204030204" pitchFamily="49" charset="0"/>
              </a:rPr>
            </a:br>
            <a:r>
              <a:rPr lang="ru-RU" sz="1400" b="0" dirty="0">
                <a:effectLst/>
                <a:latin typeface="Consolas" panose="020B0609020204030204" pitchFamily="49" charset="0"/>
              </a:rPr>
              <a:t>6. Поле содержит спецсимволы (например, #%№)</a:t>
            </a:r>
            <a:br>
              <a:rPr lang="ru-RU" sz="1400" b="0" dirty="0">
                <a:effectLst/>
                <a:latin typeface="Consolas" panose="020B0609020204030204" pitchFamily="49" charset="0"/>
              </a:rPr>
            </a:br>
            <a:br>
              <a:rPr lang="ru-RU" sz="1400" b="0" dirty="0">
                <a:effectLst/>
                <a:latin typeface="Consolas" panose="020B0609020204030204" pitchFamily="49" charset="0"/>
              </a:rPr>
            </a:br>
            <a:br>
              <a:rPr lang="ru-RU" sz="1400" dirty="0">
                <a:latin typeface="Consolas" panose="020B0609020204030204" pitchFamily="49" charset="0"/>
              </a:rPr>
            </a:br>
            <a:r>
              <a:rPr lang="ru-RU" sz="1400" b="0" dirty="0">
                <a:effectLst/>
                <a:latin typeface="Consolas" panose="020B0609020204030204" pitchFamily="49" charset="0"/>
              </a:rPr>
              <a:t>Поле "CVC/CVV"</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Данное поле принимает на вход только 3 цифры.</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После выполнения предусловий заполнить остальные поля валидными данными: Номер карты - 4444444444444441, Месяц - 09, Год - 24, Владелец - </a:t>
            </a:r>
            <a:r>
              <a:rPr lang="ru-RU" sz="1400" b="0" dirty="0" err="1">
                <a:effectLst/>
                <a:latin typeface="Consolas" panose="020B0609020204030204" pitchFamily="49" charset="0"/>
              </a:rPr>
              <a:t>Popov</a:t>
            </a:r>
            <a:r>
              <a:rPr lang="ru-RU" sz="1400" b="0" dirty="0">
                <a:effectLst/>
                <a:latin typeface="Consolas" panose="020B0609020204030204" pitchFamily="49" charset="0"/>
              </a:rPr>
              <a:t> </a:t>
            </a:r>
            <a:r>
              <a:rPr lang="ru-RU" sz="1400" b="0" dirty="0" err="1">
                <a:effectLst/>
                <a:latin typeface="Consolas" panose="020B0609020204030204" pitchFamily="49" charset="0"/>
              </a:rPr>
              <a:t>Igor</a:t>
            </a:r>
            <a:r>
              <a:rPr lang="ru-RU" sz="1400" b="0" dirty="0">
                <a:effectLst/>
                <a:latin typeface="Consolas" panose="020B0609020204030204" pitchFamily="49" charset="0"/>
              </a:rPr>
              <a:t> и нажать кнопку "Продолжить"</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i="1" dirty="0" err="1">
                <a:effectLst/>
                <a:latin typeface="Consolas" panose="020B0609020204030204" pitchFamily="49" charset="0"/>
              </a:rPr>
              <a:t>Невалидные</a:t>
            </a:r>
            <a:r>
              <a:rPr lang="ru-RU" sz="1400" b="0" i="1" dirty="0">
                <a:effectLst/>
                <a:latin typeface="Consolas" panose="020B0609020204030204" pitchFamily="49" charset="0"/>
              </a:rPr>
              <a:t> данные для поля "CVC/CVV" (в этом случае возникают ошибки в зависимости от данных - под полем возникает ошибка красным цветом "Неверный формат", "Поле обязательно для заполнения"):</a:t>
            </a:r>
            <a:br>
              <a:rPr lang="ru-RU" sz="1400" b="0" dirty="0">
                <a:effectLst/>
                <a:latin typeface="Consolas" panose="020B0609020204030204" pitchFamily="49" charset="0"/>
              </a:rPr>
            </a:br>
            <a:r>
              <a:rPr lang="ru-RU" sz="1400" b="0" dirty="0">
                <a:effectLst/>
                <a:latin typeface="Consolas" panose="020B0609020204030204" pitchFamily="49" charset="0"/>
              </a:rPr>
              <a:t>1. Пустое поле</a:t>
            </a:r>
            <a:br>
              <a:rPr lang="ru-RU" sz="1400" b="0" dirty="0">
                <a:effectLst/>
                <a:latin typeface="Consolas" panose="020B0609020204030204" pitchFamily="49" charset="0"/>
              </a:rPr>
            </a:br>
            <a:r>
              <a:rPr lang="ru-RU" sz="1400" b="0" dirty="0">
                <a:effectLst/>
                <a:latin typeface="Consolas" panose="020B0609020204030204" pitchFamily="49" charset="0"/>
              </a:rPr>
              <a:t>2. Поле содержит одну цифру (например, 1)</a:t>
            </a:r>
            <a:br>
              <a:rPr lang="ru-RU" sz="1400" b="0" dirty="0">
                <a:effectLst/>
                <a:latin typeface="Consolas" panose="020B0609020204030204" pitchFamily="49" charset="0"/>
              </a:rPr>
            </a:br>
            <a:r>
              <a:rPr lang="ru-RU" sz="1400" b="0" dirty="0">
                <a:effectLst/>
                <a:latin typeface="Consolas" panose="020B0609020204030204" pitchFamily="49" charset="0"/>
              </a:rPr>
              <a:t>3. Поле содержит две цифры (например, 12)</a:t>
            </a:r>
            <a:br>
              <a:rPr lang="ru-RU" sz="1400" b="0" dirty="0">
                <a:effectLst/>
                <a:latin typeface="Consolas" panose="020B0609020204030204" pitchFamily="49" charset="0"/>
              </a:rPr>
            </a:br>
            <a:r>
              <a:rPr lang="ru-RU" sz="1400" b="0" dirty="0">
                <a:effectLst/>
                <a:latin typeface="Consolas" panose="020B0609020204030204" pitchFamily="49" charset="0"/>
              </a:rPr>
              <a:t>4. Поле содержит три нуля (000)</a:t>
            </a:r>
            <a:br>
              <a:rPr lang="ru-RU" sz="1400" b="0" dirty="0">
                <a:effectLst/>
                <a:latin typeface="Consolas" panose="020B0609020204030204" pitchFamily="49" charset="0"/>
              </a:rPr>
            </a:br>
            <a:endParaRPr lang="ru-RU" sz="1400" dirty="0"/>
          </a:p>
        </p:txBody>
      </p:sp>
    </p:spTree>
    <p:extLst>
      <p:ext uri="{BB962C8B-B14F-4D97-AF65-F5344CB8AC3E}">
        <p14:creationId xmlns:p14="http://schemas.microsoft.com/office/powerpoint/2010/main" val="263275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497F8E-F28A-484B-8010-3089B4EF90E5}"/>
              </a:ext>
            </a:extLst>
          </p:cNvPr>
          <p:cNvSpPr>
            <a:spLocks noGrp="1"/>
          </p:cNvSpPr>
          <p:nvPr>
            <p:ph type="title"/>
          </p:nvPr>
        </p:nvSpPr>
        <p:spPr>
          <a:xfrm>
            <a:off x="838200" y="365125"/>
            <a:ext cx="10515600" cy="6293127"/>
          </a:xfrm>
        </p:spPr>
        <p:txBody>
          <a:bodyPr>
            <a:normAutofit/>
          </a:bodyPr>
          <a:lstStyle/>
          <a:p>
            <a:r>
              <a:rPr lang="ru-RU" sz="1400" b="0" dirty="0">
                <a:effectLst/>
                <a:latin typeface="Consolas" panose="020B0609020204030204" pitchFamily="49" charset="0"/>
              </a:rPr>
              <a:t>Тестирование API</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Необходимо проверить через API банковские карты и их статусы в БД. </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Данные для карты со статусом APPROVED: Номер карты - 4444444444444441, Месяц - 09, Год - 24, Владелец - </a:t>
            </a:r>
            <a:r>
              <a:rPr lang="ru-RU" sz="1400" b="0" dirty="0" err="1">
                <a:effectLst/>
                <a:latin typeface="Consolas" panose="020B0609020204030204" pitchFamily="49" charset="0"/>
              </a:rPr>
              <a:t>Popov</a:t>
            </a:r>
            <a:r>
              <a:rPr lang="ru-RU" sz="1400" b="0" dirty="0">
                <a:effectLst/>
                <a:latin typeface="Consolas" panose="020B0609020204030204" pitchFamily="49" charset="0"/>
              </a:rPr>
              <a:t> </a:t>
            </a:r>
            <a:r>
              <a:rPr lang="ru-RU" sz="1400" b="0" dirty="0" err="1">
                <a:effectLst/>
                <a:latin typeface="Consolas" panose="020B0609020204030204" pitchFamily="49" charset="0"/>
              </a:rPr>
              <a:t>Igor</a:t>
            </a:r>
            <a:r>
              <a:rPr lang="ru-RU" sz="1400" b="0" dirty="0">
                <a:effectLst/>
                <a:latin typeface="Consolas" panose="020B0609020204030204" pitchFamily="49" charset="0"/>
              </a:rPr>
              <a:t>, CVC/CVV - 123</a:t>
            </a:r>
            <a:br>
              <a:rPr lang="ru-RU" sz="1400" b="0" dirty="0">
                <a:effectLst/>
                <a:latin typeface="Consolas" panose="020B0609020204030204" pitchFamily="49" charset="0"/>
              </a:rPr>
            </a:br>
            <a:r>
              <a:rPr lang="ru-RU" sz="1400" b="0" dirty="0">
                <a:effectLst/>
                <a:latin typeface="Consolas" panose="020B0609020204030204" pitchFamily="49" charset="0"/>
              </a:rPr>
              <a:t>Данные для карты со статусом DECLINED: Номер карты - 4444444444444442, Месяц - 09, Год - 24, Владелец - </a:t>
            </a:r>
            <a:r>
              <a:rPr lang="ru-RU" sz="1400" b="0" dirty="0" err="1">
                <a:effectLst/>
                <a:latin typeface="Consolas" panose="020B0609020204030204" pitchFamily="49" charset="0"/>
              </a:rPr>
              <a:t>Popov</a:t>
            </a:r>
            <a:r>
              <a:rPr lang="ru-RU" sz="1400" b="0" dirty="0">
                <a:effectLst/>
                <a:latin typeface="Consolas" panose="020B0609020204030204" pitchFamily="49" charset="0"/>
              </a:rPr>
              <a:t> </a:t>
            </a:r>
            <a:r>
              <a:rPr lang="ru-RU" sz="1400" b="0" dirty="0" err="1">
                <a:effectLst/>
                <a:latin typeface="Consolas" panose="020B0609020204030204" pitchFamily="49" charset="0"/>
              </a:rPr>
              <a:t>Igor</a:t>
            </a:r>
            <a:r>
              <a:rPr lang="ru-RU" sz="1400" b="0" dirty="0">
                <a:effectLst/>
                <a:latin typeface="Consolas" panose="020B0609020204030204" pitchFamily="49" charset="0"/>
              </a:rPr>
              <a:t>, CVC/CVV - 123</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Перечень тестируемых сценариев:</a:t>
            </a:r>
            <a:br>
              <a:rPr lang="ru-RU" sz="1400" b="0" dirty="0">
                <a:effectLst/>
                <a:latin typeface="Consolas" panose="020B0609020204030204" pitchFamily="49" charset="0"/>
              </a:rPr>
            </a:br>
            <a:r>
              <a:rPr lang="ru-RU" sz="1400" b="0" dirty="0">
                <a:effectLst/>
                <a:latin typeface="Consolas" panose="020B0609020204030204" pitchFamily="49" charset="0"/>
              </a:rPr>
              <a:t>1. При оплате по карте 4444444444444441 (обращение к http://localhost:8080/api/v1/pay) ответ сервера - код 200 OK, статус карты APPROVED</a:t>
            </a:r>
            <a:br>
              <a:rPr lang="ru-RU" sz="1400" b="0" dirty="0">
                <a:effectLst/>
                <a:latin typeface="Consolas" panose="020B0609020204030204" pitchFamily="49" charset="0"/>
              </a:rPr>
            </a:br>
            <a:r>
              <a:rPr lang="ru-RU" sz="1400" b="0" dirty="0">
                <a:effectLst/>
                <a:latin typeface="Consolas" panose="020B0609020204030204" pitchFamily="49" charset="0"/>
              </a:rPr>
              <a:t>2. При оплате по карте 4444444444444442 (обращение к http://localhost:8080/api/v1/pay) ответ сервера - код 200 OK, статус карты DECLINED</a:t>
            </a:r>
            <a:br>
              <a:rPr lang="ru-RU" sz="1400" b="0" dirty="0">
                <a:effectLst/>
                <a:latin typeface="Consolas" panose="020B0609020204030204" pitchFamily="49" charset="0"/>
              </a:rPr>
            </a:br>
            <a:r>
              <a:rPr lang="ru-RU" sz="1400" b="0" dirty="0">
                <a:effectLst/>
                <a:latin typeface="Consolas" panose="020B0609020204030204" pitchFamily="49" charset="0"/>
              </a:rPr>
              <a:t>3. При отправке заявки на кредит по карте 4444444444444441 (обращение к http://localhost:8080/api/v1/credit) ответ сервера - код 200 OK, статус карты APPROVED</a:t>
            </a:r>
            <a:br>
              <a:rPr lang="ru-RU" sz="1400" b="0" dirty="0">
                <a:effectLst/>
                <a:latin typeface="Consolas" panose="020B0609020204030204" pitchFamily="49" charset="0"/>
              </a:rPr>
            </a:br>
            <a:r>
              <a:rPr lang="ru-RU" sz="1400" b="0" dirty="0">
                <a:effectLst/>
                <a:latin typeface="Consolas" panose="020B0609020204030204" pitchFamily="49" charset="0"/>
              </a:rPr>
              <a:t>4. При отправке заявки на кредит по карте 4444444444444442 (обращение к http://localhost:8080/api/v1/credit) ответ сервера - код 200 OK, статус карты DECLINED</a:t>
            </a:r>
            <a:br>
              <a:rPr lang="ru-RU" sz="1400" b="0" dirty="0">
                <a:effectLst/>
                <a:latin typeface="Consolas" panose="020B0609020204030204" pitchFamily="49" charset="0"/>
              </a:rPr>
            </a:br>
            <a:endParaRPr lang="ru-RU" sz="1400" dirty="0"/>
          </a:p>
        </p:txBody>
      </p:sp>
    </p:spTree>
    <p:extLst>
      <p:ext uri="{BB962C8B-B14F-4D97-AF65-F5344CB8AC3E}">
        <p14:creationId xmlns:p14="http://schemas.microsoft.com/office/powerpoint/2010/main" val="199562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612D7A-DAD4-4747-9CE8-90F53D28E0B9}"/>
              </a:ext>
            </a:extLst>
          </p:cNvPr>
          <p:cNvSpPr>
            <a:spLocks noGrp="1"/>
          </p:cNvSpPr>
          <p:nvPr>
            <p:ph type="title"/>
          </p:nvPr>
        </p:nvSpPr>
        <p:spPr>
          <a:xfrm>
            <a:off x="838200" y="365125"/>
            <a:ext cx="10515600" cy="6346393"/>
          </a:xfrm>
        </p:spPr>
        <p:txBody>
          <a:bodyPr>
            <a:normAutofit/>
          </a:bodyPr>
          <a:lstStyle/>
          <a:p>
            <a:r>
              <a:rPr lang="ru-RU" sz="1400" b="0" dirty="0">
                <a:effectLst/>
                <a:latin typeface="Consolas" panose="020B0609020204030204" pitchFamily="49" charset="0"/>
              </a:rPr>
              <a:t>2. Перечень используемых инструментов с обоснованием выбора</a:t>
            </a:r>
            <a:br>
              <a:rPr lang="ru-RU" sz="1400" b="0" dirty="0">
                <a:effectLst/>
                <a:latin typeface="Consolas" panose="020B0609020204030204" pitchFamily="49" charset="0"/>
              </a:rPr>
            </a:br>
            <a:r>
              <a:rPr lang="ru-RU" sz="1400" b="0" dirty="0">
                <a:effectLst/>
                <a:latin typeface="Consolas" panose="020B0609020204030204" pitchFamily="49" charset="0"/>
              </a:rPr>
              <a:t>1. Java 11 - универсальный язык, позволяющий работать на всех ОС и различном оборудовании за счет виртуальной машины, которая полностью контролирует безопасность и прерывает работу если что-то пошло не так (несанкционированный доступ и пр.)</a:t>
            </a:r>
            <a:br>
              <a:rPr lang="ru-RU" sz="1400" b="0" dirty="0">
                <a:effectLst/>
                <a:latin typeface="Consolas" panose="020B0609020204030204" pitchFamily="49" charset="0"/>
              </a:rPr>
            </a:br>
            <a:r>
              <a:rPr lang="ru-RU" sz="1400" b="0" dirty="0">
                <a:effectLst/>
                <a:latin typeface="Consolas" panose="020B0609020204030204" pitchFamily="49" charset="0"/>
              </a:rPr>
              <a:t>2.  </a:t>
            </a:r>
            <a:r>
              <a:rPr lang="ru-RU" sz="1400" b="0" dirty="0" err="1">
                <a:effectLst/>
                <a:latin typeface="Consolas" panose="020B0609020204030204" pitchFamily="49" charset="0"/>
              </a:rPr>
              <a:t>IntelliJ</a:t>
            </a:r>
            <a:r>
              <a:rPr lang="ru-RU" sz="1400" b="0" dirty="0">
                <a:effectLst/>
                <a:latin typeface="Consolas" panose="020B0609020204030204" pitchFamily="49" charset="0"/>
              </a:rPr>
              <a:t> IDEA - среда разработки для различных языков, совместимая с различными инструментами и возможностью их комбинирования и настройки под конкретный случай.</a:t>
            </a:r>
            <a:br>
              <a:rPr lang="ru-RU" sz="1400" b="0" dirty="0">
                <a:effectLst/>
                <a:latin typeface="Consolas" panose="020B0609020204030204" pitchFamily="49" charset="0"/>
              </a:rPr>
            </a:br>
            <a:r>
              <a:rPr lang="ru-RU" sz="1400" b="0" dirty="0">
                <a:effectLst/>
                <a:latin typeface="Consolas" panose="020B0609020204030204" pitchFamily="49" charset="0"/>
              </a:rPr>
              <a:t>3. </a:t>
            </a:r>
            <a:r>
              <a:rPr lang="ru-RU" sz="1400" b="0" dirty="0" err="1">
                <a:effectLst/>
                <a:latin typeface="Consolas" panose="020B0609020204030204" pitchFamily="49" charset="0"/>
              </a:rPr>
              <a:t>Docker</a:t>
            </a:r>
            <a:r>
              <a:rPr lang="ru-RU" sz="1400" b="0" dirty="0">
                <a:effectLst/>
                <a:latin typeface="Consolas" panose="020B0609020204030204" pitchFamily="49" charset="0"/>
              </a:rPr>
              <a:t> - для развертывания виртуальных контейнеров и запуске в них баз данных MySQL и </a:t>
            </a:r>
            <a:r>
              <a:rPr lang="ru-RU" sz="1400" b="0" dirty="0" err="1">
                <a:effectLst/>
                <a:latin typeface="Consolas" panose="020B0609020204030204" pitchFamily="49" charset="0"/>
              </a:rPr>
              <a:t>PostgreSQL</a:t>
            </a:r>
            <a:r>
              <a:rPr lang="ru-RU" sz="1400" b="0" dirty="0">
                <a:effectLst/>
                <a:latin typeface="Consolas" panose="020B0609020204030204" pitchFamily="49" charset="0"/>
              </a:rPr>
              <a:t>, а также сервисов банка на </a:t>
            </a:r>
            <a:r>
              <a:rPr lang="ru-RU" sz="1400" b="0" dirty="0" err="1">
                <a:effectLst/>
                <a:latin typeface="Consolas" panose="020B0609020204030204" pitchFamily="49" charset="0"/>
              </a:rPr>
              <a:t>NodeJS</a:t>
            </a:r>
            <a:r>
              <a:rPr lang="ru-RU" sz="1400" b="0" dirty="0">
                <a:effectLst/>
                <a:latin typeface="Consolas" panose="020B0609020204030204" pitchFamily="49" charset="0"/>
              </a:rPr>
              <a:t> </a:t>
            </a:r>
            <a:br>
              <a:rPr lang="ru-RU" sz="1400" b="0" dirty="0">
                <a:effectLst/>
                <a:latin typeface="Consolas" panose="020B0609020204030204" pitchFamily="49" charset="0"/>
              </a:rPr>
            </a:br>
            <a:r>
              <a:rPr lang="ru-RU" sz="1400" b="0" dirty="0">
                <a:effectLst/>
                <a:latin typeface="Consolas" panose="020B0609020204030204" pitchFamily="49" charset="0"/>
              </a:rPr>
              <a:t>4. JUnit5 - тестовый фреймворк, совместимый с JVM, содержит необходимые аннотации и </a:t>
            </a:r>
            <a:r>
              <a:rPr lang="ru-RU" sz="1400" b="0" dirty="0" err="1">
                <a:effectLst/>
                <a:latin typeface="Consolas" panose="020B0609020204030204" pitchFamily="49" charset="0"/>
              </a:rPr>
              <a:t>assert’ы</a:t>
            </a:r>
            <a:br>
              <a:rPr lang="ru-RU" sz="1400" b="0" dirty="0">
                <a:effectLst/>
                <a:latin typeface="Consolas" panose="020B0609020204030204" pitchFamily="49" charset="0"/>
              </a:rPr>
            </a:br>
            <a:r>
              <a:rPr lang="ru-RU" sz="1400" b="0" dirty="0">
                <a:effectLst/>
                <a:latin typeface="Consolas" panose="020B0609020204030204" pitchFamily="49" charset="0"/>
              </a:rPr>
              <a:t>5. </a:t>
            </a:r>
            <a:r>
              <a:rPr lang="ru-RU" sz="1400" b="0" dirty="0" err="1">
                <a:effectLst/>
                <a:latin typeface="Consolas" panose="020B0609020204030204" pitchFamily="49" charset="0"/>
              </a:rPr>
              <a:t>Gradle</a:t>
            </a:r>
            <a:r>
              <a:rPr lang="ru-RU" sz="1400" b="0" dirty="0">
                <a:effectLst/>
                <a:latin typeface="Consolas" panose="020B0609020204030204" pitchFamily="49" charset="0"/>
              </a:rPr>
              <a:t> - система сборки проекта. По сравнению с </a:t>
            </a:r>
            <a:r>
              <a:rPr lang="ru-RU" sz="1400" b="0" dirty="0" err="1">
                <a:effectLst/>
                <a:latin typeface="Consolas" panose="020B0609020204030204" pitchFamily="49" charset="0"/>
              </a:rPr>
              <a:t>Maven</a:t>
            </a:r>
            <a:r>
              <a:rPr lang="ru-RU" sz="1400" b="0" dirty="0">
                <a:effectLst/>
                <a:latin typeface="Consolas" panose="020B0609020204030204" pitchFamily="49" charset="0"/>
              </a:rPr>
              <a:t>, в </a:t>
            </a:r>
            <a:r>
              <a:rPr lang="ru-RU" sz="1400" b="0" dirty="0" err="1">
                <a:effectLst/>
                <a:latin typeface="Consolas" panose="020B0609020204030204" pitchFamily="49" charset="0"/>
              </a:rPr>
              <a:t>Gradle</a:t>
            </a:r>
            <a:r>
              <a:rPr lang="ru-RU" sz="1400" b="0" dirty="0">
                <a:effectLst/>
                <a:latin typeface="Consolas" panose="020B0609020204030204" pitchFamily="49" charset="0"/>
              </a:rPr>
              <a:t> проще подключать зависимости, меньше кода, гибкость системы.</a:t>
            </a:r>
            <a:br>
              <a:rPr lang="ru-RU" sz="1400" b="0" dirty="0">
                <a:effectLst/>
                <a:latin typeface="Consolas" panose="020B0609020204030204" pitchFamily="49" charset="0"/>
              </a:rPr>
            </a:br>
            <a:r>
              <a:rPr lang="ru-RU" sz="1400" b="0" dirty="0">
                <a:effectLst/>
                <a:latin typeface="Consolas" panose="020B0609020204030204" pitchFamily="49" charset="0"/>
              </a:rPr>
              <a:t>6. </a:t>
            </a:r>
            <a:r>
              <a:rPr lang="ru-RU" sz="1400" b="0" dirty="0" err="1">
                <a:effectLst/>
                <a:latin typeface="Consolas" panose="020B0609020204030204" pitchFamily="49" charset="0"/>
              </a:rPr>
              <a:t>Faker</a:t>
            </a:r>
            <a:r>
              <a:rPr lang="ru-RU" sz="1400" b="0" dirty="0">
                <a:effectLst/>
                <a:latin typeface="Consolas" panose="020B0609020204030204" pitchFamily="49" charset="0"/>
              </a:rPr>
              <a:t> - система генерации случайных данных для тестов. Позволяет создать различные данные автоматически с учетом местоположения, а не придумывать данные и напрямую писать их в код.</a:t>
            </a:r>
            <a:br>
              <a:rPr lang="ru-RU" sz="1400" b="0" dirty="0">
                <a:effectLst/>
                <a:latin typeface="Consolas" panose="020B0609020204030204" pitchFamily="49" charset="0"/>
              </a:rPr>
            </a:br>
            <a:r>
              <a:rPr lang="ru-RU" sz="1400" b="0" dirty="0">
                <a:effectLst/>
                <a:latin typeface="Consolas" panose="020B0609020204030204" pitchFamily="49" charset="0"/>
              </a:rPr>
              <a:t>7. </a:t>
            </a:r>
            <a:r>
              <a:rPr lang="ru-RU" sz="1400" b="0" dirty="0" err="1">
                <a:effectLst/>
                <a:latin typeface="Consolas" panose="020B0609020204030204" pitchFamily="49" charset="0"/>
              </a:rPr>
              <a:t>Lombok</a:t>
            </a:r>
            <a:r>
              <a:rPr lang="ru-RU" sz="1400" b="0" dirty="0">
                <a:effectLst/>
                <a:latin typeface="Consolas" panose="020B0609020204030204" pitchFamily="49" charset="0"/>
              </a:rPr>
              <a:t> - плагин для создания аннотаций, заменяющих значительное количество однообразных конструкторов, </a:t>
            </a:r>
            <a:r>
              <a:rPr lang="ru-RU" sz="1400" b="0" dirty="0" err="1">
                <a:effectLst/>
                <a:latin typeface="Consolas" panose="020B0609020204030204" pitchFamily="49" charset="0"/>
              </a:rPr>
              <a:t>getters</a:t>
            </a:r>
            <a:r>
              <a:rPr lang="ru-RU" sz="1400" b="0" dirty="0">
                <a:effectLst/>
                <a:latin typeface="Consolas" panose="020B0609020204030204" pitchFamily="49" charset="0"/>
              </a:rPr>
              <a:t>/</a:t>
            </a:r>
            <a:r>
              <a:rPr lang="ru-RU" sz="1400" b="0" dirty="0" err="1">
                <a:effectLst/>
                <a:latin typeface="Consolas" panose="020B0609020204030204" pitchFamily="49" charset="0"/>
              </a:rPr>
              <a:t>setters</a:t>
            </a:r>
            <a:r>
              <a:rPr lang="ru-RU" sz="1400" b="0" dirty="0">
                <a:effectLst/>
                <a:latin typeface="Consolas" panose="020B0609020204030204" pitchFamily="49" charset="0"/>
              </a:rPr>
              <a:t> и пр.</a:t>
            </a:r>
            <a:br>
              <a:rPr lang="ru-RU" sz="1400" b="0" dirty="0">
                <a:effectLst/>
                <a:latin typeface="Consolas" panose="020B0609020204030204" pitchFamily="49" charset="0"/>
              </a:rPr>
            </a:br>
            <a:r>
              <a:rPr lang="ru-RU" sz="1400" b="0" dirty="0">
                <a:effectLst/>
                <a:latin typeface="Consolas" panose="020B0609020204030204" pitchFamily="49" charset="0"/>
              </a:rPr>
              <a:t>8. </a:t>
            </a:r>
            <a:r>
              <a:rPr lang="ru-RU" sz="1400" b="0" dirty="0" err="1">
                <a:effectLst/>
                <a:latin typeface="Consolas" panose="020B0609020204030204" pitchFamily="49" charset="0"/>
              </a:rPr>
              <a:t>Selenide</a:t>
            </a:r>
            <a:r>
              <a:rPr lang="ru-RU" sz="1400" b="0" dirty="0">
                <a:effectLst/>
                <a:latin typeface="Consolas" panose="020B0609020204030204" pitchFamily="49" charset="0"/>
              </a:rPr>
              <a:t> - фреймворк для автоматизированного тестирования веб-приложений на основе </a:t>
            </a:r>
            <a:r>
              <a:rPr lang="ru-RU" sz="1400" b="0" dirty="0" err="1">
                <a:effectLst/>
                <a:latin typeface="Consolas" panose="020B0609020204030204" pitchFamily="49" charset="0"/>
              </a:rPr>
              <a:t>Selenium</a:t>
            </a:r>
            <a:r>
              <a:rPr lang="ru-RU" sz="1400" b="0" dirty="0">
                <a:effectLst/>
                <a:latin typeface="Consolas" panose="020B0609020204030204" pitchFamily="49" charset="0"/>
              </a:rPr>
              <a:t> </a:t>
            </a:r>
            <a:r>
              <a:rPr lang="ru-RU" sz="1400" b="0" dirty="0" err="1">
                <a:effectLst/>
                <a:latin typeface="Consolas" panose="020B0609020204030204" pitchFamily="49" charset="0"/>
              </a:rPr>
              <a:t>WebDriver</a:t>
            </a:r>
            <a:r>
              <a:rPr lang="ru-RU" sz="1400" b="0" dirty="0">
                <a:effectLst/>
                <a:latin typeface="Consolas" panose="020B0609020204030204" pitchFamily="49" charset="0"/>
              </a:rPr>
              <a:t>. Подключение веб-драйвера происходит автоматически, простое написание кода тестов</a:t>
            </a:r>
            <a:br>
              <a:rPr lang="ru-RU" sz="1400" b="0" dirty="0">
                <a:effectLst/>
                <a:latin typeface="Consolas" panose="020B0609020204030204" pitchFamily="49" charset="0"/>
              </a:rPr>
            </a:br>
            <a:r>
              <a:rPr lang="ru-RU" sz="1400" b="0" dirty="0">
                <a:effectLst/>
                <a:latin typeface="Consolas" panose="020B0609020204030204" pitchFamily="49" charset="0"/>
              </a:rPr>
              <a:t>9. </a:t>
            </a:r>
            <a:r>
              <a:rPr lang="ru-RU" sz="1400" b="0" dirty="0" err="1">
                <a:effectLst/>
                <a:latin typeface="Consolas" panose="020B0609020204030204" pitchFamily="49" charset="0"/>
              </a:rPr>
              <a:t>Allure</a:t>
            </a:r>
            <a:r>
              <a:rPr lang="ru-RU" sz="1400" b="0" dirty="0">
                <a:effectLst/>
                <a:latin typeface="Consolas" panose="020B0609020204030204" pitchFamily="49" charset="0"/>
              </a:rPr>
              <a:t> Report - система </a:t>
            </a:r>
            <a:r>
              <a:rPr lang="ru-RU" sz="1400" b="0" dirty="0" err="1">
                <a:effectLst/>
                <a:latin typeface="Consolas" panose="020B0609020204030204" pitchFamily="49" charset="0"/>
              </a:rPr>
              <a:t>репортинга</a:t>
            </a:r>
            <a:r>
              <a:rPr lang="ru-RU" sz="1400" b="0" dirty="0">
                <a:effectLst/>
                <a:latin typeface="Consolas" panose="020B0609020204030204" pitchFamily="49" charset="0"/>
              </a:rPr>
              <a:t>. Простое подключение к тестам, возможность отслеживать данные на протяжении времени</a:t>
            </a:r>
            <a:br>
              <a:rPr lang="ru-RU" sz="1400" b="0" dirty="0">
                <a:effectLst/>
                <a:latin typeface="Consolas" panose="020B0609020204030204" pitchFamily="49" charset="0"/>
              </a:rPr>
            </a:br>
            <a:r>
              <a:rPr lang="ru-RU" sz="1400" b="0" dirty="0">
                <a:effectLst/>
                <a:latin typeface="Consolas" panose="020B0609020204030204" pitchFamily="49" charset="0"/>
              </a:rPr>
              <a:t>10. </a:t>
            </a:r>
            <a:r>
              <a:rPr lang="ru-RU" sz="1400" b="0" dirty="0" err="1">
                <a:effectLst/>
                <a:latin typeface="Consolas" panose="020B0609020204030204" pitchFamily="49" charset="0"/>
              </a:rPr>
              <a:t>Git</a:t>
            </a:r>
            <a:r>
              <a:rPr lang="ru-RU" sz="1400" b="0" dirty="0">
                <a:effectLst/>
                <a:latin typeface="Consolas" panose="020B0609020204030204" pitchFamily="49" charset="0"/>
              </a:rPr>
              <a:t> - система контроля версий. Удобство, возможность одновременной параллельной разработки, есть интеграция с </a:t>
            </a:r>
            <a:r>
              <a:rPr lang="ru-RU" sz="1400" b="0" dirty="0" err="1">
                <a:effectLst/>
                <a:latin typeface="Consolas" panose="020B0609020204030204" pitchFamily="49" charset="0"/>
              </a:rPr>
              <a:t>IntelliJ</a:t>
            </a:r>
            <a:r>
              <a:rPr lang="ru-RU" sz="1400" b="0" dirty="0">
                <a:effectLst/>
                <a:latin typeface="Consolas" panose="020B0609020204030204" pitchFamily="49" charset="0"/>
              </a:rPr>
              <a:t> IDEA</a:t>
            </a:r>
            <a:br>
              <a:rPr lang="ru-RU" sz="1400" b="0" dirty="0">
                <a:effectLst/>
                <a:latin typeface="Consolas" panose="020B0609020204030204" pitchFamily="49" charset="0"/>
              </a:rPr>
            </a:br>
            <a:endParaRPr lang="ru-RU" sz="1400" dirty="0"/>
          </a:p>
        </p:txBody>
      </p:sp>
    </p:spTree>
    <p:extLst>
      <p:ext uri="{BB962C8B-B14F-4D97-AF65-F5344CB8AC3E}">
        <p14:creationId xmlns:p14="http://schemas.microsoft.com/office/powerpoint/2010/main" val="4089042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2B5116-AA38-47D2-BB52-89525A27D420}"/>
              </a:ext>
            </a:extLst>
          </p:cNvPr>
          <p:cNvSpPr>
            <a:spLocks noGrp="1"/>
          </p:cNvSpPr>
          <p:nvPr>
            <p:ph type="title"/>
          </p:nvPr>
        </p:nvSpPr>
        <p:spPr>
          <a:xfrm>
            <a:off x="838200" y="365125"/>
            <a:ext cx="10515600" cy="6284250"/>
          </a:xfrm>
        </p:spPr>
        <p:txBody>
          <a:bodyPr>
            <a:normAutofit/>
          </a:bodyPr>
          <a:lstStyle/>
          <a:p>
            <a:r>
              <a:rPr lang="ru-RU" sz="1400" b="0" dirty="0">
                <a:effectLst/>
                <a:latin typeface="Consolas" panose="020B0609020204030204" pitchFamily="49" charset="0"/>
              </a:rPr>
              <a:t>3. Перечень и описание возможных рисков при автоматизации</a:t>
            </a:r>
            <a:br>
              <a:rPr lang="ru-RU" sz="1400" b="0" dirty="0">
                <a:effectLst/>
                <a:latin typeface="Consolas" panose="020B0609020204030204" pitchFamily="49" charset="0"/>
              </a:rPr>
            </a:br>
            <a:r>
              <a:rPr lang="ru-RU" sz="1400" b="0" dirty="0">
                <a:effectLst/>
                <a:latin typeface="Consolas" panose="020B0609020204030204" pitchFamily="49" charset="0"/>
              </a:rPr>
              <a:t>1) Проблемы с запуском приложения, подключением БД;</a:t>
            </a:r>
            <a:br>
              <a:rPr lang="ru-RU" sz="1400" b="0" dirty="0">
                <a:effectLst/>
                <a:latin typeface="Consolas" panose="020B0609020204030204" pitchFamily="49" charset="0"/>
              </a:rPr>
            </a:br>
            <a:r>
              <a:rPr lang="ru-RU" sz="1400" b="0" dirty="0">
                <a:effectLst/>
                <a:latin typeface="Consolas" panose="020B0609020204030204" pitchFamily="49" charset="0"/>
              </a:rPr>
              <a:t>2) Изменение структуры страницы (</a:t>
            </a:r>
            <a:r>
              <a:rPr lang="ru-RU" sz="1400" b="0" dirty="0" err="1">
                <a:effectLst/>
                <a:latin typeface="Consolas" panose="020B0609020204030204" pitchFamily="49" charset="0"/>
              </a:rPr>
              <a:t>html</a:t>
            </a:r>
            <a:r>
              <a:rPr lang="ru-RU" sz="1400" b="0" dirty="0">
                <a:effectLst/>
                <a:latin typeface="Consolas" panose="020B0609020204030204" pitchFamily="49" charset="0"/>
              </a:rPr>
              <a:t>, </a:t>
            </a:r>
            <a:r>
              <a:rPr lang="ru-RU" sz="1400" b="0" dirty="0" err="1">
                <a:effectLst/>
                <a:latin typeface="Consolas" panose="020B0609020204030204" pitchFamily="49" charset="0"/>
              </a:rPr>
              <a:t>css</a:t>
            </a:r>
            <a:r>
              <a:rPr lang="ru-RU" sz="1400" b="0" dirty="0">
                <a:effectLst/>
                <a:latin typeface="Consolas" panose="020B0609020204030204" pitchFamily="49" charset="0"/>
              </a:rPr>
              <a:t>) - недоступность </a:t>
            </a:r>
            <a:r>
              <a:rPr lang="ru-RU" sz="1400" b="0" dirty="0" err="1">
                <a:effectLst/>
                <a:latin typeface="Consolas" panose="020B0609020204030204" pitchFamily="49" charset="0"/>
              </a:rPr>
              <a:t>css</a:t>
            </a:r>
            <a:r>
              <a:rPr lang="ru-RU" sz="1400" b="0" dirty="0">
                <a:effectLst/>
                <a:latin typeface="Consolas" panose="020B0609020204030204" pitchFamily="49" charset="0"/>
              </a:rPr>
              <a:t>-селекторов для проверки;</a:t>
            </a:r>
            <a:br>
              <a:rPr lang="ru-RU" sz="1400" b="0" dirty="0">
                <a:effectLst/>
                <a:latin typeface="Consolas" panose="020B0609020204030204" pitchFamily="49" charset="0"/>
              </a:rPr>
            </a:br>
            <a:r>
              <a:rPr lang="ru-RU" sz="1400" b="0" dirty="0">
                <a:effectLst/>
                <a:latin typeface="Consolas" panose="020B0609020204030204" pitchFamily="49" charset="0"/>
              </a:rPr>
              <a:t>3) Некорректность тестовых данных при работе с </a:t>
            </a:r>
            <a:r>
              <a:rPr lang="ru-RU" sz="1400" b="0" dirty="0" err="1">
                <a:effectLst/>
                <a:latin typeface="Consolas" panose="020B0609020204030204" pitchFamily="49" charset="0"/>
              </a:rPr>
              <a:t>Faker</a:t>
            </a:r>
            <a:r>
              <a:rPr lang="ru-RU" sz="1400" b="0" dirty="0">
                <a:effectLst/>
                <a:latin typeface="Consolas" panose="020B0609020204030204" pitchFamily="49" charset="0"/>
              </a:rPr>
              <a:t>;</a:t>
            </a:r>
            <a:br>
              <a:rPr lang="ru-RU" sz="1400" b="0" dirty="0">
                <a:effectLst/>
                <a:latin typeface="Consolas" panose="020B0609020204030204" pitchFamily="49" charset="0"/>
              </a:rPr>
            </a:br>
            <a:r>
              <a:rPr lang="ru-RU" sz="1400" b="0" dirty="0">
                <a:effectLst/>
                <a:latin typeface="Consolas" panose="020B0609020204030204" pitchFamily="49" charset="0"/>
              </a:rPr>
              <a:t>4) Исходя из пунктов 1,2, 3 переоценка стоимости автоматизации и поддержания </a:t>
            </a:r>
            <a:r>
              <a:rPr lang="ru-RU" sz="1400" b="0" dirty="0" err="1">
                <a:effectLst/>
                <a:latin typeface="Consolas" panose="020B0609020204030204" pitchFamily="49" charset="0"/>
              </a:rPr>
              <a:t>автотестов</a:t>
            </a:r>
            <a:r>
              <a:rPr lang="ru-RU" sz="1400" b="0" dirty="0">
                <a:effectLst/>
                <a:latin typeface="Consolas" panose="020B0609020204030204" pitchFamily="49" charset="0"/>
              </a:rPr>
              <a:t> в сторону повышения.</a:t>
            </a:r>
            <a:br>
              <a:rPr lang="ru-RU" sz="1400" b="0" dirty="0">
                <a:effectLst/>
                <a:latin typeface="Consolas" panose="020B0609020204030204" pitchFamily="49" charset="0"/>
              </a:rPr>
            </a:br>
            <a:r>
              <a:rPr lang="ru-RU" sz="1400" b="0" dirty="0">
                <a:effectLst/>
                <a:latin typeface="Consolas" panose="020B0609020204030204" pitchFamily="49" charset="0"/>
              </a:rPr>
              <a:t> </a:t>
            </a:r>
            <a:br>
              <a:rPr lang="ru-RU" sz="1400" b="0" dirty="0">
                <a:effectLst/>
                <a:latin typeface="Consolas" panose="020B0609020204030204" pitchFamily="49" charset="0"/>
              </a:rPr>
            </a:br>
            <a:r>
              <a:rPr lang="ru-RU" sz="1400" b="0" dirty="0">
                <a:effectLst/>
                <a:latin typeface="Consolas" panose="020B0609020204030204" pitchFamily="49" charset="0"/>
              </a:rPr>
              <a:t>4. Интервальная оценка с учётом рисков (в часах) </a:t>
            </a:r>
            <a:br>
              <a:rPr lang="ru-RU" sz="1400" b="0" dirty="0">
                <a:effectLst/>
                <a:latin typeface="Consolas" panose="020B0609020204030204" pitchFamily="49" charset="0"/>
              </a:rPr>
            </a:br>
            <a:r>
              <a:rPr lang="ru-RU" sz="1400" b="0" dirty="0">
                <a:effectLst/>
                <a:latin typeface="Consolas" panose="020B0609020204030204" pitchFamily="49" charset="0"/>
              </a:rPr>
              <a:t>- Разработка плана тестирования - 8 часов;</a:t>
            </a:r>
            <a:br>
              <a:rPr lang="ru-RU" sz="1400" b="0" dirty="0">
                <a:effectLst/>
                <a:latin typeface="Consolas" panose="020B0609020204030204" pitchFamily="49" charset="0"/>
              </a:rPr>
            </a:br>
            <a:r>
              <a:rPr lang="ru-RU" sz="1400" b="0" dirty="0">
                <a:effectLst/>
                <a:latin typeface="Consolas" panose="020B0609020204030204" pitchFamily="49" charset="0"/>
              </a:rPr>
              <a:t>- Подготовка необходимых инструментов, написание кода </a:t>
            </a:r>
            <a:r>
              <a:rPr lang="ru-RU" sz="1400" b="0" dirty="0" err="1">
                <a:effectLst/>
                <a:latin typeface="Consolas" panose="020B0609020204030204" pitchFamily="49" charset="0"/>
              </a:rPr>
              <a:t>автотестов</a:t>
            </a:r>
            <a:r>
              <a:rPr lang="ru-RU" sz="1400" b="0" dirty="0">
                <a:effectLst/>
                <a:latin typeface="Consolas" panose="020B0609020204030204" pitchFamily="49" charset="0"/>
              </a:rPr>
              <a:t> - 64 часа;</a:t>
            </a:r>
            <a:br>
              <a:rPr lang="ru-RU" sz="1400" b="0" dirty="0">
                <a:effectLst/>
                <a:latin typeface="Consolas" panose="020B0609020204030204" pitchFamily="49" charset="0"/>
              </a:rPr>
            </a:br>
            <a:r>
              <a:rPr lang="ru-RU" sz="1400" b="0" dirty="0">
                <a:effectLst/>
                <a:latin typeface="Consolas" panose="020B0609020204030204" pitchFamily="49" charset="0"/>
              </a:rPr>
              <a:t>- Подготовка отчетной документации, баг-репортов - 12 часов;</a:t>
            </a:r>
            <a:br>
              <a:rPr lang="ru-RU" sz="1400" b="0" dirty="0">
                <a:effectLst/>
                <a:latin typeface="Consolas" panose="020B0609020204030204" pitchFamily="49" charset="0"/>
              </a:rPr>
            </a:br>
            <a:r>
              <a:rPr lang="ru-RU" sz="1400" b="0" dirty="0">
                <a:effectLst/>
                <a:latin typeface="Consolas" panose="020B0609020204030204" pitchFamily="49" charset="0"/>
              </a:rPr>
              <a:t>- Запас в виде 24 часов на непредвиденные обстоятельства.</a:t>
            </a:r>
            <a:br>
              <a:rPr lang="ru-RU" sz="1400" b="0" dirty="0">
                <a:effectLst/>
                <a:latin typeface="Consolas" panose="020B0609020204030204" pitchFamily="49" charset="0"/>
              </a:rPr>
            </a:br>
            <a:br>
              <a:rPr lang="ru-RU" sz="1400" dirty="0">
                <a:latin typeface="Consolas" panose="020B0609020204030204" pitchFamily="49" charset="0"/>
              </a:rPr>
            </a:br>
            <a:r>
              <a:rPr lang="ru-RU" sz="1400" b="0" dirty="0">
                <a:effectLst/>
                <a:latin typeface="Consolas" panose="020B0609020204030204" pitchFamily="49" charset="0"/>
              </a:rPr>
              <a:t>5. План сдачи работ</a:t>
            </a:r>
            <a:br>
              <a:rPr lang="ru-RU" sz="1400" b="0" dirty="0">
                <a:effectLst/>
                <a:latin typeface="Consolas" panose="020B0609020204030204" pitchFamily="49" charset="0"/>
              </a:rPr>
            </a:br>
            <a:r>
              <a:rPr lang="ru-RU" sz="1400" b="0" dirty="0">
                <a:effectLst/>
                <a:latin typeface="Consolas" panose="020B0609020204030204" pitchFamily="49" charset="0"/>
              </a:rPr>
              <a:t>- Готовность </a:t>
            </a:r>
            <a:r>
              <a:rPr lang="ru-RU" sz="1400" b="0" dirty="0" err="1">
                <a:effectLst/>
                <a:latin typeface="Consolas" panose="020B0609020204030204" pitchFamily="49" charset="0"/>
              </a:rPr>
              <a:t>автотестов</a:t>
            </a:r>
            <a:r>
              <a:rPr lang="ru-RU" sz="1400" b="0" dirty="0">
                <a:effectLst/>
                <a:latin typeface="Consolas" panose="020B0609020204030204" pitchFamily="49" charset="0"/>
              </a:rPr>
              <a:t> - 8 рабочих дней после утверждения плана и разрешения вопросов;</a:t>
            </a:r>
            <a:br>
              <a:rPr lang="ru-RU" sz="1400" b="0" dirty="0">
                <a:effectLst/>
                <a:latin typeface="Consolas" panose="020B0609020204030204" pitchFamily="49" charset="0"/>
              </a:rPr>
            </a:br>
            <a:r>
              <a:rPr lang="ru-RU" sz="1400" b="0" dirty="0">
                <a:effectLst/>
                <a:latin typeface="Consolas" panose="020B0609020204030204" pitchFamily="49" charset="0"/>
              </a:rPr>
              <a:t>- Результат работы </a:t>
            </a:r>
            <a:r>
              <a:rPr lang="ru-RU" sz="1400" b="0" dirty="0" err="1">
                <a:effectLst/>
                <a:latin typeface="Consolas" panose="020B0609020204030204" pitchFamily="49" charset="0"/>
              </a:rPr>
              <a:t>автотестов</a:t>
            </a:r>
            <a:r>
              <a:rPr lang="ru-RU" sz="1400" b="0" dirty="0">
                <a:effectLst/>
                <a:latin typeface="Consolas" panose="020B0609020204030204" pitchFamily="49" charset="0"/>
              </a:rPr>
              <a:t> - документы по итогам тестирования (отчет по итогам тестирования + баг-репорты) - 3 рабочих дня ;</a:t>
            </a:r>
            <a:br>
              <a:rPr lang="ru-RU" sz="1400" b="0" dirty="0">
                <a:effectLst/>
                <a:latin typeface="Consolas" panose="020B0609020204030204" pitchFamily="49" charset="0"/>
              </a:rPr>
            </a:br>
            <a:r>
              <a:rPr lang="ru-RU" sz="1400" b="0" dirty="0">
                <a:effectLst/>
                <a:latin typeface="Consolas" panose="020B0609020204030204" pitchFamily="49" charset="0"/>
              </a:rPr>
              <a:t>- Подготовка отчёта по автоматизации - 3 рабочих для после проведения всех работ.</a:t>
            </a:r>
            <a:br>
              <a:rPr lang="ru-RU" sz="1400" b="0" dirty="0">
                <a:effectLst/>
                <a:latin typeface="Consolas" panose="020B0609020204030204" pitchFamily="49" charset="0"/>
              </a:rPr>
            </a:br>
            <a:endParaRPr lang="ru-RU" sz="1400" dirty="0"/>
          </a:p>
        </p:txBody>
      </p:sp>
    </p:spTree>
    <p:extLst>
      <p:ext uri="{BB962C8B-B14F-4D97-AF65-F5344CB8AC3E}">
        <p14:creationId xmlns:p14="http://schemas.microsoft.com/office/powerpoint/2010/main" val="96512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9A6598-8553-46D9-B138-AEF54546EC77}"/>
              </a:ext>
            </a:extLst>
          </p:cNvPr>
          <p:cNvSpPr>
            <a:spLocks noGrp="1"/>
          </p:cNvSpPr>
          <p:nvPr>
            <p:ph type="title"/>
          </p:nvPr>
        </p:nvSpPr>
        <p:spPr>
          <a:xfrm>
            <a:off x="838200" y="365126"/>
            <a:ext cx="10515600" cy="567030"/>
          </a:xfrm>
        </p:spPr>
        <p:txBody>
          <a:bodyPr>
            <a:normAutofit/>
          </a:bodyPr>
          <a:lstStyle/>
          <a:p>
            <a:r>
              <a:rPr lang="en-US" sz="1400" b="0" dirty="0">
                <a:effectLst/>
                <a:latin typeface="Consolas" panose="020B0609020204030204" pitchFamily="49" charset="0"/>
              </a:rPr>
              <a:t>![</a:t>
            </a:r>
            <a:r>
              <a:rPr lang="en-US" sz="1400" b="0" dirty="0" err="1">
                <a:effectLst/>
                <a:latin typeface="Consolas" panose="020B0609020204030204" pitchFamily="49" charset="0"/>
              </a:rPr>
              <a:t>mainpagepay</a:t>
            </a:r>
            <a:r>
              <a:rPr lang="en-US" sz="1400" b="0" dirty="0">
                <a:effectLst/>
                <a:latin typeface="Consolas" panose="020B0609020204030204" pitchFamily="49" charset="0"/>
              </a:rPr>
              <a:t>]</a:t>
            </a:r>
            <a:br>
              <a:rPr lang="en-US" sz="1400" b="0" dirty="0">
                <a:effectLst/>
                <a:latin typeface="Consolas" panose="020B0609020204030204" pitchFamily="49" charset="0"/>
              </a:rPr>
            </a:br>
            <a:endParaRPr lang="ru-RU" sz="1400" dirty="0"/>
          </a:p>
        </p:txBody>
      </p:sp>
      <p:pic>
        <p:nvPicPr>
          <p:cNvPr id="5" name="Объект 4">
            <a:extLst>
              <a:ext uri="{FF2B5EF4-FFF2-40B4-BE49-F238E27FC236}">
                <a16:creationId xmlns:a16="http://schemas.microsoft.com/office/drawing/2014/main" id="{98747F24-0A11-4CD8-96D0-436C0E06272A}"/>
              </a:ext>
            </a:extLst>
          </p:cNvPr>
          <p:cNvPicPr>
            <a:picLocks noGrp="1" noChangeAspect="1"/>
          </p:cNvPicPr>
          <p:nvPr>
            <p:ph idx="1"/>
          </p:nvPr>
        </p:nvPicPr>
        <p:blipFill>
          <a:blip r:embed="rId2"/>
          <a:stretch>
            <a:fillRect/>
          </a:stretch>
        </p:blipFill>
        <p:spPr>
          <a:xfrm>
            <a:off x="2626211" y="754063"/>
            <a:ext cx="6939578" cy="5422900"/>
          </a:xfrm>
        </p:spPr>
      </p:pic>
    </p:spTree>
    <p:extLst>
      <p:ext uri="{BB962C8B-B14F-4D97-AF65-F5344CB8AC3E}">
        <p14:creationId xmlns:p14="http://schemas.microsoft.com/office/powerpoint/2010/main" val="409804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0439AA-79FB-4D2A-B449-7A22825B15AA}"/>
              </a:ext>
            </a:extLst>
          </p:cNvPr>
          <p:cNvSpPr>
            <a:spLocks noGrp="1"/>
          </p:cNvSpPr>
          <p:nvPr>
            <p:ph type="title"/>
          </p:nvPr>
        </p:nvSpPr>
        <p:spPr>
          <a:xfrm>
            <a:off x="838200" y="365125"/>
            <a:ext cx="10515600" cy="877749"/>
          </a:xfrm>
        </p:spPr>
        <p:txBody>
          <a:bodyPr>
            <a:normAutofit/>
          </a:bodyPr>
          <a:lstStyle/>
          <a:p>
            <a:r>
              <a:rPr lang="ru-RU" sz="1400" b="0" i="1" dirty="0">
                <a:effectLst/>
                <a:latin typeface="Consolas" panose="020B0609020204030204" pitchFamily="49" charset="0"/>
              </a:rPr>
              <a:t>Ожидаемый результат: В правом верхнем углу появляется сообщение "Успешно Операция одобрена банком"</a:t>
            </a:r>
            <a:br>
              <a:rPr lang="ru-RU" sz="1400" b="0" dirty="0">
                <a:effectLst/>
                <a:latin typeface="Consolas" panose="020B0609020204030204" pitchFamily="49" charset="0"/>
              </a:rPr>
            </a:br>
            <a:endParaRPr lang="ru-RU" sz="1400" dirty="0"/>
          </a:p>
        </p:txBody>
      </p:sp>
      <p:pic>
        <p:nvPicPr>
          <p:cNvPr id="4" name="Рисунок 3">
            <a:extLst>
              <a:ext uri="{FF2B5EF4-FFF2-40B4-BE49-F238E27FC236}">
                <a16:creationId xmlns:a16="http://schemas.microsoft.com/office/drawing/2014/main" id="{252B6984-46AE-4619-B557-6F216A6D1CE3}"/>
              </a:ext>
            </a:extLst>
          </p:cNvPr>
          <p:cNvPicPr>
            <a:picLocks noChangeAspect="1"/>
          </p:cNvPicPr>
          <p:nvPr/>
        </p:nvPicPr>
        <p:blipFill>
          <a:blip r:embed="rId2"/>
          <a:stretch>
            <a:fillRect/>
          </a:stretch>
        </p:blipFill>
        <p:spPr>
          <a:xfrm>
            <a:off x="1242774" y="1171852"/>
            <a:ext cx="9055323" cy="5304710"/>
          </a:xfrm>
          <a:prstGeom prst="rect">
            <a:avLst/>
          </a:prstGeom>
        </p:spPr>
      </p:pic>
    </p:spTree>
    <p:extLst>
      <p:ext uri="{BB962C8B-B14F-4D97-AF65-F5344CB8AC3E}">
        <p14:creationId xmlns:p14="http://schemas.microsoft.com/office/powerpoint/2010/main" val="3779117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25155C-AEB3-486C-84A3-ABB4E014A967}"/>
              </a:ext>
            </a:extLst>
          </p:cNvPr>
          <p:cNvSpPr>
            <a:spLocks noGrp="1"/>
          </p:cNvSpPr>
          <p:nvPr>
            <p:ph type="title"/>
          </p:nvPr>
        </p:nvSpPr>
        <p:spPr>
          <a:xfrm>
            <a:off x="838200" y="79899"/>
            <a:ext cx="10515600" cy="1610789"/>
          </a:xfrm>
        </p:spPr>
        <p:txBody>
          <a:bodyPr>
            <a:noAutofit/>
          </a:bodyPr>
          <a:lstStyle/>
          <a:p>
            <a:r>
              <a:rPr lang="ru-RU" sz="1200" b="0" dirty="0">
                <a:effectLst/>
                <a:latin typeface="Consolas" panose="020B0609020204030204" pitchFamily="49" charset="0"/>
              </a:rPr>
              <a:t>1.2. Отказ в покупке при оплате картой с валидным номером и недостаточным количеством средств на счете**</a:t>
            </a:r>
            <a:br>
              <a:rPr lang="ru-RU" sz="1200" b="0" dirty="0">
                <a:effectLst/>
                <a:latin typeface="Consolas" panose="020B0609020204030204" pitchFamily="49" charset="0"/>
              </a:rPr>
            </a:br>
            <a:r>
              <a:rPr lang="ru-RU" sz="1200" b="0" dirty="0">
                <a:effectLst/>
                <a:latin typeface="Consolas" panose="020B0609020204030204" pitchFamily="49" charset="0"/>
              </a:rPr>
              <a:t>1. Открыть главную страницу сервиса http://localhost:8080/</a:t>
            </a:r>
            <a:br>
              <a:rPr lang="ru-RU" sz="1200" b="0" dirty="0">
                <a:effectLst/>
                <a:latin typeface="Consolas" panose="020B0609020204030204" pitchFamily="49" charset="0"/>
              </a:rPr>
            </a:br>
            <a:r>
              <a:rPr lang="ru-RU" sz="1200" b="0" dirty="0">
                <a:effectLst/>
                <a:latin typeface="Consolas" panose="020B0609020204030204" pitchFamily="49" charset="0"/>
              </a:rPr>
              <a:t>2. Нажать кнопку "Купить"</a:t>
            </a:r>
            <a:br>
              <a:rPr lang="ru-RU" sz="1200" b="0" dirty="0">
                <a:effectLst/>
                <a:latin typeface="Consolas" panose="020B0609020204030204" pitchFamily="49" charset="0"/>
              </a:rPr>
            </a:br>
            <a:r>
              <a:rPr lang="ru-RU" sz="1200" b="0" dirty="0">
                <a:effectLst/>
                <a:latin typeface="Consolas" panose="020B0609020204030204" pitchFamily="49" charset="0"/>
              </a:rPr>
              <a:t>3. Заполнить все поля валидными данными карты с недостаточным количеством средств на счете (например, Номер карты - 4444444444444442, Месяц - 09, Год - 24, Владелец - </a:t>
            </a:r>
            <a:r>
              <a:rPr lang="ru-RU" sz="1200" b="0" dirty="0" err="1">
                <a:effectLst/>
                <a:latin typeface="Consolas" panose="020B0609020204030204" pitchFamily="49" charset="0"/>
              </a:rPr>
              <a:t>Popov</a:t>
            </a:r>
            <a:r>
              <a:rPr lang="ru-RU" sz="1200" b="0" dirty="0">
                <a:effectLst/>
                <a:latin typeface="Consolas" panose="020B0609020204030204" pitchFamily="49" charset="0"/>
              </a:rPr>
              <a:t> </a:t>
            </a:r>
            <a:r>
              <a:rPr lang="ru-RU" sz="1200" b="0" dirty="0" err="1">
                <a:effectLst/>
                <a:latin typeface="Consolas" panose="020B0609020204030204" pitchFamily="49" charset="0"/>
              </a:rPr>
              <a:t>Igor</a:t>
            </a:r>
            <a:r>
              <a:rPr lang="ru-RU" sz="1200" b="0" dirty="0">
                <a:effectLst/>
                <a:latin typeface="Consolas" panose="020B0609020204030204" pitchFamily="49" charset="0"/>
              </a:rPr>
              <a:t>, CVC/CVV - 123)</a:t>
            </a:r>
            <a:br>
              <a:rPr lang="ru-RU" sz="1200" b="0" dirty="0">
                <a:effectLst/>
                <a:latin typeface="Consolas" panose="020B0609020204030204" pitchFamily="49" charset="0"/>
              </a:rPr>
            </a:br>
            <a:r>
              <a:rPr lang="ru-RU" sz="1200" b="0" dirty="0">
                <a:effectLst/>
                <a:latin typeface="Consolas" panose="020B0609020204030204" pitchFamily="49" charset="0"/>
              </a:rPr>
              <a:t>4. Нажать кнопку "Продолжить</a:t>
            </a:r>
            <a:br>
              <a:rPr lang="ru-RU" sz="1200" b="0" dirty="0">
                <a:effectLst/>
                <a:latin typeface="Consolas" panose="020B0609020204030204" pitchFamily="49" charset="0"/>
              </a:rPr>
            </a:br>
            <a:br>
              <a:rPr lang="ru-RU" sz="1200" b="0" dirty="0">
                <a:effectLst/>
                <a:latin typeface="Consolas" panose="020B0609020204030204" pitchFamily="49" charset="0"/>
              </a:rPr>
            </a:br>
            <a:r>
              <a:rPr lang="ru-RU" sz="1200" b="0" i="1" dirty="0">
                <a:effectLst/>
                <a:latin typeface="Consolas" panose="020B0609020204030204" pitchFamily="49" charset="0"/>
              </a:rPr>
              <a:t>Ожидаемый результат: В правом верхнем углу появляется сообщение "Ошибка! Банк отказал в проведении операции"</a:t>
            </a:r>
            <a:br>
              <a:rPr lang="ru-RU" sz="1200" b="0" dirty="0">
                <a:effectLst/>
                <a:latin typeface="Consolas" panose="020B0609020204030204" pitchFamily="49" charset="0"/>
              </a:rPr>
            </a:br>
            <a:r>
              <a:rPr lang="ru-RU" sz="1200" b="0" dirty="0">
                <a:effectLst/>
                <a:latin typeface="Consolas" panose="020B0609020204030204" pitchFamily="49" charset="0"/>
              </a:rPr>
              <a:t>![</a:t>
            </a:r>
            <a:r>
              <a:rPr lang="ru-RU" sz="1200" b="0" dirty="0" err="1">
                <a:effectLst/>
                <a:latin typeface="Consolas" panose="020B0609020204030204" pitchFamily="49" charset="0"/>
              </a:rPr>
              <a:t>payfalure</a:t>
            </a:r>
            <a:r>
              <a:rPr lang="ru-RU" sz="1200" b="0" dirty="0">
                <a:effectLst/>
                <a:latin typeface="Consolas" panose="020B0609020204030204" pitchFamily="49" charset="0"/>
              </a:rPr>
              <a:t>]</a:t>
            </a:r>
            <a:br>
              <a:rPr lang="ru-RU" sz="1200" b="0" dirty="0">
                <a:effectLst/>
                <a:latin typeface="Consolas" panose="020B0609020204030204" pitchFamily="49" charset="0"/>
              </a:rPr>
            </a:br>
            <a:endParaRPr lang="ru-RU" sz="1200" dirty="0"/>
          </a:p>
        </p:txBody>
      </p:sp>
      <p:pic>
        <p:nvPicPr>
          <p:cNvPr id="4" name="Рисунок 3">
            <a:extLst>
              <a:ext uri="{FF2B5EF4-FFF2-40B4-BE49-F238E27FC236}">
                <a16:creationId xmlns:a16="http://schemas.microsoft.com/office/drawing/2014/main" id="{8CF0A778-8F4A-4520-AC99-4BCD646CE686}"/>
              </a:ext>
            </a:extLst>
          </p:cNvPr>
          <p:cNvPicPr>
            <a:picLocks noChangeAspect="1"/>
          </p:cNvPicPr>
          <p:nvPr/>
        </p:nvPicPr>
        <p:blipFill>
          <a:blip r:embed="rId2"/>
          <a:stretch>
            <a:fillRect/>
          </a:stretch>
        </p:blipFill>
        <p:spPr>
          <a:xfrm>
            <a:off x="1925614" y="1690688"/>
            <a:ext cx="7503798" cy="4896543"/>
          </a:xfrm>
          <a:prstGeom prst="rect">
            <a:avLst/>
          </a:prstGeom>
        </p:spPr>
      </p:pic>
    </p:spTree>
    <p:extLst>
      <p:ext uri="{BB962C8B-B14F-4D97-AF65-F5344CB8AC3E}">
        <p14:creationId xmlns:p14="http://schemas.microsoft.com/office/powerpoint/2010/main" val="390396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671C85-D8E9-4196-AF31-150A56F7F925}"/>
              </a:ext>
            </a:extLst>
          </p:cNvPr>
          <p:cNvSpPr>
            <a:spLocks noGrp="1"/>
          </p:cNvSpPr>
          <p:nvPr>
            <p:ph type="title"/>
          </p:nvPr>
        </p:nvSpPr>
        <p:spPr>
          <a:xfrm>
            <a:off x="838200" y="417250"/>
            <a:ext cx="10515600" cy="1477625"/>
          </a:xfrm>
        </p:spPr>
        <p:txBody>
          <a:bodyPr>
            <a:noAutofit/>
          </a:bodyPr>
          <a:lstStyle/>
          <a:p>
            <a:r>
              <a:rPr lang="ru-RU" sz="1400" b="0" dirty="0">
                <a:effectLst/>
                <a:latin typeface="Consolas" panose="020B0609020204030204" pitchFamily="49" charset="0"/>
              </a:rPr>
              <a:t>2. Покупка тура на вкладке "Купить в кредит" с главной страницы сервиса**</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2.1. Успешная покупка в кредит при оплате картой с валидным номером и достаточным кредитным лимитом</a:t>
            </a:r>
            <a:br>
              <a:rPr lang="ru-RU" sz="1400" b="0" dirty="0">
                <a:effectLst/>
                <a:latin typeface="Consolas" panose="020B0609020204030204" pitchFamily="49" charset="0"/>
              </a:rPr>
            </a:br>
            <a:r>
              <a:rPr lang="ru-RU" sz="1400" b="0" dirty="0">
                <a:effectLst/>
                <a:latin typeface="Consolas" panose="020B0609020204030204" pitchFamily="49" charset="0"/>
              </a:rPr>
              <a:t>1. Открыть главную страницу сервиса http://localhost:8080/</a:t>
            </a:r>
            <a:br>
              <a:rPr lang="ru-RU" sz="1400" b="0" dirty="0">
                <a:effectLst/>
                <a:latin typeface="Consolas" panose="020B0609020204030204" pitchFamily="49" charset="0"/>
              </a:rPr>
            </a:br>
            <a:r>
              <a:rPr lang="ru-RU" sz="1400" b="0" dirty="0">
                <a:effectLst/>
                <a:latin typeface="Consolas" panose="020B0609020204030204" pitchFamily="49" charset="0"/>
              </a:rPr>
              <a:t>2. Нажать кнопку "Купить в кредит"</a:t>
            </a:r>
            <a:br>
              <a:rPr lang="ru-RU" sz="1400" b="0" dirty="0">
                <a:effectLst/>
                <a:latin typeface="Consolas" panose="020B0609020204030204" pitchFamily="49" charset="0"/>
              </a:rPr>
            </a:br>
            <a:r>
              <a:rPr lang="ru-RU" sz="1400" b="0" dirty="0">
                <a:effectLst/>
                <a:latin typeface="Consolas" panose="020B0609020204030204" pitchFamily="49" charset="0"/>
              </a:rPr>
              <a:t>3. Заполнить все поля валидными данными карты с достаточным кредитным лимитом (например, Номер карты - 4444444444444441, Месяц - 09, Год - 24, Владелец - </a:t>
            </a:r>
            <a:r>
              <a:rPr lang="ru-RU" sz="1400" b="0" dirty="0" err="1">
                <a:effectLst/>
                <a:latin typeface="Consolas" panose="020B0609020204030204" pitchFamily="49" charset="0"/>
              </a:rPr>
              <a:t>Popov</a:t>
            </a:r>
            <a:r>
              <a:rPr lang="ru-RU" sz="1400" b="0" dirty="0">
                <a:effectLst/>
                <a:latin typeface="Consolas" panose="020B0609020204030204" pitchFamily="49" charset="0"/>
              </a:rPr>
              <a:t> </a:t>
            </a:r>
            <a:r>
              <a:rPr lang="ru-RU" sz="1400" b="0" dirty="0" err="1">
                <a:effectLst/>
                <a:latin typeface="Consolas" panose="020B0609020204030204" pitchFamily="49" charset="0"/>
              </a:rPr>
              <a:t>Igor</a:t>
            </a:r>
            <a:r>
              <a:rPr lang="ru-RU" sz="1400" b="0" dirty="0">
                <a:effectLst/>
                <a:latin typeface="Consolas" panose="020B0609020204030204" pitchFamily="49" charset="0"/>
              </a:rPr>
              <a:t>, CVC/CVV - 123)</a:t>
            </a:r>
            <a:br>
              <a:rPr lang="ru-RU" sz="1400" b="0" dirty="0">
                <a:effectLst/>
                <a:latin typeface="Consolas" panose="020B0609020204030204" pitchFamily="49" charset="0"/>
              </a:rPr>
            </a:br>
            <a:r>
              <a:rPr lang="ru-RU" sz="1400" b="0" dirty="0">
                <a:effectLst/>
                <a:latin typeface="Consolas" panose="020B0609020204030204" pitchFamily="49" charset="0"/>
              </a:rPr>
              <a:t>4. Нажать кнопку "Продолжить</a:t>
            </a:r>
            <a:br>
              <a:rPr lang="ru-RU" sz="1400" b="0" dirty="0">
                <a:effectLst/>
                <a:latin typeface="Consolas" panose="020B0609020204030204" pitchFamily="49" charset="0"/>
              </a:rPr>
            </a:br>
            <a:r>
              <a:rPr lang="ru-RU" sz="1400" b="0" dirty="0">
                <a:effectLst/>
                <a:latin typeface="Consolas" panose="020B0609020204030204" pitchFamily="49" charset="0"/>
              </a:rPr>
              <a:t>![</a:t>
            </a:r>
            <a:r>
              <a:rPr lang="ru-RU" sz="1400" b="0" dirty="0" err="1">
                <a:effectLst/>
                <a:latin typeface="Consolas" panose="020B0609020204030204" pitchFamily="49" charset="0"/>
              </a:rPr>
              <a:t>mainpagecredit</a:t>
            </a:r>
            <a:r>
              <a:rPr lang="ru-RU" sz="1400" b="0" dirty="0">
                <a:effectLst/>
                <a:latin typeface="Consolas" panose="020B0609020204030204" pitchFamily="49" charset="0"/>
              </a:rPr>
              <a:t>]</a:t>
            </a:r>
            <a:br>
              <a:rPr lang="ru-RU" sz="1400" b="0" dirty="0">
                <a:effectLst/>
                <a:latin typeface="Consolas" panose="020B0609020204030204" pitchFamily="49" charset="0"/>
              </a:rPr>
            </a:br>
            <a:endParaRPr lang="ru-RU" sz="1400" dirty="0"/>
          </a:p>
        </p:txBody>
      </p:sp>
      <p:pic>
        <p:nvPicPr>
          <p:cNvPr id="4" name="Рисунок 3">
            <a:extLst>
              <a:ext uri="{FF2B5EF4-FFF2-40B4-BE49-F238E27FC236}">
                <a16:creationId xmlns:a16="http://schemas.microsoft.com/office/drawing/2014/main" id="{9B089EFE-6B13-4AFA-B01C-865EF38EAF98}"/>
              </a:ext>
            </a:extLst>
          </p:cNvPr>
          <p:cNvPicPr>
            <a:picLocks noChangeAspect="1"/>
          </p:cNvPicPr>
          <p:nvPr/>
        </p:nvPicPr>
        <p:blipFill>
          <a:blip r:embed="rId2"/>
          <a:stretch>
            <a:fillRect/>
          </a:stretch>
        </p:blipFill>
        <p:spPr>
          <a:xfrm>
            <a:off x="3000651" y="2104008"/>
            <a:ext cx="5149049" cy="4465468"/>
          </a:xfrm>
          <a:prstGeom prst="rect">
            <a:avLst/>
          </a:prstGeom>
        </p:spPr>
      </p:pic>
    </p:spTree>
    <p:extLst>
      <p:ext uri="{BB962C8B-B14F-4D97-AF65-F5344CB8AC3E}">
        <p14:creationId xmlns:p14="http://schemas.microsoft.com/office/powerpoint/2010/main" val="168125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405DDB-D477-4AFA-9BF6-8A06FCB1DEBE}"/>
              </a:ext>
            </a:extLst>
          </p:cNvPr>
          <p:cNvSpPr>
            <a:spLocks noGrp="1"/>
          </p:cNvSpPr>
          <p:nvPr>
            <p:ph type="title"/>
          </p:nvPr>
        </p:nvSpPr>
        <p:spPr>
          <a:xfrm>
            <a:off x="838200" y="365125"/>
            <a:ext cx="10515600" cy="558153"/>
          </a:xfrm>
        </p:spPr>
        <p:txBody>
          <a:bodyPr>
            <a:normAutofit fontScale="90000"/>
          </a:bodyPr>
          <a:lstStyle/>
          <a:p>
            <a:r>
              <a:rPr lang="ru-RU" sz="1400" b="0" i="1" dirty="0">
                <a:effectLst/>
                <a:latin typeface="Consolas" panose="020B0609020204030204" pitchFamily="49" charset="0"/>
              </a:rPr>
              <a:t>Ожидаемый результат: В правом верхнем углу появляется сообщение "Успешно Операция одобрена банком"</a:t>
            </a:r>
            <a:br>
              <a:rPr lang="ru-RU" sz="1400" b="0" dirty="0">
                <a:effectLst/>
                <a:latin typeface="Consolas" panose="020B0609020204030204" pitchFamily="49" charset="0"/>
              </a:rPr>
            </a:br>
            <a:r>
              <a:rPr lang="ru-RU" sz="1400" b="0" dirty="0">
                <a:effectLst/>
                <a:latin typeface="Consolas" panose="020B0609020204030204" pitchFamily="49" charset="0"/>
              </a:rPr>
              <a:t>![</a:t>
            </a:r>
            <a:r>
              <a:rPr lang="ru-RU" sz="1400" b="0" dirty="0" err="1">
                <a:effectLst/>
                <a:latin typeface="Consolas" panose="020B0609020204030204" pitchFamily="49" charset="0"/>
              </a:rPr>
              <a:t>creditsuccess</a:t>
            </a:r>
            <a:r>
              <a:rPr lang="ru-RU" sz="1400" b="0" dirty="0">
                <a:effectLst/>
                <a:latin typeface="Consolas" panose="020B0609020204030204" pitchFamily="49" charset="0"/>
              </a:rPr>
              <a:t>]</a:t>
            </a:r>
            <a:br>
              <a:rPr lang="ru-RU" sz="1400" b="0" dirty="0">
                <a:effectLst/>
                <a:latin typeface="Consolas" panose="020B0609020204030204" pitchFamily="49" charset="0"/>
              </a:rPr>
            </a:br>
            <a:endParaRPr lang="ru-RU" sz="1400" dirty="0"/>
          </a:p>
        </p:txBody>
      </p:sp>
      <p:pic>
        <p:nvPicPr>
          <p:cNvPr id="4" name="Рисунок 3">
            <a:extLst>
              <a:ext uri="{FF2B5EF4-FFF2-40B4-BE49-F238E27FC236}">
                <a16:creationId xmlns:a16="http://schemas.microsoft.com/office/drawing/2014/main" id="{2CC30E2E-F892-4E4A-8CA7-A82AD7508CD1}"/>
              </a:ext>
            </a:extLst>
          </p:cNvPr>
          <p:cNvPicPr>
            <a:picLocks noChangeAspect="1"/>
          </p:cNvPicPr>
          <p:nvPr/>
        </p:nvPicPr>
        <p:blipFill>
          <a:blip r:embed="rId2"/>
          <a:stretch>
            <a:fillRect/>
          </a:stretch>
        </p:blipFill>
        <p:spPr>
          <a:xfrm>
            <a:off x="1275641" y="923278"/>
            <a:ext cx="9640718" cy="5770485"/>
          </a:xfrm>
          <a:prstGeom prst="rect">
            <a:avLst/>
          </a:prstGeom>
        </p:spPr>
      </p:pic>
    </p:spTree>
    <p:extLst>
      <p:ext uri="{BB962C8B-B14F-4D97-AF65-F5344CB8AC3E}">
        <p14:creationId xmlns:p14="http://schemas.microsoft.com/office/powerpoint/2010/main" val="1172996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C0ECA4-C96B-4AB1-86C2-B64ED20663B0}"/>
              </a:ext>
            </a:extLst>
          </p:cNvPr>
          <p:cNvSpPr>
            <a:spLocks noGrp="1"/>
          </p:cNvSpPr>
          <p:nvPr>
            <p:ph type="title"/>
          </p:nvPr>
        </p:nvSpPr>
        <p:spPr>
          <a:xfrm>
            <a:off x="838200" y="107672"/>
            <a:ext cx="10515600" cy="2253788"/>
          </a:xfrm>
        </p:spPr>
        <p:txBody>
          <a:bodyPr>
            <a:noAutofit/>
          </a:bodyPr>
          <a:lstStyle/>
          <a:p>
            <a:r>
              <a:rPr lang="ru-RU" sz="1400" b="0" dirty="0">
                <a:effectLst/>
                <a:latin typeface="Consolas" panose="020B0609020204030204" pitchFamily="49" charset="0"/>
              </a:rPr>
              <a:t>2.2. Отказ в покупке в кредит при оплате картой с валидным номером и недостаточным кредитным лимитом</a:t>
            </a:r>
            <a:br>
              <a:rPr lang="ru-RU" sz="1400" b="0" dirty="0">
                <a:effectLst/>
                <a:latin typeface="Consolas" panose="020B0609020204030204" pitchFamily="49" charset="0"/>
              </a:rPr>
            </a:br>
            <a:r>
              <a:rPr lang="ru-RU" sz="1400" b="0" dirty="0">
                <a:effectLst/>
                <a:latin typeface="Consolas" panose="020B0609020204030204" pitchFamily="49" charset="0"/>
              </a:rPr>
              <a:t>1. Открыть главную страницу сервиса http://localhost:8080/</a:t>
            </a:r>
            <a:br>
              <a:rPr lang="ru-RU" sz="1400" b="0" dirty="0">
                <a:effectLst/>
                <a:latin typeface="Consolas" panose="020B0609020204030204" pitchFamily="49" charset="0"/>
              </a:rPr>
            </a:br>
            <a:r>
              <a:rPr lang="ru-RU" sz="1400" b="0" dirty="0">
                <a:effectLst/>
                <a:latin typeface="Consolas" panose="020B0609020204030204" pitchFamily="49" charset="0"/>
              </a:rPr>
              <a:t>2. Нажать кнопку "Купить в кредит"</a:t>
            </a:r>
            <a:br>
              <a:rPr lang="ru-RU" sz="1400" b="0" dirty="0">
                <a:effectLst/>
                <a:latin typeface="Consolas" panose="020B0609020204030204" pitchFamily="49" charset="0"/>
              </a:rPr>
            </a:br>
            <a:r>
              <a:rPr lang="ru-RU" sz="1400" b="0" dirty="0">
                <a:effectLst/>
                <a:latin typeface="Consolas" panose="020B0609020204030204" pitchFamily="49" charset="0"/>
              </a:rPr>
              <a:t>3. Заполнить все поля валидными данными карты с недостаточным кредитным лимитом (например, Номер карты - 4444444444444442, Месяц - 09, Год - 24, Владелец - </a:t>
            </a:r>
            <a:r>
              <a:rPr lang="ru-RU" sz="1400" b="0" dirty="0" err="1">
                <a:effectLst/>
                <a:latin typeface="Consolas" panose="020B0609020204030204" pitchFamily="49" charset="0"/>
              </a:rPr>
              <a:t>Popov</a:t>
            </a:r>
            <a:r>
              <a:rPr lang="ru-RU" sz="1400" b="0" dirty="0">
                <a:effectLst/>
                <a:latin typeface="Consolas" panose="020B0609020204030204" pitchFamily="49" charset="0"/>
              </a:rPr>
              <a:t> </a:t>
            </a:r>
            <a:r>
              <a:rPr lang="ru-RU" sz="1400" b="0" dirty="0" err="1">
                <a:effectLst/>
                <a:latin typeface="Consolas" panose="020B0609020204030204" pitchFamily="49" charset="0"/>
              </a:rPr>
              <a:t>Igor</a:t>
            </a:r>
            <a:r>
              <a:rPr lang="ru-RU" sz="1400" b="0" dirty="0">
                <a:effectLst/>
                <a:latin typeface="Consolas" panose="020B0609020204030204" pitchFamily="49" charset="0"/>
              </a:rPr>
              <a:t>, CVC/CVV - 123)</a:t>
            </a:r>
            <a:br>
              <a:rPr lang="ru-RU" sz="1400" b="0" dirty="0">
                <a:effectLst/>
                <a:latin typeface="Consolas" panose="020B0609020204030204" pitchFamily="49" charset="0"/>
              </a:rPr>
            </a:br>
            <a:r>
              <a:rPr lang="ru-RU" sz="1400" b="0" dirty="0">
                <a:effectLst/>
                <a:latin typeface="Consolas" panose="020B0609020204030204" pitchFamily="49" charset="0"/>
              </a:rPr>
              <a:t>4. Нажать кнопку "Продолжить"</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i="1" dirty="0">
                <a:effectLst/>
                <a:latin typeface="Consolas" panose="020B0609020204030204" pitchFamily="49" charset="0"/>
              </a:rPr>
              <a:t>Ожидаемый результат: В правом верхнем углу появляется сообщение "Ошибка! Банк отказал в проведении операции"</a:t>
            </a:r>
            <a:br>
              <a:rPr lang="ru-RU" sz="1400" b="0" dirty="0">
                <a:effectLst/>
                <a:latin typeface="Consolas" panose="020B0609020204030204" pitchFamily="49" charset="0"/>
              </a:rPr>
            </a:br>
            <a:r>
              <a:rPr lang="ru-RU" sz="1400" b="0" dirty="0">
                <a:effectLst/>
                <a:latin typeface="Consolas" panose="020B0609020204030204" pitchFamily="49" charset="0"/>
              </a:rPr>
              <a:t>![</a:t>
            </a:r>
            <a:r>
              <a:rPr lang="ru-RU" sz="1400" b="0" dirty="0" err="1">
                <a:effectLst/>
                <a:latin typeface="Consolas" panose="020B0609020204030204" pitchFamily="49" charset="0"/>
              </a:rPr>
              <a:t>creditfailure</a:t>
            </a:r>
            <a:r>
              <a:rPr lang="ru-RU" sz="1400" b="0" dirty="0">
                <a:effectLst/>
                <a:latin typeface="Consolas" panose="020B0609020204030204" pitchFamily="49" charset="0"/>
              </a:rPr>
              <a:t>]</a:t>
            </a:r>
            <a:br>
              <a:rPr lang="ru-RU" sz="1400" b="0" dirty="0">
                <a:effectLst/>
                <a:latin typeface="Consolas" panose="020B0609020204030204" pitchFamily="49" charset="0"/>
              </a:rPr>
            </a:br>
            <a:endParaRPr lang="ru-RU" sz="1400" dirty="0"/>
          </a:p>
        </p:txBody>
      </p:sp>
      <p:pic>
        <p:nvPicPr>
          <p:cNvPr id="4" name="Рисунок 3">
            <a:extLst>
              <a:ext uri="{FF2B5EF4-FFF2-40B4-BE49-F238E27FC236}">
                <a16:creationId xmlns:a16="http://schemas.microsoft.com/office/drawing/2014/main" id="{72AF5D31-1EBC-4D48-A770-ED7C4322CD45}"/>
              </a:ext>
            </a:extLst>
          </p:cNvPr>
          <p:cNvPicPr>
            <a:picLocks noChangeAspect="1"/>
          </p:cNvPicPr>
          <p:nvPr/>
        </p:nvPicPr>
        <p:blipFill>
          <a:blip r:embed="rId2"/>
          <a:stretch>
            <a:fillRect/>
          </a:stretch>
        </p:blipFill>
        <p:spPr>
          <a:xfrm>
            <a:off x="1917576" y="2210540"/>
            <a:ext cx="8433787" cy="4358936"/>
          </a:xfrm>
          <a:prstGeom prst="rect">
            <a:avLst/>
          </a:prstGeom>
        </p:spPr>
      </p:pic>
    </p:spTree>
    <p:extLst>
      <p:ext uri="{BB962C8B-B14F-4D97-AF65-F5344CB8AC3E}">
        <p14:creationId xmlns:p14="http://schemas.microsoft.com/office/powerpoint/2010/main" val="383537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109FC7-A8D2-48E7-BB10-20FF043DDF94}"/>
              </a:ext>
            </a:extLst>
          </p:cNvPr>
          <p:cNvSpPr>
            <a:spLocks noGrp="1"/>
          </p:cNvSpPr>
          <p:nvPr>
            <p:ph type="title"/>
          </p:nvPr>
        </p:nvSpPr>
        <p:spPr>
          <a:xfrm>
            <a:off x="838200" y="365125"/>
            <a:ext cx="10515600" cy="6275372"/>
          </a:xfrm>
        </p:spPr>
        <p:txBody>
          <a:bodyPr>
            <a:noAutofit/>
          </a:bodyPr>
          <a:lstStyle/>
          <a:p>
            <a:r>
              <a:rPr lang="ru-RU" sz="1400" b="0" dirty="0">
                <a:effectLst/>
                <a:latin typeface="Consolas" panose="020B0609020204030204" pitchFamily="49" charset="0"/>
              </a:rPr>
              <a:t>## Проверка полей для ввода данных</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Для тестирования полей для ввода данных необходимо выполнить следующие предусловия:</a:t>
            </a:r>
            <a:br>
              <a:rPr lang="ru-RU" sz="1400" b="0" dirty="0">
                <a:effectLst/>
                <a:latin typeface="Consolas" panose="020B0609020204030204" pitchFamily="49" charset="0"/>
              </a:rPr>
            </a:br>
            <a:r>
              <a:rPr lang="ru-RU" sz="1400" b="0" dirty="0">
                <a:effectLst/>
                <a:latin typeface="Consolas" panose="020B0609020204030204" pitchFamily="49" charset="0"/>
              </a:rPr>
              <a:t>- пункты 1 и 2 из сценария 1.1 UI для формы "Оплата по карте" </a:t>
            </a:r>
            <a:br>
              <a:rPr lang="ru-RU" sz="1400" b="0" dirty="0">
                <a:effectLst/>
                <a:latin typeface="Consolas" panose="020B0609020204030204" pitchFamily="49" charset="0"/>
              </a:rPr>
            </a:br>
            <a:r>
              <a:rPr lang="ru-RU" sz="1400" b="0" dirty="0">
                <a:effectLst/>
                <a:latin typeface="Consolas" panose="020B0609020204030204" pitchFamily="49" charset="0"/>
              </a:rPr>
              <a:t>- пункты 1 и 2 из сценария 2.1 UI для формы "Кредит по данным карты"</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Далее необходимо заполнить поля, нажать кнопку "Продолжить" и ожидать результат. </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 Все поля - пустые</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После выполнения предусловий оставить все поля незаполненными и нажать кнопку "Продолжить"</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i="1" dirty="0">
                <a:effectLst/>
                <a:latin typeface="Consolas" panose="020B0609020204030204" pitchFamily="49" charset="0"/>
              </a:rPr>
              <a:t>*Данный случай является </a:t>
            </a:r>
            <a:r>
              <a:rPr lang="ru-RU" sz="1400" b="0" i="1" dirty="0" err="1">
                <a:effectLst/>
                <a:latin typeface="Consolas" panose="020B0609020204030204" pitchFamily="49" charset="0"/>
              </a:rPr>
              <a:t>невалидным</a:t>
            </a:r>
            <a:r>
              <a:rPr lang="ru-RU" sz="1400" b="0" i="1" dirty="0">
                <a:effectLst/>
                <a:latin typeface="Consolas" panose="020B0609020204030204" pitchFamily="49" charset="0"/>
              </a:rPr>
              <a:t> для всех полей формы (в этом случае возникают ошибки "Поле обязательно для заполнения")*</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 Поле "Номер карты"</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Поле "Номер карты" присутствует в обеих формах: "Оплата по карте" и "Кредит по данным карты" и допускает для ввода только цифры и их количество - 16.</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После выполнения предусловий заполнить остальные поля валидными данными: Месяц - 09, Год - 24, Владелец - </a:t>
            </a:r>
            <a:r>
              <a:rPr lang="ru-RU" sz="1400" b="0" dirty="0" err="1">
                <a:effectLst/>
                <a:latin typeface="Consolas" panose="020B0609020204030204" pitchFamily="49" charset="0"/>
              </a:rPr>
              <a:t>Popov</a:t>
            </a:r>
            <a:r>
              <a:rPr lang="ru-RU" sz="1400" b="0" dirty="0">
                <a:effectLst/>
                <a:latin typeface="Consolas" panose="020B0609020204030204" pitchFamily="49" charset="0"/>
              </a:rPr>
              <a:t> </a:t>
            </a:r>
            <a:r>
              <a:rPr lang="ru-RU" sz="1400" b="0" dirty="0" err="1">
                <a:effectLst/>
                <a:latin typeface="Consolas" panose="020B0609020204030204" pitchFamily="49" charset="0"/>
              </a:rPr>
              <a:t>Igor</a:t>
            </a:r>
            <a:r>
              <a:rPr lang="ru-RU" sz="1400" b="0" dirty="0">
                <a:effectLst/>
                <a:latin typeface="Consolas" panose="020B0609020204030204" pitchFamily="49" charset="0"/>
              </a:rPr>
              <a:t>, CVC/CVV - 123 и нажать кнопку "Продолжить"</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i="1" dirty="0">
                <a:effectLst/>
                <a:latin typeface="Consolas" panose="020B0609020204030204" pitchFamily="49" charset="0"/>
              </a:rPr>
              <a:t>*</a:t>
            </a:r>
            <a:r>
              <a:rPr lang="ru-RU" sz="1400" b="0" i="1" dirty="0" err="1">
                <a:effectLst/>
                <a:latin typeface="Consolas" panose="020B0609020204030204" pitchFamily="49" charset="0"/>
              </a:rPr>
              <a:t>Невалидные</a:t>
            </a:r>
            <a:r>
              <a:rPr lang="ru-RU" sz="1400" b="0" i="1" dirty="0">
                <a:effectLst/>
                <a:latin typeface="Consolas" panose="020B0609020204030204" pitchFamily="49" charset="0"/>
              </a:rPr>
              <a:t> данные для поля "Номер карты" (в этом случае возникают ошибки в зависимости от данных - под полем возникает ошибка красным цветом "Неверный формат", "Поле обязательно для заполнения", всплывающее окно в правом верхнем углу "Ошибка! Банк отказал в проведении операции."):*</a:t>
            </a:r>
            <a:br>
              <a:rPr lang="ru-RU" sz="1400" b="0" dirty="0">
                <a:effectLst/>
                <a:latin typeface="Consolas" panose="020B0609020204030204" pitchFamily="49" charset="0"/>
              </a:rPr>
            </a:br>
            <a:r>
              <a:rPr lang="ru-RU" sz="1400" b="0" dirty="0">
                <a:effectLst/>
                <a:latin typeface="Consolas" panose="020B0609020204030204" pitchFamily="49" charset="0"/>
              </a:rPr>
              <a:t>1. Пустое поле </a:t>
            </a:r>
            <a:br>
              <a:rPr lang="ru-RU" sz="1400" b="0" dirty="0">
                <a:effectLst/>
                <a:latin typeface="Consolas" panose="020B0609020204030204" pitchFamily="49" charset="0"/>
              </a:rPr>
            </a:br>
            <a:r>
              <a:rPr lang="ru-RU" sz="1400" b="0" dirty="0">
                <a:effectLst/>
                <a:latin typeface="Consolas" panose="020B0609020204030204" pitchFamily="49" charset="0"/>
              </a:rPr>
              <a:t>2. Номер карты содержит количество цифр менее 16</a:t>
            </a:r>
            <a:br>
              <a:rPr lang="ru-RU" sz="1400" b="0" dirty="0">
                <a:effectLst/>
                <a:latin typeface="Consolas" panose="020B0609020204030204" pitchFamily="49" charset="0"/>
              </a:rPr>
            </a:br>
            <a:r>
              <a:rPr lang="ru-RU" sz="1400" b="0" dirty="0">
                <a:effectLst/>
                <a:latin typeface="Consolas" panose="020B0609020204030204" pitchFamily="49" charset="0"/>
              </a:rPr>
              <a:t>3. Номер карты не содержится в базе данных банка, например "5469444444444441"</a:t>
            </a:r>
            <a:br>
              <a:rPr lang="ru-RU" sz="1400" b="0" dirty="0">
                <a:effectLst/>
                <a:latin typeface="Consolas" panose="020B0609020204030204" pitchFamily="49" charset="0"/>
              </a:rPr>
            </a:br>
            <a:br>
              <a:rPr lang="ru-RU" sz="1400" b="0" dirty="0">
                <a:effectLst/>
                <a:latin typeface="Consolas" panose="020B0609020204030204" pitchFamily="49" charset="0"/>
              </a:rPr>
            </a:br>
            <a:endParaRPr lang="ru-RU" sz="1400" dirty="0"/>
          </a:p>
        </p:txBody>
      </p:sp>
    </p:spTree>
    <p:extLst>
      <p:ext uri="{BB962C8B-B14F-4D97-AF65-F5344CB8AC3E}">
        <p14:creationId xmlns:p14="http://schemas.microsoft.com/office/powerpoint/2010/main" val="304054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6DE1FA-4C43-4985-9E35-628203D7D035}"/>
              </a:ext>
            </a:extLst>
          </p:cNvPr>
          <p:cNvSpPr>
            <a:spLocks noGrp="1"/>
          </p:cNvSpPr>
          <p:nvPr>
            <p:ph type="title"/>
          </p:nvPr>
        </p:nvSpPr>
        <p:spPr>
          <a:xfrm>
            <a:off x="838200" y="195309"/>
            <a:ext cx="10515600" cy="6445188"/>
          </a:xfrm>
        </p:spPr>
        <p:txBody>
          <a:bodyPr>
            <a:normAutofit/>
          </a:bodyPr>
          <a:lstStyle/>
          <a:p>
            <a:r>
              <a:rPr lang="ru-RU" sz="1400" b="0" dirty="0">
                <a:effectLst/>
                <a:latin typeface="Consolas" panose="020B0609020204030204" pitchFamily="49" charset="0"/>
              </a:rPr>
              <a:t>Поле "Месяц"</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Данное поле принимает номер месяца в формате двух знаков, от 01 до 12, можно ввести только цифры.</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После выполнения предусловий заполнить остальные поля валидными данными: Номер карты - 4444444444444441, Год - 24, Владелец - </a:t>
            </a:r>
            <a:r>
              <a:rPr lang="ru-RU" sz="1400" b="0" dirty="0" err="1">
                <a:effectLst/>
                <a:latin typeface="Consolas" panose="020B0609020204030204" pitchFamily="49" charset="0"/>
              </a:rPr>
              <a:t>Popov</a:t>
            </a:r>
            <a:r>
              <a:rPr lang="ru-RU" sz="1400" b="0" dirty="0">
                <a:effectLst/>
                <a:latin typeface="Consolas" panose="020B0609020204030204" pitchFamily="49" charset="0"/>
              </a:rPr>
              <a:t> </a:t>
            </a:r>
            <a:r>
              <a:rPr lang="ru-RU" sz="1400" b="0" dirty="0" err="1">
                <a:effectLst/>
                <a:latin typeface="Consolas" panose="020B0609020204030204" pitchFamily="49" charset="0"/>
              </a:rPr>
              <a:t>Igor</a:t>
            </a:r>
            <a:r>
              <a:rPr lang="ru-RU" sz="1400" b="0" dirty="0">
                <a:effectLst/>
                <a:latin typeface="Consolas" panose="020B0609020204030204" pitchFamily="49" charset="0"/>
              </a:rPr>
              <a:t>, CVC/CVV - 123 и нажать кнопку "Продолжить"</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i="1" dirty="0" err="1">
                <a:effectLst/>
                <a:latin typeface="Consolas" panose="020B0609020204030204" pitchFamily="49" charset="0"/>
              </a:rPr>
              <a:t>Невалидные</a:t>
            </a:r>
            <a:r>
              <a:rPr lang="ru-RU" sz="1400" b="0" i="1" dirty="0">
                <a:effectLst/>
                <a:latin typeface="Consolas" panose="020B0609020204030204" pitchFamily="49" charset="0"/>
              </a:rPr>
              <a:t> данные для поля "Месяц" (в этом случае возникают ошибки в зависимости от данных - под полем возникает ошибка красным цветом "Неверный формат", "Поле обязательно для заполнения", "Неверно указан срок действия карты"):</a:t>
            </a:r>
            <a:br>
              <a:rPr lang="ru-RU" sz="1400" b="0" dirty="0">
                <a:effectLst/>
                <a:latin typeface="Consolas" panose="020B0609020204030204" pitchFamily="49" charset="0"/>
              </a:rPr>
            </a:br>
            <a:r>
              <a:rPr lang="ru-RU" sz="1400" b="0" dirty="0">
                <a:effectLst/>
                <a:latin typeface="Consolas" panose="020B0609020204030204" pitchFamily="49" charset="0"/>
              </a:rPr>
              <a:t>1. Пустое поле</a:t>
            </a:r>
            <a:br>
              <a:rPr lang="ru-RU" sz="1400" b="0" dirty="0">
                <a:effectLst/>
                <a:latin typeface="Consolas" panose="020B0609020204030204" pitchFamily="49" charset="0"/>
              </a:rPr>
            </a:br>
            <a:r>
              <a:rPr lang="ru-RU" sz="1400" b="0" dirty="0">
                <a:effectLst/>
                <a:latin typeface="Consolas" panose="020B0609020204030204" pitchFamily="49" charset="0"/>
              </a:rPr>
              <a:t>2. Поле содержит одну цифру (например, 1)</a:t>
            </a:r>
            <a:br>
              <a:rPr lang="ru-RU" sz="1400" b="0" dirty="0">
                <a:effectLst/>
                <a:latin typeface="Consolas" panose="020B0609020204030204" pitchFamily="49" charset="0"/>
              </a:rPr>
            </a:br>
            <a:r>
              <a:rPr lang="ru-RU" sz="1400" b="0" dirty="0">
                <a:effectLst/>
                <a:latin typeface="Consolas" panose="020B0609020204030204" pitchFamily="49" charset="0"/>
              </a:rPr>
              <a:t>3. Поле содержит двузначное число более 12 (например, 20)</a:t>
            </a:r>
            <a:br>
              <a:rPr lang="ru-RU" sz="1400" b="0" dirty="0">
                <a:effectLst/>
                <a:latin typeface="Consolas" panose="020B0609020204030204" pitchFamily="49" charset="0"/>
              </a:rPr>
            </a:br>
            <a:r>
              <a:rPr lang="ru-RU" sz="1400" b="0" dirty="0">
                <a:effectLst/>
                <a:latin typeface="Consolas" panose="020B0609020204030204" pitchFamily="49" charset="0"/>
              </a:rPr>
              <a:t>4. Поле содержит нулевое значение (например, 00)</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Поле "Год"</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Данное поле принимает только цифры в формате двух последних цифр</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dirty="0">
                <a:effectLst/>
                <a:latin typeface="Consolas" panose="020B0609020204030204" pitchFamily="49" charset="0"/>
              </a:rPr>
              <a:t>После выполнения предусловий заполнить остальные поля валидными данными: Номер карты - 4444444444444441, Месяц - 09, Владелец - </a:t>
            </a:r>
            <a:r>
              <a:rPr lang="ru-RU" sz="1400" b="0" dirty="0" err="1">
                <a:effectLst/>
                <a:latin typeface="Consolas" panose="020B0609020204030204" pitchFamily="49" charset="0"/>
              </a:rPr>
              <a:t>Popov</a:t>
            </a:r>
            <a:r>
              <a:rPr lang="ru-RU" sz="1400" b="0" dirty="0">
                <a:effectLst/>
                <a:latin typeface="Consolas" panose="020B0609020204030204" pitchFamily="49" charset="0"/>
              </a:rPr>
              <a:t> </a:t>
            </a:r>
            <a:r>
              <a:rPr lang="ru-RU" sz="1400" b="0" dirty="0" err="1">
                <a:effectLst/>
                <a:latin typeface="Consolas" panose="020B0609020204030204" pitchFamily="49" charset="0"/>
              </a:rPr>
              <a:t>Igor</a:t>
            </a:r>
            <a:r>
              <a:rPr lang="ru-RU" sz="1400" b="0" dirty="0">
                <a:effectLst/>
                <a:latin typeface="Consolas" panose="020B0609020204030204" pitchFamily="49" charset="0"/>
              </a:rPr>
              <a:t>, CVC/CVV - 123 и нажать кнопку "Продолжить"</a:t>
            </a:r>
            <a:br>
              <a:rPr lang="ru-RU" sz="1400" b="0" dirty="0">
                <a:effectLst/>
                <a:latin typeface="Consolas" panose="020B0609020204030204" pitchFamily="49" charset="0"/>
              </a:rPr>
            </a:br>
            <a:br>
              <a:rPr lang="ru-RU" sz="1400" b="0" dirty="0">
                <a:effectLst/>
                <a:latin typeface="Consolas" panose="020B0609020204030204" pitchFamily="49" charset="0"/>
              </a:rPr>
            </a:br>
            <a:r>
              <a:rPr lang="ru-RU" sz="1400" b="0" i="1" dirty="0" err="1">
                <a:effectLst/>
                <a:latin typeface="Consolas" panose="020B0609020204030204" pitchFamily="49" charset="0"/>
              </a:rPr>
              <a:t>Невалидные</a:t>
            </a:r>
            <a:r>
              <a:rPr lang="ru-RU" sz="1400" b="0" i="1" dirty="0">
                <a:effectLst/>
                <a:latin typeface="Consolas" panose="020B0609020204030204" pitchFamily="49" charset="0"/>
              </a:rPr>
              <a:t> данные для поля "Год" (в этом случае возникают ошибки в зависимости от данных - под полем возникает ошибка красным цветом "Неверный формат", "Поле обязательно для заполнения", "Неверно указан срок действия карты", "Истёк срок действия карты"):</a:t>
            </a:r>
            <a:br>
              <a:rPr lang="ru-RU" sz="1400" b="0" dirty="0">
                <a:effectLst/>
                <a:latin typeface="Consolas" panose="020B0609020204030204" pitchFamily="49" charset="0"/>
              </a:rPr>
            </a:br>
            <a:r>
              <a:rPr lang="ru-RU" sz="1400" b="0" dirty="0">
                <a:effectLst/>
                <a:latin typeface="Consolas" panose="020B0609020204030204" pitchFamily="49" charset="0"/>
              </a:rPr>
              <a:t>1. Пустое поле</a:t>
            </a:r>
            <a:br>
              <a:rPr lang="ru-RU" sz="1400" b="0" dirty="0">
                <a:effectLst/>
                <a:latin typeface="Consolas" panose="020B0609020204030204" pitchFamily="49" charset="0"/>
              </a:rPr>
            </a:br>
            <a:r>
              <a:rPr lang="ru-RU" sz="1400" b="0" dirty="0">
                <a:effectLst/>
                <a:latin typeface="Consolas" panose="020B0609020204030204" pitchFamily="49" charset="0"/>
              </a:rPr>
              <a:t>2. Поле содержит одну цифру (например, 1)</a:t>
            </a:r>
            <a:br>
              <a:rPr lang="ru-RU" sz="1400" b="0" dirty="0">
                <a:effectLst/>
                <a:latin typeface="Consolas" panose="020B0609020204030204" pitchFamily="49" charset="0"/>
              </a:rPr>
            </a:br>
            <a:r>
              <a:rPr lang="ru-RU" sz="1400" b="0" dirty="0">
                <a:effectLst/>
                <a:latin typeface="Consolas" panose="020B0609020204030204" pitchFamily="49" charset="0"/>
              </a:rPr>
              <a:t>3. Поле содержит год ранее текущего (например, 19)</a:t>
            </a:r>
            <a:br>
              <a:rPr lang="ru-RU" sz="1400" b="0" dirty="0">
                <a:effectLst/>
                <a:latin typeface="Consolas" panose="020B0609020204030204" pitchFamily="49" charset="0"/>
              </a:rPr>
            </a:br>
            <a:r>
              <a:rPr lang="ru-RU" sz="1400" b="0" dirty="0">
                <a:effectLst/>
                <a:latin typeface="Consolas" panose="020B0609020204030204" pitchFamily="49" charset="0"/>
              </a:rPr>
              <a:t>4. Поле содержит нулевое значение (например, 00)</a:t>
            </a:r>
            <a:br>
              <a:rPr lang="ru-RU" sz="1400" b="0" dirty="0">
                <a:effectLst/>
                <a:latin typeface="Consolas" panose="020B0609020204030204" pitchFamily="49" charset="0"/>
              </a:rPr>
            </a:br>
            <a:r>
              <a:rPr lang="ru-RU" sz="1400" b="0" dirty="0">
                <a:effectLst/>
                <a:latin typeface="Consolas" panose="020B0609020204030204" pitchFamily="49" charset="0"/>
              </a:rPr>
              <a:t>5. Поле содержит год намного позднее текущего (например, 40)</a:t>
            </a:r>
            <a:br>
              <a:rPr lang="ru-RU" sz="1400" b="0" dirty="0">
                <a:effectLst/>
                <a:latin typeface="Consolas" panose="020B0609020204030204" pitchFamily="49" charset="0"/>
              </a:rPr>
            </a:br>
            <a:endParaRPr lang="ru-RU" sz="1400" dirty="0"/>
          </a:p>
        </p:txBody>
      </p:sp>
    </p:spTree>
    <p:extLst>
      <p:ext uri="{BB962C8B-B14F-4D97-AF65-F5344CB8AC3E}">
        <p14:creationId xmlns:p14="http://schemas.microsoft.com/office/powerpoint/2010/main" val="68533029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2055</Words>
  <Application>Microsoft Office PowerPoint</Application>
  <PresentationFormat>Широкоэкранный</PresentationFormat>
  <Paragraphs>18</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Calibri</vt:lpstr>
      <vt:lpstr>Calibri Light</vt:lpstr>
      <vt:lpstr>Consolas</vt:lpstr>
      <vt:lpstr>Тема Office</vt:lpstr>
      <vt:lpstr>План автоматизации тестирования веб-формы сервиса покупки туров интернет-банка 1. Перечень автоматизируемых сценариев 2. Тестирование UI 3. Позитивные сценарии (Happy Path) </vt:lpstr>
      <vt:lpstr>![mainpagepay] </vt:lpstr>
      <vt:lpstr>Ожидаемый результат: В правом верхнем углу появляется сообщение "Успешно Операция одобрена банком" </vt:lpstr>
      <vt:lpstr>1.2. Отказ в покупке при оплате картой с валидным номером и недостаточным количеством средств на счете** 1. Открыть главную страницу сервиса http://localhost:8080/ 2. Нажать кнопку "Купить" 3. Заполнить все поля валидными данными карты с недостаточным количеством средств на счете (например, Номер карты - 4444444444444442, Месяц - 09, Год - 24, Владелец - Popov Igor, CVC/CVV - 123) 4. Нажать кнопку "Продолжить  Ожидаемый результат: В правом верхнем углу появляется сообщение "Ошибка! Банк отказал в проведении операции" ![payfalure] </vt:lpstr>
      <vt:lpstr>2. Покупка тура на вкладке "Купить в кредит" с главной страницы сервиса**  2.1. Успешная покупка в кредит при оплате картой с валидным номером и достаточным кредитным лимитом 1. Открыть главную страницу сервиса http://localhost:8080/ 2. Нажать кнопку "Купить в кредит" 3. Заполнить все поля валидными данными карты с достаточным кредитным лимитом (например, Номер карты - 4444444444444441, Месяц - 09, Год - 24, Владелец - Popov Igor, CVC/CVV - 123) 4. Нажать кнопку "Продолжить ![mainpagecredit] </vt:lpstr>
      <vt:lpstr>Ожидаемый результат: В правом верхнем углу появляется сообщение "Успешно Операция одобрена банком" ![creditsuccess] </vt:lpstr>
      <vt:lpstr>2.2. Отказ в покупке в кредит при оплате картой с валидным номером и недостаточным кредитным лимитом 1. Открыть главную страницу сервиса http://localhost:8080/ 2. Нажать кнопку "Купить в кредит" 3. Заполнить все поля валидными данными карты с недостаточным кредитным лимитом (например, Номер карты - 4444444444444442, Месяц - 09, Год - 24, Владелец - Popov Igor, CVC/CVV - 123) 4. Нажать кнопку "Продолжить"  Ожидаемый результат: В правом верхнем углу появляется сообщение "Ошибка! Банк отказал в проведении операции" ![creditfailure] </vt:lpstr>
      <vt:lpstr>## Проверка полей для ввода данных  Для тестирования полей для ввода данных необходимо выполнить следующие предусловия: - пункты 1 и 2 из сценария 1.1 UI для формы "Оплата по карте"  - пункты 1 и 2 из сценария 2.1 UI для формы "Кредит по данным карты"  Далее необходимо заполнить поля, нажать кнопку "Продолжить" и ожидать результат.   ### Все поля - пустые  После выполнения предусловий оставить все поля незаполненными и нажать кнопку "Продолжить"  *Данный случай является невалидным для всех полей формы (в этом случае возникают ошибки "Поле обязательно для заполнения")*  ### Поле "Номер карты"  Поле "Номер карты" присутствует в обеих формах: "Оплата по карте" и "Кредит по данным карты" и допускает для ввода только цифры и их количество - 16.  После выполнения предусловий заполнить остальные поля валидными данными: Месяц - 09, Год - 24, Владелец - Popov Igor, CVC/CVV - 123 и нажать кнопку "Продолжить"  *Невалидные данные для поля "Номер карты" (в этом случае возникают ошибки в зависимости от данных - под полем возникает ошибка красным цветом "Неверный формат", "Поле обязательно для заполнения", всплывающее окно в правом верхнем углу "Ошибка! Банк отказал в проведении операции."):* 1. Пустое поле  2. Номер карты содержит количество цифр менее 16 3. Номер карты не содержится в базе данных банка, например "5469444444444441"  </vt:lpstr>
      <vt:lpstr>Поле "Месяц"  Данное поле принимает номер месяца в формате двух знаков, от 01 до 12, можно ввести только цифры.  После выполнения предусловий заполнить остальные поля валидными данными: Номер карты - 4444444444444441, Год - 24, Владелец - Popov Igor, CVC/CVV - 123 и нажать кнопку "Продолжить"  Невалидные данные для поля "Месяц" (в этом случае возникают ошибки в зависимости от данных - под полем возникает ошибка красным цветом "Неверный формат", "Поле обязательно для заполнения", "Неверно указан срок действия карты"): 1. Пустое поле 2. Поле содержит одну цифру (например, 1) 3. Поле содержит двузначное число более 12 (например, 20) 4. Поле содержит нулевое значение (например, 00)  Поле "Год"  Данное поле принимает только цифры в формате двух последних цифр  После выполнения предусловий заполнить остальные поля валидными данными: Номер карты - 4444444444444441, Месяц - 09, Владелец - Popov Igor, CVC/CVV - 123 и нажать кнопку "Продолжить"  Невалидные данные для поля "Год" (в этом случае возникают ошибки в зависимости от данных - под полем возникает ошибка красным цветом "Неверный формат", "Поле обязательно для заполнения", "Неверно указан срок действия карты", "Истёк срок действия карты"): 1. Пустое поле 2. Поле содержит одну цифру (например, 1) 3. Поле содержит год ранее текущего (например, 19) 4. Поле содержит нулевое значение (например, 00) 5. Поле содержит год намного позднее текущего (например, 40) </vt:lpstr>
      <vt:lpstr>Поле "Владелец" Данное поле принимает на вход фамилию и имя на английском языке.  После выполнения предусловий заполнить остальные поля валидными данными: Номер карты - 4444444444444441, Месяц - 09, Год - 24, CVC/CVV - 123 и нажать кнопку "Продолжить"  Невалидные данные для поля "Владелец" (в этом случае возникают ошибки в зависимости от данных - под полем возникает ошибка красным цветом "Неверный формат", "Поле обязательно для заполнения"): 1. Пустое поле 2. Поле содержит одно слово на английском языке (например, Popov) 3. Поле содержит три слова на английском языке (например, Popov Igor Petrovich) 4. Поле содержит русские буквы (например, Попов Игорь) 5. Поле содержит цифры (например, 5432 3232) 6. Поле содержит спецсимволы (например, #%№)   Поле "CVC/CVV"  Данное поле принимает на вход только 3 цифры.  После выполнения предусловий заполнить остальные поля валидными данными: Номер карты - 4444444444444441, Месяц - 09, Год - 24, Владелец - Popov Igor и нажать кнопку "Продолжить"  Невалидные данные для поля "CVC/CVV" (в этом случае возникают ошибки в зависимости от данных - под полем возникает ошибка красным цветом "Неверный формат", "Поле обязательно для заполнения"): 1. Пустое поле 2. Поле содержит одну цифру (например, 1) 3. Поле содержит две цифры (например, 12) 4. Поле содержит три нуля (000) </vt:lpstr>
      <vt:lpstr>Тестирование API  Необходимо проверить через API банковские карты и их статусы в БД.   Данные для карты со статусом APPROVED: Номер карты - 4444444444444441, Месяц - 09, Год - 24, Владелец - Popov Igor, CVC/CVV - 123 Данные для карты со статусом DECLINED: Номер карты - 4444444444444442, Месяц - 09, Год - 24, Владелец - Popov Igor, CVC/CVV - 123  Перечень тестируемых сценариев: 1. При оплате по карте 4444444444444441 (обращение к http://localhost:8080/api/v1/pay) ответ сервера - код 200 OK, статус карты APPROVED 2. При оплате по карте 4444444444444442 (обращение к http://localhost:8080/api/v1/pay) ответ сервера - код 200 OK, статус карты DECLINED 3. При отправке заявки на кредит по карте 4444444444444441 (обращение к http://localhost:8080/api/v1/credit) ответ сервера - код 200 OK, статус карты APPROVED 4. При отправке заявки на кредит по карте 4444444444444442 (обращение к http://localhost:8080/api/v1/credit) ответ сервера - код 200 OK, статус карты DECLINED </vt:lpstr>
      <vt:lpstr>2. Перечень используемых инструментов с обоснованием выбора 1. Java 11 - универсальный язык, позволяющий работать на всех ОС и различном оборудовании за счет виртуальной машины, которая полностью контролирует безопасность и прерывает работу если что-то пошло не так (несанкционированный доступ и пр.) 2.  IntelliJ IDEA - среда разработки для различных языков, совместимая с различными инструментами и возможностью их комбинирования и настройки под конкретный случай. 3. Docker - для развертывания виртуальных контейнеров и запуске в них баз данных MySQL и PostgreSQL, а также сервисов банка на NodeJS  4. JUnit5 - тестовый фреймворк, совместимый с JVM, содержит необходимые аннотации и assert’ы 5. Gradle - система сборки проекта. По сравнению с Maven, в Gradle проще подключать зависимости, меньше кода, гибкость системы. 6. Faker - система генерации случайных данных для тестов. Позволяет создать различные данные автоматически с учетом местоположения, а не придумывать данные и напрямую писать их в код. 7. Lombok - плагин для создания аннотаций, заменяющих значительное количество однообразных конструкторов, getters/setters и пр. 8. Selenide - фреймворк для автоматизированного тестирования веб-приложений на основе Selenium WebDriver. Подключение веб-драйвера происходит автоматически, простое написание кода тестов 9. Allure Report - система репортинга. Простое подключение к тестам, возможность отслеживать данные на протяжении времени 10. Git - система контроля версий. Удобство, возможность одновременной параллельной разработки, есть интеграция с IntelliJ IDEA </vt:lpstr>
      <vt:lpstr>3. Перечень и описание возможных рисков при автоматизации 1) Проблемы с запуском приложения, подключением БД; 2) Изменение структуры страницы (html, css) - недоступность css-селекторов для проверки; 3) Некорректность тестовых данных при работе с Faker; 4) Исходя из пунктов 1,2, 3 переоценка стоимости автоматизации и поддержания автотестов в сторону повышения.   4. Интервальная оценка с учётом рисков (в часах)  - Разработка плана тестирования - 8 часов; - Подготовка необходимых инструментов, написание кода автотестов - 64 часа; - Подготовка отчетной документации, баг-репортов - 12 часов; - Запас в виде 24 часов на непредвиденные обстоятельства.  5. План сдачи работ - Готовность автотестов - 8 рабочих дней после утверждения плана и разрешения вопросов; - Результат работы автотестов - документы по итогам тестирования (отчет по итогам тестирования + баг-репорты) - 3 рабочих дня ; - Подготовка отчёта по автоматизации - 3 рабочих для после проведения всех работ.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План автоматизации тестирования веб-формы сервиса покупки туров интернет-банка 1. Перечень автоматизируемых сценариев Тестирование UI Позитивные сценарии (Happy Path) </dc:title>
  <dc:creator>Мария Файвисович</dc:creator>
  <cp:lastModifiedBy>Мария Файвисович</cp:lastModifiedBy>
  <cp:revision>10</cp:revision>
  <dcterms:created xsi:type="dcterms:W3CDTF">2024-03-18T08:18:39Z</dcterms:created>
  <dcterms:modified xsi:type="dcterms:W3CDTF">2024-03-18T08:45:17Z</dcterms:modified>
</cp:coreProperties>
</file>