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 Bold" charset="1" panose="000000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" charset="1" panose="00000500000000000000"/>
      <p:regular r:id="rId18"/>
    </p:embeddedFont>
    <p:embeddedFont>
      <p:font typeface="Gare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33934" y="3120252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0" y="0"/>
                </a:moveTo>
                <a:lnTo>
                  <a:pt x="4220308" y="0"/>
                </a:lnTo>
                <a:lnTo>
                  <a:pt x="4220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053577"/>
            <a:ext cx="10019721" cy="114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1"/>
              </a:lnSpc>
            </a:pPr>
            <a:r>
              <a:rPr lang="en-US" sz="3315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Sistema Embarcado IoT Aplicado ao Contexto de Crises Hídricas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4213" y="7412287"/>
            <a:ext cx="916301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Janneson José Ferreira de Lima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, Veronica Maria Lima Silva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, Reudismam Rolim de Sousa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,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 Rosendo Lucas Santana da Costa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4213" y="4580341"/>
            <a:ext cx="838218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Universidade Federal Rural do Semi-Árido (UFERSA)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Universidade Federal da Paraíba (UFPB) - 2022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7223" y="-1921798"/>
            <a:ext cx="14130596" cy="1413059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5F5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17687" y="2296695"/>
            <a:ext cx="3236498" cy="3236498"/>
          </a:xfrm>
          <a:custGeom>
            <a:avLst/>
            <a:gdLst/>
            <a:ahLst/>
            <a:cxnLst/>
            <a:rect r="r" b="b" t="t" l="l"/>
            <a:pathLst>
              <a:path h="3236498" w="3236498">
                <a:moveTo>
                  <a:pt x="0" y="0"/>
                </a:moveTo>
                <a:lnTo>
                  <a:pt x="3236498" y="0"/>
                </a:lnTo>
                <a:lnTo>
                  <a:pt x="3236498" y="3236499"/>
                </a:lnTo>
                <a:lnTo>
                  <a:pt x="0" y="32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27619" y="6292019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39534" y="5342694"/>
            <a:ext cx="1059280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Agradecemos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7278" y="6888919"/>
            <a:ext cx="8677315" cy="137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0"/>
              </a:lnSpc>
            </a:pPr>
            <a:r>
              <a:rPr lang="en-US" sz="8029">
                <a:solidFill>
                  <a:srgbClr val="5271FF"/>
                </a:solidFill>
                <a:latin typeface="Garet"/>
                <a:ea typeface="Garet"/>
                <a:cs typeface="Garet"/>
                <a:sym typeface="Garet"/>
              </a:rPr>
              <a:t>sua atenção!</a:t>
            </a: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12744" y="3088814"/>
            <a:ext cx="6433459" cy="4109372"/>
          </a:xfrm>
          <a:custGeom>
            <a:avLst/>
            <a:gdLst/>
            <a:ahLst/>
            <a:cxnLst/>
            <a:rect r="r" b="b" t="t" l="l"/>
            <a:pathLst>
              <a:path h="4109372" w="6433459">
                <a:moveTo>
                  <a:pt x="0" y="0"/>
                </a:moveTo>
                <a:lnTo>
                  <a:pt x="6433459" y="0"/>
                </a:lnTo>
                <a:lnTo>
                  <a:pt x="6433459" y="4109372"/>
                </a:lnTo>
                <a:lnTo>
                  <a:pt x="0" y="410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300296"/>
            <a:ext cx="1001972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Grupo de Apresentação do Artigo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8066" y="4831361"/>
            <a:ext cx="790593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Marya Eduarda Alexandre  e Wesley Costa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Disciplina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: </a:t>
            </a:r>
            <a:r>
              <a:rPr lang="en-US" sz="2499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  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Sistemas Distribuídos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Professor:</a:t>
            </a:r>
            <a:r>
              <a:rPr lang="en-US" sz="2499">
                <a:solidFill>
                  <a:srgbClr val="00004D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499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  </a:t>
            </a:r>
            <a:r>
              <a:rPr lang="en-US" sz="2499" b="true">
                <a:solidFill>
                  <a:srgbClr val="281D16"/>
                </a:solidFill>
                <a:latin typeface="Aileron Bold"/>
                <a:ea typeface="Aileron Bold"/>
                <a:cs typeface="Aileron Bold"/>
                <a:sym typeface="Aileron Bold"/>
              </a:rPr>
              <a:t>Gracon Lima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04228"/>
            <a:ext cx="5553865" cy="6975026"/>
          </a:xfrm>
          <a:custGeom>
            <a:avLst/>
            <a:gdLst/>
            <a:ahLst/>
            <a:cxnLst/>
            <a:rect r="r" b="b" t="t" l="l"/>
            <a:pathLst>
              <a:path h="6975026" w="5553865">
                <a:moveTo>
                  <a:pt x="0" y="0"/>
                </a:moveTo>
                <a:lnTo>
                  <a:pt x="5553865" y="0"/>
                </a:lnTo>
                <a:lnTo>
                  <a:pt x="5553865" y="6975026"/>
                </a:lnTo>
                <a:lnTo>
                  <a:pt x="0" y="6975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9765" y="2740728"/>
            <a:ext cx="444675" cy="961460"/>
          </a:xfrm>
          <a:custGeom>
            <a:avLst/>
            <a:gdLst/>
            <a:ahLst/>
            <a:cxnLst/>
            <a:rect r="r" b="b" t="t" l="l"/>
            <a:pathLst>
              <a:path h="961460" w="444675">
                <a:moveTo>
                  <a:pt x="0" y="0"/>
                </a:moveTo>
                <a:lnTo>
                  <a:pt x="444675" y="0"/>
                </a:lnTo>
                <a:lnTo>
                  <a:pt x="444675" y="961460"/>
                </a:lnTo>
                <a:lnTo>
                  <a:pt x="0" y="96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85261" y="8677656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63272" y="2674053"/>
            <a:ext cx="1049602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Contextualização do Artigo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11223" y="4029412"/>
            <a:ext cx="8948077" cy="326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31"/>
              </a:lnSpc>
            </a:pP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A cidade de </a:t>
            </a:r>
            <a:r>
              <a:rPr lang="en-US" sz="2308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Pau dos Ferros/RN </a:t>
            </a: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enfrenta</a:t>
            </a:r>
            <a:r>
              <a:rPr lang="en-US" sz="2308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 crises hídricas</a:t>
            </a: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 frequentes e a população não recebe avisos oficiais sobre o abastecimento.</a:t>
            </a:r>
          </a:p>
          <a:p>
            <a:pPr algn="r">
              <a:lnSpc>
                <a:spcPts val="3231"/>
              </a:lnSpc>
            </a:pP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Este artigo propõe um </a:t>
            </a:r>
            <a:r>
              <a:rPr lang="en-US" sz="2308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sistema embarcado</a:t>
            </a: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 com IoT para detectar e comunicar automaticamente a chegada de água às residências.</a:t>
            </a:r>
          </a:p>
          <a:p>
            <a:pPr algn="r">
              <a:lnSpc>
                <a:spcPts val="3231"/>
              </a:lnSpc>
            </a:pP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A solução usa</a:t>
            </a:r>
            <a:r>
              <a:rPr lang="en-US" sz="2308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 NodeMCU ESP8266</a:t>
            </a: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, </a:t>
            </a:r>
            <a:r>
              <a:rPr lang="en-US" sz="2308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sensor de fluxo e display OLED</a:t>
            </a:r>
            <a:r>
              <a:rPr lang="en-US" sz="2308">
                <a:solidFill>
                  <a:srgbClr val="281D16"/>
                </a:solidFill>
                <a:latin typeface="Aileron"/>
                <a:ea typeface="Aileron"/>
                <a:cs typeface="Aileron"/>
                <a:sym typeface="Aileron"/>
              </a:rPr>
              <a:t>, integrando hardware e web para melhorar o planejamento do consumo.</a:t>
            </a:r>
          </a:p>
          <a:p>
            <a:pPr algn="r">
              <a:lnSpc>
                <a:spcPts val="3231"/>
              </a:lnSpc>
            </a:pP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9995" y="8841519"/>
            <a:ext cx="5598692" cy="1445481"/>
          </a:xfrm>
          <a:custGeom>
            <a:avLst/>
            <a:gdLst/>
            <a:ahLst/>
            <a:cxnLst/>
            <a:rect r="r" b="b" t="t" l="l"/>
            <a:pathLst>
              <a:path h="1445481" w="5598692">
                <a:moveTo>
                  <a:pt x="0" y="0"/>
                </a:moveTo>
                <a:lnTo>
                  <a:pt x="5598692" y="0"/>
                </a:lnTo>
                <a:lnTo>
                  <a:pt x="5598692" y="1445481"/>
                </a:lnTo>
                <a:lnTo>
                  <a:pt x="0" y="14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02869" y="3127176"/>
            <a:ext cx="7051039" cy="5246370"/>
            <a:chOff x="0" y="0"/>
            <a:chExt cx="2828267" cy="21043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3627" y="-1270"/>
              <a:ext cx="2832420" cy="2115820"/>
            </a:xfrm>
            <a:custGeom>
              <a:avLst/>
              <a:gdLst/>
              <a:ahLst/>
              <a:cxnLst/>
              <a:rect r="r" b="b" t="t" l="l"/>
              <a:pathLst>
                <a:path h="2115820" w="2832420">
                  <a:moveTo>
                    <a:pt x="2810924" y="800100"/>
                  </a:moveTo>
                  <a:cubicBezTo>
                    <a:pt x="2809685" y="624840"/>
                    <a:pt x="2799774" y="412750"/>
                    <a:pt x="2799774" y="222250"/>
                  </a:cubicBezTo>
                  <a:cubicBezTo>
                    <a:pt x="2799774" y="170180"/>
                    <a:pt x="2798535" y="66040"/>
                    <a:pt x="2792341" y="13970"/>
                  </a:cubicBezTo>
                  <a:cubicBezTo>
                    <a:pt x="2643681" y="13970"/>
                    <a:pt x="2483871" y="1270"/>
                    <a:pt x="2333971" y="1270"/>
                  </a:cubicBezTo>
                  <a:cubicBezTo>
                    <a:pt x="1554742" y="3810"/>
                    <a:pt x="782946" y="0"/>
                    <a:pt x="4956" y="1270"/>
                  </a:cubicBezTo>
                  <a:cubicBezTo>
                    <a:pt x="4956" y="171450"/>
                    <a:pt x="0" y="360680"/>
                    <a:pt x="1239" y="530860"/>
                  </a:cubicBezTo>
                  <a:cubicBezTo>
                    <a:pt x="3717" y="848360"/>
                    <a:pt x="7433" y="1167130"/>
                    <a:pt x="7433" y="1484630"/>
                  </a:cubicBezTo>
                  <a:cubicBezTo>
                    <a:pt x="7433" y="1638300"/>
                    <a:pt x="6194" y="1790700"/>
                    <a:pt x="13627" y="1944370"/>
                  </a:cubicBezTo>
                  <a:cubicBezTo>
                    <a:pt x="16105" y="1993900"/>
                    <a:pt x="18583" y="2042160"/>
                    <a:pt x="23538" y="2091690"/>
                  </a:cubicBezTo>
                  <a:cubicBezTo>
                    <a:pt x="187065" y="2094230"/>
                    <a:pt x="349353" y="2098040"/>
                    <a:pt x="512879" y="2103120"/>
                  </a:cubicBezTo>
                  <a:cubicBezTo>
                    <a:pt x="947711" y="2115820"/>
                    <a:pt x="1370155" y="2095500"/>
                    <a:pt x="1818614" y="2104390"/>
                  </a:cubicBezTo>
                  <a:cubicBezTo>
                    <a:pt x="2156817" y="2110740"/>
                    <a:pt x="2488826" y="2091690"/>
                    <a:pt x="2827340" y="2091690"/>
                  </a:cubicBezTo>
                  <a:cubicBezTo>
                    <a:pt x="2827340" y="2075180"/>
                    <a:pt x="2828610" y="1978660"/>
                    <a:pt x="2829880" y="1962150"/>
                  </a:cubicBezTo>
                  <a:cubicBezTo>
                    <a:pt x="2832420" y="1863090"/>
                    <a:pt x="2818450" y="1677670"/>
                    <a:pt x="2819720" y="1578610"/>
                  </a:cubicBezTo>
                  <a:cubicBezTo>
                    <a:pt x="2826070" y="1170940"/>
                    <a:pt x="2813401" y="1151890"/>
                    <a:pt x="2810924" y="800100"/>
                  </a:cubicBezTo>
                  <a:close/>
                </a:path>
              </a:pathLst>
            </a:custGeom>
            <a:blipFill>
              <a:blip r:embed="rId4"/>
              <a:stretch>
                <a:fillRect l="-16202" t="-12" r="-16228" b="-12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true" flipV="false" rot="0">
            <a:off x="16042050" y="242302"/>
            <a:ext cx="2434500" cy="380390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84827" y="3050976"/>
            <a:ext cx="9740679" cy="542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2385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 Principal:</a:t>
            </a:r>
          </a:p>
          <a:p>
            <a:pPr algn="l">
              <a:lnSpc>
                <a:spcPts val="3366"/>
              </a:lnSpc>
            </a:pPr>
          </a:p>
          <a:p>
            <a:pPr algn="l" marL="431801" indent="-215900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 Desenvolver um sistema embarcado com IoT capaz de detectar e informar, em tempo real, o abastecimento de água em residências durante períodos de racionamento.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3520"/>
              </a:lnSpc>
            </a:pPr>
            <a:r>
              <a:rPr lang="en-US" sz="2285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Objetivos Secundários:</a:t>
            </a:r>
          </a:p>
          <a:p>
            <a:pPr algn="l">
              <a:lnSpc>
                <a:spcPts val="2652"/>
              </a:lnSpc>
            </a:pP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b="true" sz="2000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Automatizar o monitoramento do abastecimento</a:t>
            </a: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, utilizando sensores e microcontroladores conectados via Wi-Fi.</a:t>
            </a: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b="true" sz="2000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b="true" sz="2000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Fornecer dados confiáveis </a:t>
            </a: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sobre a quantidade de água     recebida, contribuindo para o uso consciente e planejamento doméstico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26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4827" y="1340264"/>
            <a:ext cx="9426023" cy="10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0"/>
              </a:lnSpc>
            </a:pPr>
            <a:r>
              <a:rPr lang="en-US" sz="6500" b="true">
                <a:solidFill>
                  <a:srgbClr val="1C0140"/>
                </a:solidFill>
                <a:latin typeface="Garet Bold"/>
                <a:ea typeface="Garet Bold"/>
                <a:cs typeface="Garet Bold"/>
                <a:sym typeface="Garet Bold"/>
              </a:rPr>
              <a:t> Objetivos do Artigo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4329" y="2251015"/>
            <a:ext cx="5784971" cy="5784971"/>
          </a:xfrm>
          <a:custGeom>
            <a:avLst/>
            <a:gdLst/>
            <a:ahLst/>
            <a:cxnLst/>
            <a:rect r="r" b="b" t="t" l="l"/>
            <a:pathLst>
              <a:path h="5784971" w="5784971">
                <a:moveTo>
                  <a:pt x="0" y="0"/>
                </a:moveTo>
                <a:lnTo>
                  <a:pt x="5784971" y="0"/>
                </a:lnTo>
                <a:lnTo>
                  <a:pt x="5784971" y="5784970"/>
                </a:lnTo>
                <a:lnTo>
                  <a:pt x="0" y="578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64170"/>
            <a:ext cx="9156456" cy="773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2"/>
              </a:lnSpc>
            </a:pPr>
            <a:r>
              <a:rPr lang="en-US" sz="2330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O que é Internet das Coisas (IoT)?</a:t>
            </a:r>
          </a:p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05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A Internet das Coisas refere-se à conexão de objetos físicos — como lâmpadas, eletrodomésticos e pulseiras — à internet, permitindo sua comunicação e controle remoto. Essa integração é viabilizada por sistemas embarcados, sensores e tecnologias de comunicação, oferecendo novas possibilidades de automação e monitoramento.</a:t>
            </a:r>
          </a:p>
          <a:p>
            <a:pPr algn="l">
              <a:lnSpc>
                <a:spcPts val="2871"/>
              </a:lnSpc>
            </a:pPr>
          </a:p>
          <a:p>
            <a:pPr algn="l">
              <a:lnSpc>
                <a:spcPts val="3262"/>
              </a:lnSpc>
            </a:pPr>
            <a:r>
              <a:rPr lang="en-US" sz="2330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Como a IoT pode ajudar em crises hídricas?</a:t>
            </a:r>
          </a:p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 A IoT possibilita o monitoramento inteligente do uso da água, otimizando o consumo e priorizando o abastecimento em situações críticas. Governos, empresas e cidadãos podem usar a tecnologia para entender padrões de uso e evitar desperdícios, como defendido por Kadar, Rafee e Sameon (2018).</a:t>
            </a:r>
          </a:p>
          <a:p>
            <a:pPr algn="l">
              <a:lnSpc>
                <a:spcPts val="2871"/>
              </a:lnSpc>
            </a:pPr>
          </a:p>
          <a:p>
            <a:pPr algn="l">
              <a:lnSpc>
                <a:spcPts val="3262"/>
              </a:lnSpc>
            </a:pPr>
            <a:r>
              <a:rPr lang="en-US" sz="2330" b="true">
                <a:solidFill>
                  <a:srgbClr val="00004D"/>
                </a:solidFill>
                <a:latin typeface="Aileron Bold"/>
                <a:ea typeface="Aileron Bold"/>
                <a:cs typeface="Aileron Bold"/>
                <a:sym typeface="Aileron Bold"/>
              </a:rPr>
              <a:t>Qual o papel dos Sistemas Embarcados nesse contexto?</a:t>
            </a:r>
          </a:p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05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Sistemas embarcados são unidades de processamento integradas a produtos com funções específicas, como sensores de fluxo e controladores automáticos. No combate ao desperdício de água, eles podem operar sem intervenção humana, como no projeto de Carvalho (2021), que automatiza a irrigação com eficiência durante o racionamento.</a:t>
            </a:r>
          </a:p>
          <a:p>
            <a:pPr algn="l">
              <a:lnSpc>
                <a:spcPts val="2871"/>
              </a:lnSpc>
            </a:pPr>
          </a:p>
          <a:p>
            <a:pPr algn="l">
              <a:lnSpc>
                <a:spcPts val="261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168295"/>
            <a:ext cx="1636064" cy="1888674"/>
          </a:xfrm>
          <a:custGeom>
            <a:avLst/>
            <a:gdLst/>
            <a:ahLst/>
            <a:cxnLst/>
            <a:rect r="r" b="b" t="t" l="l"/>
            <a:pathLst>
              <a:path h="1888674" w="1636064">
                <a:moveTo>
                  <a:pt x="0" y="0"/>
                </a:moveTo>
                <a:lnTo>
                  <a:pt x="1636064" y="0"/>
                </a:lnTo>
                <a:lnTo>
                  <a:pt x="1636064" y="1888674"/>
                </a:lnTo>
                <a:lnTo>
                  <a:pt x="0" y="1888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6461" y="-1821184"/>
            <a:ext cx="13926533" cy="139265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53394">
            <a:off x="420511" y="1282853"/>
            <a:ext cx="4278745" cy="3355530"/>
          </a:xfrm>
          <a:custGeom>
            <a:avLst/>
            <a:gdLst/>
            <a:ahLst/>
            <a:cxnLst/>
            <a:rect r="r" b="b" t="t" l="l"/>
            <a:pathLst>
              <a:path h="3355530" w="4278745">
                <a:moveTo>
                  <a:pt x="0" y="0"/>
                </a:moveTo>
                <a:lnTo>
                  <a:pt x="4278744" y="0"/>
                </a:lnTo>
                <a:lnTo>
                  <a:pt x="4278744" y="3355530"/>
                </a:lnTo>
                <a:lnTo>
                  <a:pt x="0" y="335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225" y="4615241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6" y="0"/>
                </a:lnTo>
                <a:lnTo>
                  <a:pt x="5029316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43337" y="3344267"/>
            <a:ext cx="3595630" cy="3595630"/>
          </a:xfrm>
          <a:custGeom>
            <a:avLst/>
            <a:gdLst/>
            <a:ahLst/>
            <a:cxnLst/>
            <a:rect r="r" b="b" t="t" l="l"/>
            <a:pathLst>
              <a:path h="3595630" w="3595630">
                <a:moveTo>
                  <a:pt x="0" y="0"/>
                </a:moveTo>
                <a:lnTo>
                  <a:pt x="3595630" y="0"/>
                </a:lnTo>
                <a:lnTo>
                  <a:pt x="3595630" y="3595630"/>
                </a:lnTo>
                <a:lnTo>
                  <a:pt x="0" y="3595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46461" y="1969130"/>
            <a:ext cx="11427999" cy="7012027"/>
          </a:xfrm>
          <a:custGeom>
            <a:avLst/>
            <a:gdLst/>
            <a:ahLst/>
            <a:cxnLst/>
            <a:rect r="r" b="b" t="t" l="l"/>
            <a:pathLst>
              <a:path h="7012027" w="11427999">
                <a:moveTo>
                  <a:pt x="0" y="0"/>
                </a:moveTo>
                <a:lnTo>
                  <a:pt x="11427999" y="0"/>
                </a:lnTo>
                <a:lnTo>
                  <a:pt x="11427999" y="7012028"/>
                </a:lnTo>
                <a:lnTo>
                  <a:pt x="0" y="7012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68739" y="9112892"/>
            <a:ext cx="6614304" cy="1243170"/>
          </a:xfrm>
          <a:custGeom>
            <a:avLst/>
            <a:gdLst/>
            <a:ahLst/>
            <a:cxnLst/>
            <a:rect r="r" b="b" t="t" l="l"/>
            <a:pathLst>
              <a:path h="1243170" w="6614304">
                <a:moveTo>
                  <a:pt x="0" y="0"/>
                </a:moveTo>
                <a:lnTo>
                  <a:pt x="6614304" y="0"/>
                </a:lnTo>
                <a:lnTo>
                  <a:pt x="6614304" y="1243171"/>
                </a:lnTo>
                <a:lnTo>
                  <a:pt x="0" y="12431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14439">
            <a:off x="17259300" y="-183000"/>
            <a:ext cx="2863215" cy="4114800"/>
          </a:xfrm>
          <a:custGeom>
            <a:avLst/>
            <a:gdLst/>
            <a:ahLst/>
            <a:cxnLst/>
            <a:rect r="r" b="b" t="t" l="l"/>
            <a:pathLst>
              <a:path h="4114800" w="2863215">
                <a:moveTo>
                  <a:pt x="0" y="0"/>
                </a:moveTo>
                <a:lnTo>
                  <a:pt x="2863215" y="0"/>
                </a:lnTo>
                <a:lnTo>
                  <a:pt x="2863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38323" y="1017301"/>
            <a:ext cx="8720977" cy="95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18"/>
              </a:lnSpc>
            </a:pPr>
            <a:r>
              <a:rPr lang="en-US" sz="5513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MATERIAIS E MÉTODOS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5034" y="4172231"/>
            <a:ext cx="2689698" cy="38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91"/>
              </a:lnSpc>
            </a:pPr>
            <a:r>
              <a:rPr lang="en-US" sz="2279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Sensor de fluxo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2758" y="8554107"/>
            <a:ext cx="3854251" cy="38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91"/>
              </a:lnSpc>
            </a:pPr>
            <a:r>
              <a:rPr lang="en-US" sz="2279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NodeMCU ESP8266</a:t>
            </a:r>
          </a:p>
        </p:txBody>
      </p:sp>
      <p:sp>
        <p:nvSpPr>
          <p:cNvPr name="TextBox 14" id="14"/>
          <p:cNvSpPr txBox="true"/>
          <p:nvPr/>
        </p:nvSpPr>
        <p:spPr>
          <a:xfrm rot="-83537">
            <a:off x="4868277" y="6530706"/>
            <a:ext cx="2753651" cy="78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279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Display de LCD OLED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74791" y="7983001"/>
            <a:ext cx="2753651" cy="78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279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Diagrama Esquemático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0449" y="3168493"/>
            <a:ext cx="15427103" cy="4570356"/>
          </a:xfrm>
          <a:custGeom>
            <a:avLst/>
            <a:gdLst/>
            <a:ahLst/>
            <a:cxnLst/>
            <a:rect r="r" b="b" t="t" l="l"/>
            <a:pathLst>
              <a:path h="4570356" w="15427103">
                <a:moveTo>
                  <a:pt x="0" y="0"/>
                </a:moveTo>
                <a:lnTo>
                  <a:pt x="15427102" y="0"/>
                </a:lnTo>
                <a:lnTo>
                  <a:pt x="15427102" y="4570356"/>
                </a:lnTo>
                <a:lnTo>
                  <a:pt x="0" y="4570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06" t="0" r="-655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58502">
            <a:off x="13075294" y="9188196"/>
            <a:ext cx="7315200" cy="1436439"/>
          </a:xfrm>
          <a:custGeom>
            <a:avLst/>
            <a:gdLst/>
            <a:ahLst/>
            <a:cxnLst/>
            <a:rect r="r" b="b" t="t" l="l"/>
            <a:pathLst>
              <a:path h="1436439" w="7315200">
                <a:moveTo>
                  <a:pt x="0" y="0"/>
                </a:moveTo>
                <a:lnTo>
                  <a:pt x="7315200" y="0"/>
                </a:lnTo>
                <a:lnTo>
                  <a:pt x="7315200" y="1436439"/>
                </a:lnTo>
                <a:lnTo>
                  <a:pt x="0" y="143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448" y="1114151"/>
            <a:ext cx="12249904" cy="95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18"/>
              </a:lnSpc>
            </a:pPr>
            <a:r>
              <a:rPr lang="en-US" sz="5513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Lógica do Sistema Embarcado</a:t>
            </a:r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38698" y="4358074"/>
            <a:ext cx="1140023" cy="1140023"/>
          </a:xfrm>
          <a:custGeom>
            <a:avLst/>
            <a:gdLst/>
            <a:ahLst/>
            <a:cxnLst/>
            <a:rect r="r" b="b" t="t" l="l"/>
            <a:pathLst>
              <a:path h="1140023" w="1140023">
                <a:moveTo>
                  <a:pt x="0" y="0"/>
                </a:moveTo>
                <a:lnTo>
                  <a:pt x="1140023" y="0"/>
                </a:lnTo>
                <a:lnTo>
                  <a:pt x="1140023" y="1140023"/>
                </a:lnTo>
                <a:lnTo>
                  <a:pt x="0" y="1140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1574" y="4388494"/>
            <a:ext cx="1121841" cy="1109603"/>
          </a:xfrm>
          <a:custGeom>
            <a:avLst/>
            <a:gdLst/>
            <a:ahLst/>
            <a:cxnLst/>
            <a:rect r="r" b="b" t="t" l="l"/>
            <a:pathLst>
              <a:path h="1109603" w="1121841">
                <a:moveTo>
                  <a:pt x="0" y="0"/>
                </a:moveTo>
                <a:lnTo>
                  <a:pt x="1121841" y="0"/>
                </a:lnTo>
                <a:lnTo>
                  <a:pt x="1121841" y="1109603"/>
                </a:lnTo>
                <a:lnTo>
                  <a:pt x="0" y="1109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47763" y="4575628"/>
            <a:ext cx="1127862" cy="704914"/>
          </a:xfrm>
          <a:custGeom>
            <a:avLst/>
            <a:gdLst/>
            <a:ahLst/>
            <a:cxnLst/>
            <a:rect r="r" b="b" t="t" l="l"/>
            <a:pathLst>
              <a:path h="704914" w="1127862">
                <a:moveTo>
                  <a:pt x="0" y="0"/>
                </a:moveTo>
                <a:lnTo>
                  <a:pt x="1127863" y="0"/>
                </a:lnTo>
                <a:lnTo>
                  <a:pt x="1127863" y="704914"/>
                </a:lnTo>
                <a:lnTo>
                  <a:pt x="0" y="70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82618">
            <a:off x="10564539" y="728481"/>
            <a:ext cx="937873" cy="2404802"/>
          </a:xfrm>
          <a:custGeom>
            <a:avLst/>
            <a:gdLst/>
            <a:ahLst/>
            <a:cxnLst/>
            <a:rect r="r" b="b" t="t" l="l"/>
            <a:pathLst>
              <a:path h="2404802" w="937873">
                <a:moveTo>
                  <a:pt x="0" y="0"/>
                </a:moveTo>
                <a:lnTo>
                  <a:pt x="937873" y="0"/>
                </a:lnTo>
                <a:lnTo>
                  <a:pt x="937873" y="2404802"/>
                </a:lnTo>
                <a:lnTo>
                  <a:pt x="0" y="24048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06595">
            <a:off x="-1174185" y="7178040"/>
            <a:ext cx="7315200" cy="3108960"/>
          </a:xfrm>
          <a:custGeom>
            <a:avLst/>
            <a:gdLst/>
            <a:ahLst/>
            <a:cxnLst/>
            <a:rect r="r" b="b" t="t" l="l"/>
            <a:pathLst>
              <a:path h="3108960" w="7315200">
                <a:moveTo>
                  <a:pt x="0" y="0"/>
                </a:moveTo>
                <a:lnTo>
                  <a:pt x="7315200" y="0"/>
                </a:lnTo>
                <a:lnTo>
                  <a:pt x="7315200" y="3108960"/>
                </a:lnTo>
                <a:lnTo>
                  <a:pt x="0" y="3108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5491" y="1385417"/>
            <a:ext cx="10890428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Resultados Alcançados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5491" y="5929039"/>
            <a:ext cx="4686231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O sistema foi capaz de detectar corretamente a passagem de água e informar o abastecimento ao usuário.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94912" y="5929039"/>
            <a:ext cx="4638564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A comunicação com o servidor web funcionou via protocolo HTTP, com dados enviados no formato JSON.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47826" y="5929039"/>
            <a:ext cx="5539498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Foi identificado que a presença de ar na tubulação interfere na medição, sendo sugerido um tratamento futuro para esse problema.</a:t>
            </a:r>
          </a:p>
        </p:txBody>
      </p:sp>
    </p:spTree>
  </p:cSld>
  <p:clrMapOvr>
    <a:masterClrMapping/>
  </p:clrMapOvr>
  <p:transition spd="slow">
    <p:push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E6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2497" y="2769244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38475"/>
            <a:ext cx="11183060" cy="59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CARVALHO, A. Projeto de irrigação com o uso de tecnologia no cef 04 de sobradinho. Revista Com Censo: Estudos Educacionais do Distrito Federal, v. 8, n. 1, p. 92–100, 2021. ISSN 2359-2494. Disponível em: 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Kadar, H. H.; Rafee, P. A. A.; Sameon, S. S. Internet of things (iot) and water crisis. In: 2018 4th International Conference on Computer and Information Sciences (ICCOINS). [S.l.: s.n.], p. 1–6. 2018.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PADILHA, R. J. et al. Um processo para casamento de esquemas de documentos json baseado na estrutura e nas instâncias. Universidade Federal de Santa Maria, 2020.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SHARON, Y.; KHACHATRYAN, B.; CHESKIS, D. Towards a low current hall effect sensor.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Aileron"/>
                <a:ea typeface="Aileron"/>
                <a:cs typeface="Aileron"/>
                <a:sym typeface="Aileron"/>
              </a:rPr>
              <a:t>THOMSEN, A. 2016. Disponível em: 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83588"/>
            <a:ext cx="10890428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 b="true">
                <a:solidFill>
                  <a:srgbClr val="00004D"/>
                </a:solidFill>
                <a:latin typeface="Garet Bold"/>
                <a:ea typeface="Garet Bold"/>
                <a:cs typeface="Garet Bold"/>
                <a:sym typeface="Garet Bold"/>
              </a:rPr>
              <a:t>Referências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DAGll9DgQas</dc:identifier>
  <dcterms:modified xsi:type="dcterms:W3CDTF">2011-08-01T06:04:30Z</dcterms:modified>
  <cp:revision>1</cp:revision>
  <dc:title>Apresentação Artigo Sistemas Distribuídos</dc:title>
</cp:coreProperties>
</file>