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Garet Bold" charset="1" panose="00000000000000000000"/>
      <p:regular r:id="rId15"/>
    </p:embeddedFont>
    <p:embeddedFont>
      <p:font typeface="Aileron" charset="1" panose="00000500000000000000"/>
      <p:regular r:id="rId16"/>
    </p:embeddedFont>
    <p:embeddedFont>
      <p:font typeface="Aileron Bold" charset="1" panose="00000800000000000000"/>
      <p:regular r:id="rId17"/>
    </p:embeddedFont>
    <p:embeddedFont>
      <p:font typeface="Garet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98591" y="-1509729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99242" y="1374269"/>
            <a:ext cx="5736370" cy="7320194"/>
          </a:xfrm>
          <a:custGeom>
            <a:avLst/>
            <a:gdLst/>
            <a:ahLst/>
            <a:cxnLst/>
            <a:rect r="r" b="b" t="t" l="l"/>
            <a:pathLst>
              <a:path h="7320194" w="5736370">
                <a:moveTo>
                  <a:pt x="0" y="0"/>
                </a:moveTo>
                <a:lnTo>
                  <a:pt x="5736370" y="0"/>
                </a:lnTo>
                <a:lnTo>
                  <a:pt x="5736370" y="7320194"/>
                </a:lnTo>
                <a:lnTo>
                  <a:pt x="0" y="7320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62780" y="6294404"/>
            <a:ext cx="4139590" cy="2664390"/>
          </a:xfrm>
          <a:custGeom>
            <a:avLst/>
            <a:gdLst/>
            <a:ahLst/>
            <a:cxnLst/>
            <a:rect r="r" b="b" t="t" l="l"/>
            <a:pathLst>
              <a:path h="2664390" w="4139590">
                <a:moveTo>
                  <a:pt x="0" y="0"/>
                </a:moveTo>
                <a:lnTo>
                  <a:pt x="4139589" y="0"/>
                </a:lnTo>
                <a:lnTo>
                  <a:pt x="4139589" y="2664391"/>
                </a:lnTo>
                <a:lnTo>
                  <a:pt x="0" y="2664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4213" y="3943234"/>
            <a:ext cx="10019721" cy="4297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1"/>
              </a:lnSpc>
            </a:pPr>
            <a:r>
              <a:rPr lang="en-US" sz="3315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Proposta de uma Biblioteca para Replicação Transparente em Sistemas Distribuídos Utilizando JGroups</a:t>
            </a:r>
          </a:p>
          <a:p>
            <a:pPr algn="l">
              <a:lnSpc>
                <a:spcPts val="15469"/>
              </a:lnSpc>
            </a:pPr>
          </a:p>
          <a:p>
            <a:pPr algn="l">
              <a:lnSpc>
                <a:spcPts val="464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38066" y="7035383"/>
            <a:ext cx="790593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Caroline Martins Alves e  Odorico Machado Mendizabal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1214213" y="1028700"/>
            <a:ext cx="2428427" cy="824816"/>
          </a:xfrm>
          <a:custGeom>
            <a:avLst/>
            <a:gdLst/>
            <a:ahLst/>
            <a:cxnLst/>
            <a:rect r="r" b="b" t="t" l="l"/>
            <a:pathLst>
              <a:path h="824816" w="2428427">
                <a:moveTo>
                  <a:pt x="0" y="0"/>
                </a:moveTo>
                <a:lnTo>
                  <a:pt x="2428426" y="0"/>
                </a:lnTo>
                <a:lnTo>
                  <a:pt x="2428426" y="824816"/>
                </a:lnTo>
                <a:lnTo>
                  <a:pt x="0" y="8248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14213" y="5890513"/>
            <a:ext cx="8382184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5F5F5"/>
                </a:solidFill>
                <a:latin typeface="Aileron Bold"/>
                <a:ea typeface="Aileron Bold"/>
                <a:cs typeface="Aileron Bold"/>
                <a:sym typeface="Aileron Bold"/>
              </a:rPr>
              <a:t>Departamento de Informática e EstatísticaUniversidade Federal de Santa Catarina (UFSC) - 2022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98591" y="-1509729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14213" y="1028700"/>
            <a:ext cx="2428427" cy="824816"/>
          </a:xfrm>
          <a:custGeom>
            <a:avLst/>
            <a:gdLst/>
            <a:ahLst/>
            <a:cxnLst/>
            <a:rect r="r" b="b" t="t" l="l"/>
            <a:pathLst>
              <a:path h="824816" w="2428427">
                <a:moveTo>
                  <a:pt x="0" y="0"/>
                </a:moveTo>
                <a:lnTo>
                  <a:pt x="2428426" y="0"/>
                </a:lnTo>
                <a:lnTo>
                  <a:pt x="2428426" y="824816"/>
                </a:lnTo>
                <a:lnTo>
                  <a:pt x="0" y="824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12744" y="3088814"/>
            <a:ext cx="6433459" cy="4109372"/>
          </a:xfrm>
          <a:custGeom>
            <a:avLst/>
            <a:gdLst/>
            <a:ahLst/>
            <a:cxnLst/>
            <a:rect r="r" b="b" t="t" l="l"/>
            <a:pathLst>
              <a:path h="4109372" w="6433459">
                <a:moveTo>
                  <a:pt x="0" y="0"/>
                </a:moveTo>
                <a:lnTo>
                  <a:pt x="6433459" y="0"/>
                </a:lnTo>
                <a:lnTo>
                  <a:pt x="6433459" y="4109372"/>
                </a:lnTo>
                <a:lnTo>
                  <a:pt x="0" y="41093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4213" y="3300296"/>
            <a:ext cx="1001972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Grupo de Apresentação do Artigo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8066" y="4793372"/>
            <a:ext cx="7905934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Marya Eduarda Alexandre  e Wesley Costa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Disciplina: </a:t>
            </a:r>
            <a:r>
              <a:rPr lang="en-US" sz="2499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 Sistemas Distribuídos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Professor:</a:t>
            </a:r>
            <a:r>
              <a:rPr lang="en-US" sz="2499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  Gracon Lima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62819" y="1545676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50606" y="2653416"/>
            <a:ext cx="8296458" cy="5249395"/>
          </a:xfrm>
          <a:custGeom>
            <a:avLst/>
            <a:gdLst/>
            <a:ahLst/>
            <a:cxnLst/>
            <a:rect r="r" b="b" t="t" l="l"/>
            <a:pathLst>
              <a:path h="5249395" w="8296458">
                <a:moveTo>
                  <a:pt x="0" y="0"/>
                </a:moveTo>
                <a:lnTo>
                  <a:pt x="8296458" y="0"/>
                </a:lnTo>
                <a:lnTo>
                  <a:pt x="8296458" y="5249395"/>
                </a:lnTo>
                <a:lnTo>
                  <a:pt x="0" y="5249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94347" y="1983490"/>
            <a:ext cx="1049602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</a:pPr>
            <a:r>
              <a:rPr lang="en-US" sz="3999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Contextualização do Artigo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35334" y="3182938"/>
            <a:ext cx="7655042" cy="387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O desenvolvimento de sistemas distribuídos enfrenta </a:t>
            </a:r>
            <a:r>
              <a:rPr lang="en-US" sz="20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desafios 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como heterogeneidade de servidores, escalabilidade e segurança, sendo o </a:t>
            </a:r>
            <a:r>
              <a:rPr lang="en-US" sz="20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tratamento de falhas</a:t>
            </a:r>
            <a:r>
              <a:rPr lang="en-US" sz="2000" b="true">
                <a:solidFill>
                  <a:srgbClr val="F5F5F5"/>
                </a:solidFill>
                <a:latin typeface="Aileron Bold"/>
                <a:ea typeface="Aileron Bold"/>
                <a:cs typeface="Aileron Bold"/>
                <a:sym typeface="Aileron Bold"/>
              </a:rPr>
              <a:t> 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um aspecto crucial. Este artigo foca na </a:t>
            </a:r>
            <a:r>
              <a:rPr lang="en-US" sz="20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replicação de dados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para garantir tolerância a falhas, mantendo réplicas em servidores diferentes. </a:t>
            </a:r>
          </a:p>
          <a:p>
            <a:pPr algn="r">
              <a:lnSpc>
                <a:spcPts val="2800"/>
              </a:lnSpc>
            </a:pPr>
          </a:p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Muitos sistemas não implementam replicação nativamente, o que exige que o desenvolvedor crie essa lógica, um processo complexo e sujeito a erros. Para simplificar, o artigo propõe uma </a:t>
            </a:r>
            <a:r>
              <a:rPr lang="en-US" sz="20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biblioteca</a:t>
            </a:r>
            <a:r>
              <a:rPr lang="en-US" sz="2000" b="true">
                <a:solidFill>
                  <a:srgbClr val="F5F5F5"/>
                </a:solidFill>
                <a:latin typeface="Aileron Bold"/>
                <a:ea typeface="Aileron Bold"/>
                <a:cs typeface="Aileron Bold"/>
                <a:sym typeface="Aileron Bold"/>
              </a:rPr>
              <a:t> 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que oferece replicação de forma transparente ao programador, utilizando</a:t>
            </a:r>
            <a:r>
              <a:rPr lang="en-US" sz="2000">
                <a:solidFill>
                  <a:srgbClr val="FE6544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20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JGroups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, uma ferramenta para comunicação em grupo.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50851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695155" y="0"/>
                </a:moveTo>
                <a:lnTo>
                  <a:pt x="0" y="0"/>
                </a:lnTo>
                <a:lnTo>
                  <a:pt x="0" y="775528"/>
                </a:lnTo>
                <a:lnTo>
                  <a:pt x="695155" y="775528"/>
                </a:lnTo>
                <a:lnTo>
                  <a:pt x="69515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35960" y="-3779318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754356" y="1545676"/>
            <a:ext cx="4945524" cy="6766264"/>
          </a:xfrm>
          <a:custGeom>
            <a:avLst/>
            <a:gdLst/>
            <a:ahLst/>
            <a:cxnLst/>
            <a:rect r="r" b="b" t="t" l="l"/>
            <a:pathLst>
              <a:path h="6766264" w="4945524">
                <a:moveTo>
                  <a:pt x="0" y="0"/>
                </a:moveTo>
                <a:lnTo>
                  <a:pt x="4945523" y="0"/>
                </a:lnTo>
                <a:lnTo>
                  <a:pt x="4945523" y="6766264"/>
                </a:lnTo>
                <a:lnTo>
                  <a:pt x="0" y="67662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27813" y="2873911"/>
            <a:ext cx="3261376" cy="5570674"/>
          </a:xfrm>
          <a:custGeom>
            <a:avLst/>
            <a:gdLst/>
            <a:ahLst/>
            <a:cxnLst/>
            <a:rect r="r" b="b" t="t" l="l"/>
            <a:pathLst>
              <a:path h="5570674" w="3261376">
                <a:moveTo>
                  <a:pt x="0" y="0"/>
                </a:moveTo>
                <a:lnTo>
                  <a:pt x="3261376" y="0"/>
                </a:lnTo>
                <a:lnTo>
                  <a:pt x="3261376" y="5570674"/>
                </a:lnTo>
                <a:lnTo>
                  <a:pt x="0" y="55706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1512" y="1507576"/>
            <a:ext cx="7367716" cy="7499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O que são sistemas distribuídos?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Sistemas distribuídos são compostos por múltiplos nós (computadores) interconectados que trabalham de forma coordenada, distribuindo tarefas e dados para garantir maior disponibilidade e desempenho.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Desafio da Replicação: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Em sistemas distribuídos, manter cópias de dados consistentes e disponíveis entre vários nós pode ser desafiador, especialmente quando um nó falha ou a rede sofre uma interrupção.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Proposta do Artigo: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O artigo propõe uma biblioteca para replicação transparente utilizando a biblioteca JGroups, que facilita a replicação de dados sem a necessidade de intervenção manual do desenvolvedor.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6461" y="-1821184"/>
            <a:ext cx="13926533" cy="139265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977908" y="3197598"/>
            <a:ext cx="3290620" cy="5307452"/>
          </a:xfrm>
          <a:custGeom>
            <a:avLst/>
            <a:gdLst/>
            <a:ahLst/>
            <a:cxnLst/>
            <a:rect r="r" b="b" t="t" l="l"/>
            <a:pathLst>
              <a:path h="5307452" w="3290620">
                <a:moveTo>
                  <a:pt x="0" y="0"/>
                </a:moveTo>
                <a:lnTo>
                  <a:pt x="3290620" y="0"/>
                </a:lnTo>
                <a:lnTo>
                  <a:pt x="3290620" y="5307452"/>
                </a:lnTo>
                <a:lnTo>
                  <a:pt x="0" y="5307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98711" y="2645506"/>
            <a:ext cx="4084408" cy="5942921"/>
          </a:xfrm>
          <a:custGeom>
            <a:avLst/>
            <a:gdLst/>
            <a:ahLst/>
            <a:cxnLst/>
            <a:rect r="r" b="b" t="t" l="l"/>
            <a:pathLst>
              <a:path h="5942921" w="4084408">
                <a:moveTo>
                  <a:pt x="0" y="0"/>
                </a:moveTo>
                <a:lnTo>
                  <a:pt x="4084408" y="0"/>
                </a:lnTo>
                <a:lnTo>
                  <a:pt x="4084408" y="5942922"/>
                </a:lnTo>
                <a:lnTo>
                  <a:pt x="0" y="5942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663589" y="1442181"/>
            <a:ext cx="5136693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00"/>
              </a:lnSpc>
            </a:pPr>
            <a:r>
              <a:rPr lang="en-US" sz="6500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 O Que é o JGroups?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38420" y="4657168"/>
            <a:ext cx="6387030" cy="333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27"/>
              </a:lnSpc>
            </a:pPr>
            <a:r>
              <a:rPr lang="en-US" sz="209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JGroups é uma</a:t>
            </a:r>
            <a:r>
              <a:rPr lang="en-US" sz="209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 biblioteca Java</a:t>
            </a:r>
            <a:r>
              <a:rPr lang="en-US" sz="209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que facilita a comunicação entre </a:t>
            </a:r>
            <a:r>
              <a:rPr lang="en-US" sz="209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múltiplos nós </a:t>
            </a:r>
            <a:r>
              <a:rPr lang="en-US" sz="209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em um sistema distribuído, permitindo a criação de grupos de comunicação para troca de mensagens.</a:t>
            </a:r>
          </a:p>
          <a:p>
            <a:pPr algn="r">
              <a:lnSpc>
                <a:spcPts val="2927"/>
              </a:lnSpc>
            </a:pPr>
          </a:p>
          <a:p>
            <a:pPr algn="r">
              <a:lnSpc>
                <a:spcPts val="2927"/>
              </a:lnSpc>
            </a:pPr>
            <a:r>
              <a:rPr lang="en-US" sz="209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O objetivo do JGroups é facilitar a comunicação em sistemas distribuídos, oferecendo alta disponibilidade e </a:t>
            </a:r>
            <a:r>
              <a:rPr lang="en-US" sz="209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tolerância a falhas</a:t>
            </a:r>
            <a:r>
              <a:rPr lang="en-US" sz="209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sem que os desenvolvedores precisem se preocupar com os detalhes técnicos.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4734" y="-1821184"/>
            <a:ext cx="13926533" cy="139265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25506" y="1370119"/>
            <a:ext cx="6416954" cy="7525212"/>
          </a:xfrm>
          <a:custGeom>
            <a:avLst/>
            <a:gdLst/>
            <a:ahLst/>
            <a:cxnLst/>
            <a:rect r="r" b="b" t="t" l="l"/>
            <a:pathLst>
              <a:path h="7525212" w="6416954">
                <a:moveTo>
                  <a:pt x="0" y="0"/>
                </a:moveTo>
                <a:lnTo>
                  <a:pt x="6416953" y="0"/>
                </a:lnTo>
                <a:lnTo>
                  <a:pt x="6416953" y="7525212"/>
                </a:lnTo>
                <a:lnTo>
                  <a:pt x="0" y="7525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9961" y="1728028"/>
            <a:ext cx="9426023" cy="106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80"/>
              </a:lnSpc>
            </a:pPr>
            <a:r>
              <a:rPr lang="en-US" sz="6500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 Objetivos do Artigo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4388" y="3090891"/>
            <a:ext cx="7046681" cy="614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185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Objetivo Principal:</a:t>
            </a:r>
          </a:p>
          <a:p>
            <a:pPr algn="l">
              <a:lnSpc>
                <a:spcPts val="3366"/>
              </a:lnSpc>
            </a:pPr>
          </a:p>
          <a:p>
            <a:pPr algn="l" marL="431801" indent="-215900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Desenvolver uma biblioteca que implemente replicação transparente em sistemas distribuídos, utilizando JGroups como a </a:t>
            </a:r>
            <a:r>
              <a:rPr lang="en-US" sz="2000">
                <a:solidFill>
                  <a:srgbClr val="FE6544"/>
                </a:solidFill>
                <a:latin typeface="Aileron"/>
                <a:ea typeface="Aileron"/>
                <a:cs typeface="Aileron"/>
                <a:sym typeface="Aileron"/>
              </a:rPr>
              <a:t>camada de comunicação</a:t>
            </a:r>
            <a:r>
              <a:rPr lang="en-US" sz="20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.</a:t>
            </a:r>
          </a:p>
          <a:p>
            <a:pPr algn="l">
              <a:lnSpc>
                <a:spcPts val="2652"/>
              </a:lnSpc>
            </a:pPr>
          </a:p>
          <a:p>
            <a:pPr algn="l">
              <a:lnSpc>
                <a:spcPts val="3366"/>
              </a:lnSpc>
            </a:pPr>
            <a:r>
              <a:rPr lang="en-US" sz="2185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Objetivos Secundários:</a:t>
            </a:r>
          </a:p>
          <a:p>
            <a:pPr algn="l">
              <a:lnSpc>
                <a:spcPts val="2652"/>
              </a:lnSpc>
            </a:pPr>
          </a:p>
          <a:p>
            <a:pPr algn="l" marL="431801" indent="-215900" lvl="1">
              <a:lnSpc>
                <a:spcPts val="3080"/>
              </a:lnSpc>
              <a:buAutoNum type="arabicPeriod" startAt="1"/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Garantir alta </a:t>
            </a:r>
            <a:r>
              <a:rPr lang="en-US" sz="2000">
                <a:solidFill>
                  <a:srgbClr val="FE6544"/>
                </a:solidFill>
                <a:latin typeface="Aileron"/>
                <a:ea typeface="Aileron"/>
                <a:cs typeface="Aileron"/>
                <a:sym typeface="Aileron"/>
              </a:rPr>
              <a:t>disponibilidade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e</a:t>
            </a:r>
            <a:r>
              <a:rPr lang="en-US" sz="2000">
                <a:solidFill>
                  <a:srgbClr val="FE6544"/>
                </a:solidFill>
                <a:latin typeface="Aileron"/>
                <a:ea typeface="Aileron"/>
                <a:cs typeface="Aileron"/>
                <a:sym typeface="Aileron"/>
              </a:rPr>
              <a:t> tolerância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a falhas nos sistemas distribuídos.</a:t>
            </a:r>
          </a:p>
          <a:p>
            <a:pPr algn="l" marL="431801" indent="-215900" lvl="1">
              <a:lnSpc>
                <a:spcPts val="3080"/>
              </a:lnSpc>
              <a:buAutoNum type="arabicPeriod" startAt="1"/>
            </a:pPr>
            <a:r>
              <a:rPr lang="en-US" sz="2000">
                <a:solidFill>
                  <a:srgbClr val="FE6544"/>
                </a:solidFill>
                <a:latin typeface="Aileron"/>
                <a:ea typeface="Aileron"/>
                <a:cs typeface="Aileron"/>
                <a:sym typeface="Aileron"/>
              </a:rPr>
              <a:t>Simplificar a implementação 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de sistemas de replicação, tornando o processo transparente para os desenvolvedores.</a:t>
            </a:r>
          </a:p>
          <a:p>
            <a:pPr algn="l" marL="431801" indent="-215900" lvl="1">
              <a:lnSpc>
                <a:spcPts val="3080"/>
              </a:lnSpc>
              <a:buAutoNum type="arabicPeriod" startAt="1"/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Melhorar o </a:t>
            </a:r>
            <a:r>
              <a:rPr lang="en-US" sz="2000">
                <a:solidFill>
                  <a:srgbClr val="FE6544"/>
                </a:solidFill>
                <a:latin typeface="Aileron"/>
                <a:ea typeface="Aileron"/>
                <a:cs typeface="Aileron"/>
                <a:sym typeface="Aileron"/>
              </a:rPr>
              <a:t>desempenho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da replicação de dados, minimizando o impacto no sistema.</a:t>
            </a:r>
          </a:p>
          <a:p>
            <a:pPr algn="l">
              <a:lnSpc>
                <a:spcPts val="2652"/>
              </a:lnSpc>
            </a:pPr>
          </a:p>
        </p:txBody>
      </p:sp>
    </p:spTree>
  </p:cSld>
  <p:clrMapOvr>
    <a:masterClrMapping/>
  </p:clrMapOvr>
  <p:transition spd="slow">
    <p:push dir="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94912" y="5096429"/>
            <a:ext cx="823751" cy="823751"/>
          </a:xfrm>
          <a:custGeom>
            <a:avLst/>
            <a:gdLst/>
            <a:ahLst/>
            <a:cxnLst/>
            <a:rect r="r" b="b" t="t" l="l"/>
            <a:pathLst>
              <a:path h="823751" w="823751">
                <a:moveTo>
                  <a:pt x="0" y="0"/>
                </a:moveTo>
                <a:lnTo>
                  <a:pt x="823751" y="0"/>
                </a:lnTo>
                <a:lnTo>
                  <a:pt x="823751" y="823751"/>
                </a:lnTo>
                <a:lnTo>
                  <a:pt x="0" y="823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1574" y="5120913"/>
            <a:ext cx="808083" cy="799267"/>
          </a:xfrm>
          <a:custGeom>
            <a:avLst/>
            <a:gdLst/>
            <a:ahLst/>
            <a:cxnLst/>
            <a:rect r="r" b="b" t="t" l="l"/>
            <a:pathLst>
              <a:path h="799267" w="808083">
                <a:moveTo>
                  <a:pt x="0" y="0"/>
                </a:moveTo>
                <a:lnTo>
                  <a:pt x="808082" y="0"/>
                </a:lnTo>
                <a:lnTo>
                  <a:pt x="808082" y="799267"/>
                </a:lnTo>
                <a:lnTo>
                  <a:pt x="0" y="799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033476" y="-6159317"/>
            <a:ext cx="10605956" cy="106059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151288" y="812026"/>
            <a:ext cx="4370331" cy="2288464"/>
          </a:xfrm>
          <a:custGeom>
            <a:avLst/>
            <a:gdLst/>
            <a:ahLst/>
            <a:cxnLst/>
            <a:rect r="r" b="b" t="t" l="l"/>
            <a:pathLst>
              <a:path h="2288464" w="4370331">
                <a:moveTo>
                  <a:pt x="0" y="0"/>
                </a:moveTo>
                <a:lnTo>
                  <a:pt x="4370331" y="0"/>
                </a:lnTo>
                <a:lnTo>
                  <a:pt x="4370331" y="2288464"/>
                </a:lnTo>
                <a:lnTo>
                  <a:pt x="0" y="22884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19802" y="5308047"/>
            <a:ext cx="979413" cy="612133"/>
          </a:xfrm>
          <a:custGeom>
            <a:avLst/>
            <a:gdLst/>
            <a:ahLst/>
            <a:cxnLst/>
            <a:rect r="r" b="b" t="t" l="l"/>
            <a:pathLst>
              <a:path h="612133" w="979413">
                <a:moveTo>
                  <a:pt x="0" y="0"/>
                </a:moveTo>
                <a:lnTo>
                  <a:pt x="979413" y="0"/>
                </a:lnTo>
                <a:lnTo>
                  <a:pt x="979413" y="612133"/>
                </a:lnTo>
                <a:lnTo>
                  <a:pt x="0" y="6121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19080" y="2816963"/>
            <a:ext cx="10890428" cy="98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0"/>
              </a:lnSpc>
            </a:pPr>
            <a:r>
              <a:rPr lang="en-US" sz="5800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Resultados Alcançados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5491" y="6661458"/>
            <a:ext cx="4686231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 biblioteca proposta foi implementada com JGroups, e consegue replicar dados entre múltiplos nós de forma automática e eficiente.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94912" y="6661458"/>
            <a:ext cx="4638564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 solução foi avaliada em termos de latência e desempenho. Os resultados indicam que a biblioteca oferece alta eficiência com baixo impacto no desempenho dos sistemas distribuídos.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19802" y="6661458"/>
            <a:ext cx="5539498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 replicação é realizada de forma transparente, ou seja, os desenvolvedores não precisam se preocupar com o gerenciamento da replicação, tornando o sistema mais simples de integrar e gerenciar.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5491" y="6062738"/>
            <a:ext cx="4257606" cy="35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1"/>
              </a:lnSpc>
            </a:pPr>
            <a:r>
              <a:rPr lang="en-US" sz="2043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Implementação da Biblioteca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67509" y="6034480"/>
            <a:ext cx="4257606" cy="357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5"/>
              </a:lnSpc>
            </a:pPr>
            <a:r>
              <a:rPr lang="en-US" sz="2039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Desempenho e Eficiência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19802" y="6034480"/>
            <a:ext cx="5331852" cy="357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5"/>
              </a:lnSpc>
            </a:pPr>
            <a:r>
              <a:rPr lang="en-US" sz="2039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Transparência para o Desenvolvedor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28726" y="-5462456"/>
            <a:ext cx="10605956" cy="1060595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483463"/>
            <a:ext cx="10890428" cy="98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0"/>
              </a:lnSpc>
            </a:pPr>
            <a:r>
              <a:rPr lang="en-US" sz="5800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Referências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800786" y="1028700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851458"/>
            <a:ext cx="11183060" cy="563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Globo, O. (2021). Sistema do BB volta a funcionar, apos ficar sete horas fora do ´ ar. https://oglobo.globo.com/economia/sistema-do-bb-volta-funcionar-apos-ficar-setehoras-fora-do-ar-1-25174388. [Online; acessado em 24/07/2022]. JGroups (2002). 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JGroups - A Toolkit for Reliable Messaging. http://www.jgroups.org/. [Online; acessado em 23/07/2022]. 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Tanenbaum, A. S. (1995). Distributed Operating Systems. Prentice Hall, New Jersey. 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Tanenbaum, A. S. and Steen, M. V. (2007). Sistemas Distribuídos: princípios e paradigmas. Pearson Prentice Hall, Sao Paulo, 2. ed. edition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Oracle (2014). Socket (Java Platform SE 8). https://docs.oracle.com/javase/8/docs/api/java/net/Socket.html. [Online; acessado em 25/07/2022]. </a:t>
            </a:r>
          </a:p>
          <a:p>
            <a:pPr algn="l">
              <a:lnSpc>
                <a:spcPts val="2800"/>
              </a:lnSpc>
            </a:pPr>
          </a:p>
        </p:txBody>
      </p:sp>
    </p:spTree>
  </p:cSld>
  <p:clrMapOvr>
    <a:masterClrMapping/>
  </p:clrMapOvr>
  <p:transition spd="slow">
    <p:push dir="r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7223" y="-1921798"/>
            <a:ext cx="14130596" cy="1413059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27530" y="979413"/>
            <a:ext cx="2428427" cy="824816"/>
          </a:xfrm>
          <a:custGeom>
            <a:avLst/>
            <a:gdLst/>
            <a:ahLst/>
            <a:cxnLst/>
            <a:rect r="r" b="b" t="t" l="l"/>
            <a:pathLst>
              <a:path h="824816" w="2428427">
                <a:moveTo>
                  <a:pt x="0" y="0"/>
                </a:moveTo>
                <a:lnTo>
                  <a:pt x="2428427" y="0"/>
                </a:lnTo>
                <a:lnTo>
                  <a:pt x="2428427" y="824815"/>
                </a:lnTo>
                <a:lnTo>
                  <a:pt x="0" y="824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3772" y="2296695"/>
            <a:ext cx="3236498" cy="3236498"/>
          </a:xfrm>
          <a:custGeom>
            <a:avLst/>
            <a:gdLst/>
            <a:ahLst/>
            <a:cxnLst/>
            <a:rect r="r" b="b" t="t" l="l"/>
            <a:pathLst>
              <a:path h="3236498" w="3236498">
                <a:moveTo>
                  <a:pt x="0" y="0"/>
                </a:moveTo>
                <a:lnTo>
                  <a:pt x="3236498" y="0"/>
                </a:lnTo>
                <a:lnTo>
                  <a:pt x="3236498" y="3236499"/>
                </a:lnTo>
                <a:lnTo>
                  <a:pt x="0" y="32364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47599" y="4953000"/>
            <a:ext cx="10592803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Agradecemos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05343" y="6234711"/>
            <a:ext cx="8677315" cy="1377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0"/>
              </a:lnSpc>
            </a:pPr>
            <a:r>
              <a:rPr lang="en-US" sz="802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sua atenção!</a:t>
            </a: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DAGlNSNluA0</dc:identifier>
  <dcterms:modified xsi:type="dcterms:W3CDTF">2011-08-01T06:04:30Z</dcterms:modified>
  <cp:revision>1</cp:revision>
  <dc:title>Artigo Sistemas Distribuídos</dc:title>
</cp:coreProperties>
</file>