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6" r:id="rId15"/>
    <p:sldId id="27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13" autoAdjust="0"/>
    <p:restoredTop sz="94660"/>
  </p:normalViewPr>
  <p:slideViewPr>
    <p:cSldViewPr>
      <p:cViewPr>
        <p:scale>
          <a:sx n="100" d="100"/>
          <a:sy n="100" d="100"/>
        </p:scale>
        <p:origin x="-510" y="-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142990"/>
            <a:ext cx="9144000" cy="2643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Google Shape;34;p8"/>
          <p:cNvSpPr txBox="1">
            <a:spLocks noGrp="1"/>
          </p:cNvSpPr>
          <p:nvPr>
            <p:ph type="ctrTitle"/>
          </p:nvPr>
        </p:nvSpPr>
        <p:spPr>
          <a:xfrm>
            <a:off x="685800" y="1214428"/>
            <a:ext cx="7772400" cy="11598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 smtClean="0">
                <a:solidFill>
                  <a:schemeClr val="bg1"/>
                </a:solidFill>
              </a:rPr>
              <a:t>Презентация  проекта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643306" y="2643188"/>
            <a:ext cx="4314828" cy="784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/>
            <a:r>
              <a:rPr lang="ru-RU" sz="1600" i="1" dirty="0" smtClean="0">
                <a:solidFill>
                  <a:schemeClr val="bg1"/>
                </a:solidFill>
              </a:rPr>
              <a:t>Требуется более трех недель, чтобы подготовить хорошую речь экспромтом.</a:t>
            </a:r>
          </a:p>
          <a:p>
            <a:pPr marL="0" lvl="0" indent="0" algn="r"/>
            <a:r>
              <a:rPr lang="ru-RU" sz="1600" i="1" dirty="0" smtClean="0">
                <a:solidFill>
                  <a:schemeClr val="bg1"/>
                </a:solidFill>
              </a:rPr>
              <a:t>Марк Твен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35885" y="475764"/>
            <a:ext cx="6572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>
                <a:solidFill>
                  <a:schemeClr val="tx1"/>
                </a:solidFill>
              </a:rPr>
              <a:t>Funding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err="1" smtClean="0">
                <a:solidFill>
                  <a:schemeClr val="tx1"/>
                </a:solidFill>
              </a:rPr>
              <a:t>Pitch</a:t>
            </a:r>
            <a:r>
              <a:rPr lang="ru-RU" b="1" dirty="0" smtClean="0">
                <a:solidFill>
                  <a:schemeClr val="tx1"/>
                </a:solidFill>
              </a:rPr>
              <a:t> — </a:t>
            </a:r>
            <a:r>
              <a:rPr lang="ru-RU" dirty="0" smtClean="0">
                <a:solidFill>
                  <a:schemeClr val="tx1"/>
                </a:solidFill>
              </a:rPr>
              <a:t>презентация для привлечения инвестиций (продолжительность 7–10 минут.</a:t>
            </a:r>
          </a:p>
        </p:txBody>
      </p:sp>
      <p:pic>
        <p:nvPicPr>
          <p:cNvPr id="1026" name="Picture 2" descr="C:\Users\Tel. 900-033\Desktop\книга1.png"/>
          <p:cNvPicPr>
            <a:picLocks noChangeAspect="1" noChangeArrowheads="1"/>
          </p:cNvPicPr>
          <p:nvPr/>
        </p:nvPicPr>
        <p:blipFill>
          <a:blip r:embed="rId2"/>
          <a:srcRect r="25627"/>
          <a:stretch>
            <a:fillRect/>
          </a:stretch>
        </p:blipFill>
        <p:spPr bwMode="auto">
          <a:xfrm>
            <a:off x="714348" y="285734"/>
            <a:ext cx="785818" cy="552633"/>
          </a:xfrm>
          <a:prstGeom prst="rect">
            <a:avLst/>
          </a:prstGeom>
          <a:noFill/>
        </p:spPr>
      </p:pic>
      <p:sp>
        <p:nvSpPr>
          <p:cNvPr id="14" name="Прямоугольник 13"/>
          <p:cNvSpPr/>
          <p:nvPr/>
        </p:nvSpPr>
        <p:spPr>
          <a:xfrm>
            <a:off x="1535885" y="357172"/>
            <a:ext cx="6536577" cy="71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535885" y="1071552"/>
            <a:ext cx="6536577" cy="71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1285866"/>
            <a:ext cx="592935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Слайд 1. </a:t>
            </a:r>
            <a:r>
              <a:rPr lang="ru-RU" b="1" dirty="0" smtClean="0"/>
              <a:t>Название проекта и компании. </a:t>
            </a:r>
          </a:p>
          <a:p>
            <a:r>
              <a:rPr lang="ru-RU" dirty="0" smtClean="0"/>
              <a:t>Слайд 2.</a:t>
            </a:r>
            <a:r>
              <a:rPr lang="ru-RU" b="1" dirty="0" smtClean="0"/>
              <a:t> Проблема на рынке (какая и у кого). </a:t>
            </a:r>
          </a:p>
          <a:p>
            <a:r>
              <a:rPr lang="ru-RU" dirty="0" smtClean="0"/>
              <a:t>Слайд 3.</a:t>
            </a:r>
            <a:r>
              <a:rPr lang="ru-RU" b="1" dirty="0" smtClean="0"/>
              <a:t> Решение проблемы. </a:t>
            </a:r>
          </a:p>
          <a:p>
            <a:r>
              <a:rPr lang="ru-RU" dirty="0" smtClean="0"/>
              <a:t>Слайд 4.</a:t>
            </a:r>
            <a:r>
              <a:rPr lang="ru-RU" b="1" dirty="0" smtClean="0"/>
              <a:t> Основные конкуренты. Конкурентные преимущества    предлагаемого решения.</a:t>
            </a:r>
          </a:p>
          <a:p>
            <a:r>
              <a:rPr lang="ru-RU" dirty="0" smtClean="0"/>
              <a:t>Слайд 5.</a:t>
            </a:r>
            <a:r>
              <a:rPr lang="ru-RU" b="1" dirty="0" smtClean="0"/>
              <a:t> </a:t>
            </a:r>
            <a:r>
              <a:rPr lang="ru-RU" b="1" dirty="0" err="1" smtClean="0"/>
              <a:t>Бизнес­модель</a:t>
            </a:r>
            <a:r>
              <a:rPr lang="ru-RU" b="1" dirty="0" smtClean="0"/>
              <a:t> компании.</a:t>
            </a:r>
          </a:p>
          <a:p>
            <a:r>
              <a:rPr lang="ru-RU" dirty="0" smtClean="0"/>
              <a:t>Слайд 6. </a:t>
            </a:r>
            <a:r>
              <a:rPr lang="ru-RU" b="1" dirty="0" smtClean="0"/>
              <a:t>Маркетинговая стратегия. Каналы и воронка продаж. </a:t>
            </a:r>
          </a:p>
          <a:p>
            <a:r>
              <a:rPr lang="ru-RU" dirty="0" smtClean="0"/>
              <a:t>Слайд 7</a:t>
            </a:r>
            <a:r>
              <a:rPr lang="ru-RU" b="1" dirty="0" smtClean="0"/>
              <a:t>. Стадия проекта. Основные этапы и контрольные точки. </a:t>
            </a:r>
          </a:p>
          <a:p>
            <a:r>
              <a:rPr lang="ru-RU" dirty="0" smtClean="0"/>
              <a:t>Слайд 8. </a:t>
            </a:r>
            <a:r>
              <a:rPr lang="ru-RU" b="1" dirty="0" smtClean="0"/>
              <a:t>Финансовый прогноз: план продаж, финансовый поток. </a:t>
            </a:r>
          </a:p>
          <a:p>
            <a:r>
              <a:rPr lang="ru-RU" dirty="0" smtClean="0"/>
              <a:t>Слайд 9. </a:t>
            </a:r>
            <a:r>
              <a:rPr lang="ru-RU" b="1" dirty="0" smtClean="0"/>
              <a:t>Основные финансовые показатели проекта. </a:t>
            </a:r>
          </a:p>
          <a:p>
            <a:r>
              <a:rPr lang="ru-RU" dirty="0" smtClean="0"/>
              <a:t>Слайд 10. </a:t>
            </a:r>
            <a:r>
              <a:rPr lang="ru-RU" b="1" dirty="0" smtClean="0"/>
              <a:t>Объем инвестиций. Структура сделки. </a:t>
            </a:r>
          </a:p>
          <a:p>
            <a:r>
              <a:rPr lang="ru-RU" dirty="0" smtClean="0"/>
              <a:t>Слайд 11. </a:t>
            </a:r>
            <a:r>
              <a:rPr lang="ru-RU" b="1" dirty="0" smtClean="0"/>
              <a:t>Команда проекта (состав и опыт). </a:t>
            </a:r>
          </a:p>
          <a:p>
            <a:r>
              <a:rPr lang="ru-RU" dirty="0" smtClean="0"/>
              <a:t>Слайд 12. </a:t>
            </a:r>
            <a:r>
              <a:rPr lang="ru-RU" b="1" dirty="0" smtClean="0"/>
              <a:t>Заключительный слайд с благодарностью и контактами. </a:t>
            </a:r>
            <a:endParaRPr lang="ru-RU" b="1" dirty="0"/>
          </a:p>
        </p:txBody>
      </p:sp>
      <p:pic>
        <p:nvPicPr>
          <p:cNvPr id="8194" name="Picture 2" descr="C:\Users\Tel. 900-033\Desktop\board-meeting-png-free-board-meetingpng-transparent-images-boards-meeting-png-900_71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1857370"/>
            <a:ext cx="3321533" cy="26498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Tel. 900-033\Desktop\shutterstock_35162893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3141" y="1854371"/>
            <a:ext cx="4357718" cy="3081043"/>
          </a:xfrm>
          <a:prstGeom prst="rect">
            <a:avLst/>
          </a:prstGeom>
          <a:noFill/>
        </p:spPr>
      </p:pic>
      <p:sp>
        <p:nvSpPr>
          <p:cNvPr id="28" name="Прямоугольник 27"/>
          <p:cNvSpPr/>
          <p:nvPr/>
        </p:nvSpPr>
        <p:spPr>
          <a:xfrm>
            <a:off x="0" y="285734"/>
            <a:ext cx="9144000" cy="5715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393009" y="357172"/>
            <a:ext cx="63579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chemeClr val="bg1"/>
                </a:solidFill>
              </a:rPr>
              <a:t>Презентация для покупателей (проблемное интервью) 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00034" y="1000114"/>
            <a:ext cx="80724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1. Для лиц, принимающих решение, в презентации должно быть описание проблемы (как это видится </a:t>
            </a:r>
            <a:r>
              <a:rPr lang="ru-RU" dirty="0" err="1" smtClean="0"/>
              <a:t>компании­разработчику</a:t>
            </a:r>
            <a:r>
              <a:rPr lang="ru-RU" dirty="0" smtClean="0"/>
              <a:t>) и краткое описание предлагаемого решения</a:t>
            </a:r>
          </a:p>
          <a:p>
            <a:r>
              <a:rPr lang="ru-RU" dirty="0" smtClean="0"/>
              <a:t>2. Для технических специалистов презентация должна содержать краткое описание технического решения и отличия предлагаемого решения от известных для этой группы специалистов. 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0" y="285734"/>
            <a:ext cx="9144000" cy="5715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393009" y="357172"/>
            <a:ext cx="63579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chemeClr val="bg1"/>
                </a:solidFill>
              </a:rPr>
              <a:t>Презентация для покупателей (продающее предложение) 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21505" y="928676"/>
            <a:ext cx="750099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dirty="0" smtClean="0"/>
              <a:t>Описание решения с акцентом на решаемую проблему. </a:t>
            </a:r>
          </a:p>
          <a:p>
            <a:pPr algn="just">
              <a:buFont typeface="Arial" pitchFamily="34" charset="0"/>
              <a:buChar char="•"/>
            </a:pPr>
            <a:r>
              <a:rPr lang="ru-RU" dirty="0" smtClean="0"/>
              <a:t>Краткое описание способа использования предлагаемого продукта. </a:t>
            </a:r>
          </a:p>
          <a:p>
            <a:pPr algn="just">
              <a:buFont typeface="Arial" pitchFamily="34" charset="0"/>
              <a:buChar char="•"/>
            </a:pPr>
            <a:r>
              <a:rPr lang="ru-RU" dirty="0" smtClean="0"/>
              <a:t>Дополнительные бонусы для покупателя — доставка, сервис, комплектация продукта.</a:t>
            </a:r>
          </a:p>
          <a:p>
            <a:pPr algn="just">
              <a:buFont typeface="Arial" pitchFamily="34" charset="0"/>
              <a:buChar char="•"/>
            </a:pPr>
            <a:r>
              <a:rPr lang="ru-RU" dirty="0" smtClean="0"/>
              <a:t>Описание способа взаимодействия между продающей компанией и потенциальным клиентом.</a:t>
            </a:r>
            <a:endParaRPr lang="ru-RU" dirty="0"/>
          </a:p>
        </p:txBody>
      </p:sp>
      <p:pic>
        <p:nvPicPr>
          <p:cNvPr id="5124" name="Picture 4" descr="C:\Users\Tel. 900-033\Desktop\scale_12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928808"/>
            <a:ext cx="3143272" cy="3143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2690" y="335147"/>
            <a:ext cx="5498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3. ОБЩИЕ ЗАМЕЧАНИЯ  ПО СОДЕРЖАНИЮ ПРЕЗЕНТАЦИЙ</a:t>
            </a:r>
            <a:endParaRPr lang="ru-RU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21505" y="857238"/>
            <a:ext cx="7500990" cy="3857652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28662" y="1064491"/>
            <a:ext cx="728667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ru-RU" b="1" dirty="0" smtClean="0"/>
              <a:t> </a:t>
            </a:r>
            <a:r>
              <a:rPr lang="ru-RU" sz="1600" b="1" dirty="0" smtClean="0">
                <a:solidFill>
                  <a:srgbClr val="002060"/>
                </a:solidFill>
              </a:rPr>
              <a:t>Для инвестора главным является ответ на три вопроса — </a:t>
            </a:r>
            <a:r>
              <a:rPr lang="ru-RU" sz="1600" b="1" u="sng" dirty="0" smtClean="0">
                <a:solidFill>
                  <a:srgbClr val="002060"/>
                </a:solidFill>
              </a:rPr>
              <a:t>сколько денег требуется, какова доходность инвестиций и каковы риски вложения средств</a:t>
            </a:r>
            <a:r>
              <a:rPr lang="ru-RU" sz="1600" b="1" dirty="0" smtClean="0">
                <a:solidFill>
                  <a:schemeClr val="tx1"/>
                </a:solidFill>
              </a:rPr>
              <a:t>. </a:t>
            </a:r>
            <a:endParaRPr lang="ru-RU" sz="1600" b="1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ü"/>
            </a:pPr>
            <a:endParaRPr lang="ru-RU" sz="1600" b="1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ru-RU" sz="1600" b="1" dirty="0" smtClean="0">
                <a:solidFill>
                  <a:srgbClr val="002060"/>
                </a:solidFill>
              </a:rPr>
              <a:t> На слайдах поместить всю информацию по проекту невозможно, поэтому они должны быть с максимальной визуальной и минимальной текстовой информацией.</a:t>
            </a:r>
          </a:p>
          <a:p>
            <a:pPr>
              <a:buFont typeface="Wingdings" pitchFamily="2" charset="2"/>
              <a:buChar char="ü"/>
            </a:pPr>
            <a:endParaRPr lang="ru-RU" sz="1600" b="1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ru-RU" sz="1600" b="1" dirty="0" smtClean="0">
                <a:solidFill>
                  <a:srgbClr val="002060"/>
                </a:solidFill>
              </a:rPr>
              <a:t> Следует избегать специальной терминологии, изложение должно быть понятно любому человеку без специального образования. </a:t>
            </a:r>
          </a:p>
          <a:p>
            <a:pPr>
              <a:buFont typeface="Wingdings" pitchFamily="2" charset="2"/>
              <a:buChar char="ü"/>
            </a:pPr>
            <a:endParaRPr lang="ru-RU" sz="1600" b="1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ru-RU" sz="1600" b="1" dirty="0" smtClean="0">
                <a:solidFill>
                  <a:srgbClr val="002060"/>
                </a:solidFill>
              </a:rPr>
              <a:t> Ни в коем случае не следует произносить то, что написано на слайде. </a:t>
            </a:r>
            <a:endParaRPr lang="ru-RU" sz="1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642924"/>
            <a:ext cx="8143932" cy="4214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642910" y="714362"/>
            <a:ext cx="80010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Изложение следует делать, показывая свою личную заинтересованность в проекте. </a:t>
            </a:r>
          </a:p>
          <a:p>
            <a:pPr>
              <a:buFont typeface="Wingdings" pitchFamily="2" charset="2"/>
              <a:buChar char="Ø"/>
            </a:pP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Нужно вовлечь аудиторию — можно задать вопрос или рассказать историю, которая знакома многим. </a:t>
            </a:r>
          </a:p>
          <a:p>
            <a:pPr>
              <a:buFont typeface="Wingdings" pitchFamily="2" charset="2"/>
              <a:buChar char="Ø"/>
            </a:pP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Чтобы вызвать интерес аудитории, лучше рассказать </a:t>
            </a:r>
            <a:r>
              <a:rPr lang="ru-RU" dirty="0" err="1" smtClean="0"/>
              <a:t>что­то</a:t>
            </a:r>
            <a:r>
              <a:rPr lang="ru-RU" dirty="0" smtClean="0"/>
              <a:t> новое там, где люди привыкли пользоваться старой стандартной информацией. </a:t>
            </a:r>
          </a:p>
          <a:p>
            <a:pPr>
              <a:buFont typeface="Wingdings" pitchFamily="2" charset="2"/>
              <a:buChar char="Ø"/>
            </a:pP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Нужно попытаться удивить аудиторию — это даст возможность запомниться. </a:t>
            </a:r>
          </a:p>
          <a:p>
            <a:pPr>
              <a:buFont typeface="Wingdings" pitchFamily="2" charset="2"/>
              <a:buChar char="Ø"/>
            </a:pP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Хорошо, если получится ввернуть шутку, — это будет работать на благожелательность </a:t>
            </a:r>
          </a:p>
          <a:p>
            <a:r>
              <a:rPr lang="ru-RU" dirty="0" smtClean="0"/>
              <a:t>восприятия проекта. </a:t>
            </a:r>
          </a:p>
          <a:p>
            <a:pPr>
              <a:buFont typeface="Wingdings" pitchFamily="2" charset="2"/>
              <a:buChar char="Ø"/>
            </a:pP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Следует использовать </a:t>
            </a:r>
            <a:r>
              <a:rPr lang="ru-RU" dirty="0" err="1" smtClean="0"/>
              <a:t>мультимедийность</a:t>
            </a:r>
            <a:r>
              <a:rPr lang="ru-RU" dirty="0" smtClean="0"/>
              <a:t> — воздействие на несколько органов чувств повышает эффективность восприятия. </a:t>
            </a:r>
          </a:p>
          <a:p>
            <a:pPr>
              <a:buFont typeface="Wingdings" pitchFamily="2" charset="2"/>
              <a:buChar char="Ø"/>
            </a:pP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Нужно, чтобы докладчику поверили: искренность и открытость при выступлении обязательны.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64513" y="214296"/>
            <a:ext cx="5214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РЕКОМЕНДАЦИИ ПО СТИЛЮ ИЗЛОЖЕНИЯ МАТЕРИАЛА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357304"/>
            <a:ext cx="9144000" cy="19288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СПАСИБО ЗА ВНИМАНИЕ </a:t>
            </a:r>
            <a:endParaRPr lang="ru-RU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71670" y="214296"/>
            <a:ext cx="51187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1. ОБЩАЯ СТРУКТУРА ЭФФЕКТИВНЫХ ПРЕЗЕНТАЦИЙ</a:t>
            </a:r>
            <a:endParaRPr lang="ru-RU" b="1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3238608" y="2071684"/>
            <a:ext cx="2286016" cy="2286016"/>
            <a:chOff x="3238608" y="1785932"/>
            <a:chExt cx="2286016" cy="2286016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3238608" y="1785932"/>
              <a:ext cx="2286016" cy="5715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 smtClean="0"/>
                <a:t>Цель можно разделить на </a:t>
              </a:r>
              <a:endParaRPr lang="ru-RU" b="1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3238608" y="2643188"/>
              <a:ext cx="2286016" cy="5715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 smtClean="0">
                  <a:solidFill>
                    <a:schemeClr val="accent1">
                      <a:lumMod val="50000"/>
                    </a:schemeClr>
                  </a:solidFill>
                </a:rPr>
                <a:t>Главный тезис</a:t>
              </a:r>
              <a:endParaRPr lang="ru-RU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3238608" y="3500444"/>
              <a:ext cx="2286016" cy="5715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 smtClean="0">
                  <a:solidFill>
                    <a:schemeClr val="accent1">
                      <a:lumMod val="50000"/>
                    </a:schemeClr>
                  </a:solidFill>
                </a:rPr>
                <a:t>Результат</a:t>
              </a:r>
              <a:endParaRPr lang="ru-RU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Стрелка вниз 7"/>
            <p:cNvSpPr/>
            <p:nvPr/>
          </p:nvSpPr>
          <p:spPr>
            <a:xfrm>
              <a:off x="4238740" y="2357436"/>
              <a:ext cx="285752" cy="285752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Стрелка вниз 8"/>
            <p:cNvSpPr/>
            <p:nvPr/>
          </p:nvSpPr>
          <p:spPr>
            <a:xfrm>
              <a:off x="4238740" y="3214692"/>
              <a:ext cx="285752" cy="285752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3071802" y="4429138"/>
            <a:ext cx="26196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Рисунок 1. </a:t>
            </a:r>
            <a:r>
              <a:rPr lang="ru-RU" sz="1200" b="1" dirty="0" smtClean="0"/>
              <a:t>ЦЕЛЬ ПРЕЗЕНТАЦИИ</a:t>
            </a:r>
            <a:endParaRPr lang="ru-RU" sz="1200" b="1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678629" y="642924"/>
            <a:ext cx="7429552" cy="1071570"/>
            <a:chOff x="678629" y="642924"/>
            <a:chExt cx="7429552" cy="1071570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1535885" y="832954"/>
              <a:ext cx="657229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 smtClean="0"/>
                <a:t>Презентации </a:t>
              </a:r>
              <a:r>
                <a:rPr lang="ru-RU" dirty="0" smtClean="0"/>
                <a:t>— это инструмент, с помощью которого один человек коротко и ясно доносит информацию о своем проекте другим людям с показом, как правило, последовательности слайдов.</a:t>
              </a:r>
              <a:endParaRPr lang="ru-RU" dirty="0"/>
            </a:p>
          </p:txBody>
        </p:sp>
        <p:pic>
          <p:nvPicPr>
            <p:cNvPr id="1026" name="Picture 2" descr="C:\Users\Tel. 900-033\Desktop\книга1.png"/>
            <p:cNvPicPr>
              <a:picLocks noChangeAspect="1" noChangeArrowheads="1"/>
            </p:cNvPicPr>
            <p:nvPr/>
          </p:nvPicPr>
          <p:blipFill>
            <a:blip r:embed="rId2"/>
            <a:srcRect r="25627"/>
            <a:stretch>
              <a:fillRect/>
            </a:stretch>
          </p:blipFill>
          <p:spPr bwMode="auto">
            <a:xfrm>
              <a:off x="678629" y="642924"/>
              <a:ext cx="785818" cy="552633"/>
            </a:xfrm>
            <a:prstGeom prst="rect">
              <a:avLst/>
            </a:prstGeom>
            <a:noFill/>
          </p:spPr>
        </p:pic>
        <p:sp>
          <p:nvSpPr>
            <p:cNvPr id="14" name="Прямоугольник 13"/>
            <p:cNvSpPr/>
            <p:nvPr/>
          </p:nvSpPr>
          <p:spPr>
            <a:xfrm>
              <a:off x="1535885" y="714362"/>
              <a:ext cx="6536577" cy="71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1535885" y="1643056"/>
              <a:ext cx="6536577" cy="71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000364" y="285734"/>
            <a:ext cx="3357586" cy="357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Цель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2910" y="841930"/>
            <a:ext cx="8072494" cy="5000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 smtClean="0">
                <a:solidFill>
                  <a:schemeClr val="accent1">
                    <a:lumMod val="50000"/>
                  </a:schemeClr>
                </a:solidFill>
              </a:rPr>
              <a:t>Привлечь финансирование под проект разработки автопилотируемых транспортных средств</a:t>
            </a:r>
            <a:endParaRPr lang="ru-RU" sz="12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00364" y="1541002"/>
            <a:ext cx="3357586" cy="357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Тезис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42910" y="2097198"/>
            <a:ext cx="8072494" cy="607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 smtClean="0">
                <a:solidFill>
                  <a:schemeClr val="accent1">
                    <a:lumMod val="50000"/>
                  </a:schemeClr>
                </a:solidFill>
              </a:rPr>
              <a:t>Использование автотранспортных средств в больших городах сегодня представляет большую проблему</a:t>
            </a:r>
            <a:endParaRPr lang="ru-RU" sz="12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000364" y="2857502"/>
            <a:ext cx="3357586" cy="428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Доказательство. потому что…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78629" y="3459624"/>
            <a:ext cx="8001056" cy="5000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 smtClean="0">
                <a:solidFill>
                  <a:schemeClr val="accent1">
                    <a:lumMod val="50000"/>
                  </a:schemeClr>
                </a:solidFill>
              </a:rPr>
              <a:t>Аргументы:1. Пробки на дорогах 2. Отсутствие парковок 3. Высокие затраты на топливо…</a:t>
            </a:r>
            <a:endParaRPr lang="ru-RU" sz="12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000364" y="4158696"/>
            <a:ext cx="3357586" cy="357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Вывод</a:t>
            </a:r>
            <a:endParaRPr lang="ru-RU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134504" y="4714890"/>
            <a:ext cx="3089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Рисунок 2</a:t>
            </a:r>
            <a:r>
              <a:rPr lang="ru-RU" sz="1200" b="1" dirty="0" smtClean="0"/>
              <a:t>. СТРУКТУРА ПРЕЗЕНТАЦИИ</a:t>
            </a:r>
            <a:endParaRPr lang="ru-RU" sz="1200" b="1" dirty="0"/>
          </a:p>
        </p:txBody>
      </p:sp>
      <p:sp>
        <p:nvSpPr>
          <p:cNvPr id="17" name="Стрелка вниз 16"/>
          <p:cNvSpPr/>
          <p:nvPr/>
        </p:nvSpPr>
        <p:spPr>
          <a:xfrm>
            <a:off x="4500562" y="4000510"/>
            <a:ext cx="142876" cy="1428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17"/>
          <p:cNvSpPr/>
          <p:nvPr/>
        </p:nvSpPr>
        <p:spPr>
          <a:xfrm>
            <a:off x="4500562" y="642924"/>
            <a:ext cx="142876" cy="1428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низ 18"/>
          <p:cNvSpPr/>
          <p:nvPr/>
        </p:nvSpPr>
        <p:spPr>
          <a:xfrm>
            <a:off x="4500562" y="2714626"/>
            <a:ext cx="142876" cy="1428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низ 19"/>
          <p:cNvSpPr/>
          <p:nvPr/>
        </p:nvSpPr>
        <p:spPr>
          <a:xfrm>
            <a:off x="4500562" y="1928808"/>
            <a:ext cx="142876" cy="1428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низ 20"/>
          <p:cNvSpPr/>
          <p:nvPr/>
        </p:nvSpPr>
        <p:spPr>
          <a:xfrm>
            <a:off x="4500562" y="1357304"/>
            <a:ext cx="142876" cy="1428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низ 21"/>
          <p:cNvSpPr/>
          <p:nvPr/>
        </p:nvSpPr>
        <p:spPr>
          <a:xfrm>
            <a:off x="4500562" y="3286130"/>
            <a:ext cx="142876" cy="1428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0" y="285734"/>
            <a:ext cx="9144000" cy="5715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с одним скругленным углом 26"/>
          <p:cNvSpPr/>
          <p:nvPr/>
        </p:nvSpPr>
        <p:spPr>
          <a:xfrm>
            <a:off x="357158" y="3643320"/>
            <a:ext cx="8358246" cy="1214446"/>
          </a:xfrm>
          <a:prstGeom prst="round1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57158" y="357172"/>
            <a:ext cx="85011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chemeClr val="bg1"/>
                </a:solidFill>
              </a:rPr>
              <a:t>Завязка.  </a:t>
            </a:r>
            <a:r>
              <a:rPr lang="ru-RU" sz="1600" dirty="0" smtClean="0">
                <a:solidFill>
                  <a:schemeClr val="bg1"/>
                </a:solidFill>
              </a:rPr>
              <a:t> Необходимо разжечь у слушателей интерес к себе и своему выступлению. </a:t>
            </a:r>
            <a:endParaRPr lang="ru-RU" sz="16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Tel. 900-033\Desktop\письменные-обращения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6667" y="984877"/>
            <a:ext cx="4090666" cy="2944195"/>
          </a:xfrm>
          <a:prstGeom prst="rect">
            <a:avLst/>
          </a:prstGeom>
          <a:noFill/>
        </p:spPr>
      </p:pic>
      <p:sp>
        <p:nvSpPr>
          <p:cNvPr id="26" name="Прямоугольник 25"/>
          <p:cNvSpPr/>
          <p:nvPr/>
        </p:nvSpPr>
        <p:spPr>
          <a:xfrm>
            <a:off x="428596" y="3760783"/>
            <a:ext cx="8286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«В среднем каждый житель крупного города ежегодно от двух до восьми суток проводит в пробках, сжигая при этом 100 и более литров бензина». «Немецкий эксперт по вопросам дорожного движения Михаэль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Шрекенбергер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 подсчитал, что в течение года 82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млн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 жителей Германии проводят в автомобильных пробках в общей сложности 535 тысяч лет».</a:t>
            </a:r>
            <a:endParaRPr lang="ru-RU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0" y="285734"/>
            <a:ext cx="9144000" cy="5715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393009" y="357172"/>
            <a:ext cx="63579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chemeClr val="bg1"/>
                </a:solidFill>
              </a:rPr>
              <a:t>Развитие — основная часть презентации — аргументация </a:t>
            </a:r>
            <a:endParaRPr lang="ru-RU" sz="1600" b="1" dirty="0">
              <a:solidFill>
                <a:schemeClr val="bg1"/>
              </a:solidFill>
            </a:endParaRPr>
          </a:p>
        </p:txBody>
      </p:sp>
      <p:grpSp>
        <p:nvGrpSpPr>
          <p:cNvPr id="7" name="Группа 19"/>
          <p:cNvGrpSpPr/>
          <p:nvPr/>
        </p:nvGrpSpPr>
        <p:grpSpPr>
          <a:xfrm>
            <a:off x="2071670" y="1428742"/>
            <a:ext cx="5000660" cy="1277131"/>
            <a:chOff x="1142976" y="1785932"/>
            <a:chExt cx="5000660" cy="1277131"/>
          </a:xfrm>
        </p:grpSpPr>
        <p:grpSp>
          <p:nvGrpSpPr>
            <p:cNvPr id="8" name="Группа 10"/>
            <p:cNvGrpSpPr/>
            <p:nvPr/>
          </p:nvGrpSpPr>
          <p:grpSpPr>
            <a:xfrm>
              <a:off x="1142976" y="1785932"/>
              <a:ext cx="5000660" cy="785818"/>
              <a:chOff x="1142976" y="1785932"/>
              <a:chExt cx="5000660" cy="785818"/>
            </a:xfrm>
          </p:grpSpPr>
          <p:sp>
            <p:nvSpPr>
              <p:cNvPr id="10" name="Прямоугольник 9"/>
              <p:cNvSpPr/>
              <p:nvPr/>
            </p:nvSpPr>
            <p:spPr>
              <a:xfrm>
                <a:off x="1142976" y="1785932"/>
                <a:ext cx="1428760" cy="7858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Тезис</a:t>
                </a:r>
                <a:endParaRPr lang="ru-R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2928926" y="1785932"/>
                <a:ext cx="1428760" cy="7858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Аргументы</a:t>
                </a:r>
                <a:endParaRPr lang="ru-R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4714876" y="1785932"/>
                <a:ext cx="1428760" cy="7858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Проработка аргументов</a:t>
                </a:r>
                <a:endParaRPr lang="ru-R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Стрелка вправо 12"/>
              <p:cNvSpPr/>
              <p:nvPr/>
            </p:nvSpPr>
            <p:spPr>
              <a:xfrm>
                <a:off x="2571736" y="2107403"/>
                <a:ext cx="357190" cy="142876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Стрелка вправо 13"/>
              <p:cNvSpPr/>
              <p:nvPr/>
            </p:nvSpPr>
            <p:spPr>
              <a:xfrm>
                <a:off x="4357686" y="2107403"/>
                <a:ext cx="357190" cy="142876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9" name="Прямоугольник 8"/>
            <p:cNvSpPr/>
            <p:nvPr/>
          </p:nvSpPr>
          <p:spPr>
            <a:xfrm>
              <a:off x="2000232" y="2786064"/>
              <a:ext cx="30251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200" dirty="0" smtClean="0"/>
                <a:t>Рисунок 3. </a:t>
              </a:r>
              <a:r>
                <a:rPr lang="ru-RU" sz="1200" b="1" dirty="0" smtClean="0"/>
                <a:t>РАЗВИТИЕ ПРЕЗЕНТАЦИИ</a:t>
              </a:r>
              <a:endParaRPr lang="ru-RU" sz="1200" b="1" dirty="0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1964513" y="3071816"/>
            <a:ext cx="5214974" cy="1277131"/>
            <a:chOff x="2000232" y="3071816"/>
            <a:chExt cx="5214974" cy="1277131"/>
          </a:xfrm>
        </p:grpSpPr>
        <p:grpSp>
          <p:nvGrpSpPr>
            <p:cNvPr id="16" name="Группа 19"/>
            <p:cNvGrpSpPr/>
            <p:nvPr/>
          </p:nvGrpSpPr>
          <p:grpSpPr>
            <a:xfrm>
              <a:off x="2000232" y="3071816"/>
              <a:ext cx="5214974" cy="785818"/>
              <a:chOff x="2000232" y="3071816"/>
              <a:chExt cx="5214974" cy="785818"/>
            </a:xfrm>
          </p:grpSpPr>
          <p:sp>
            <p:nvSpPr>
              <p:cNvPr id="18" name="Прямоугольник 17"/>
              <p:cNvSpPr/>
              <p:nvPr/>
            </p:nvSpPr>
            <p:spPr>
              <a:xfrm>
                <a:off x="2000232" y="3071816"/>
                <a:ext cx="1428760" cy="7858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Аргумент</a:t>
                </a:r>
                <a:endParaRPr lang="ru-R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Прямоугольник 18"/>
              <p:cNvSpPr/>
              <p:nvPr/>
            </p:nvSpPr>
            <p:spPr>
              <a:xfrm>
                <a:off x="3786182" y="3071816"/>
                <a:ext cx="1643074" cy="7858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Доказательство</a:t>
                </a:r>
                <a:endParaRPr lang="ru-R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Прямоугольник 19"/>
              <p:cNvSpPr/>
              <p:nvPr/>
            </p:nvSpPr>
            <p:spPr>
              <a:xfrm>
                <a:off x="5786446" y="3071816"/>
                <a:ext cx="1428760" cy="7858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Выводы</a:t>
                </a:r>
                <a:endParaRPr lang="ru-R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Стрелка вправо 20"/>
              <p:cNvSpPr/>
              <p:nvPr/>
            </p:nvSpPr>
            <p:spPr>
              <a:xfrm>
                <a:off x="3428992" y="3393287"/>
                <a:ext cx="357190" cy="142876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Стрелка вправо 21"/>
              <p:cNvSpPr/>
              <p:nvPr/>
            </p:nvSpPr>
            <p:spPr>
              <a:xfrm>
                <a:off x="5429256" y="3393287"/>
                <a:ext cx="357190" cy="142876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Прямоугольник 16"/>
            <p:cNvSpPr/>
            <p:nvPr/>
          </p:nvSpPr>
          <p:spPr>
            <a:xfrm>
              <a:off x="3143216" y="4071948"/>
              <a:ext cx="29290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200" dirty="0" smtClean="0"/>
                <a:t>Рисунок 4. </a:t>
              </a:r>
              <a:r>
                <a:rPr lang="ru-RU" sz="1200" b="1" dirty="0" smtClean="0"/>
                <a:t>ЛОГИКА АРГУМЕНТАЦИИ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el. 900-033\Desktop\handeln-sca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70" y="1184568"/>
            <a:ext cx="6953261" cy="2458752"/>
          </a:xfrm>
          <a:prstGeom prst="rect">
            <a:avLst/>
          </a:prstGeom>
          <a:noFill/>
        </p:spPr>
      </p:pic>
      <p:sp>
        <p:nvSpPr>
          <p:cNvPr id="28" name="Прямоугольник 27"/>
          <p:cNvSpPr/>
          <p:nvPr/>
        </p:nvSpPr>
        <p:spPr>
          <a:xfrm>
            <a:off x="0" y="285734"/>
            <a:ext cx="9144000" cy="1000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00034" y="357172"/>
            <a:ext cx="82153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chemeClr val="bg1"/>
                </a:solidFill>
              </a:rPr>
              <a:t>Кульминация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Аргументы приводят в соответствии с силой эмоционального воздействия. От первого, самого эмоционально слабого, до последнего, самого эмоционально выраженного. На последнем аргументе происходит кульминация.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0" y="3643320"/>
            <a:ext cx="9144000" cy="12858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00034" y="3714758"/>
            <a:ext cx="821537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chemeClr val="bg1"/>
                </a:solidFill>
              </a:rPr>
              <a:t>Развязка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 этой части показываем, что проблема решается просто и технично. Решение должно продавать себя само. В качестве эпилога можно предложить слушателям поучаствовать в обсуждении или задать вопросы. Как лучше представить ваше решение? Что вы предложите слушателям?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92030" y="214296"/>
            <a:ext cx="2359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2. ВИДЫ ПРЕЗЕНТАЦИЙ</a:t>
            </a:r>
            <a:endParaRPr lang="ru-RU" b="1" dirty="0"/>
          </a:p>
        </p:txBody>
      </p:sp>
      <p:grpSp>
        <p:nvGrpSpPr>
          <p:cNvPr id="17" name="Группа 16"/>
          <p:cNvGrpSpPr/>
          <p:nvPr/>
        </p:nvGrpSpPr>
        <p:grpSpPr>
          <a:xfrm>
            <a:off x="714348" y="642924"/>
            <a:ext cx="7393833" cy="642942"/>
            <a:chOff x="714348" y="642924"/>
            <a:chExt cx="7393833" cy="642942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1535885" y="832954"/>
              <a:ext cx="657229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 smtClean="0"/>
                <a:t>Питч —</a:t>
              </a:r>
              <a:r>
                <a:rPr lang="ru-RU" dirty="0" smtClean="0"/>
                <a:t> это краткая презентация идеи, проекта, команды и т. д.</a:t>
              </a:r>
              <a:endParaRPr lang="ru-RU" dirty="0"/>
            </a:p>
          </p:txBody>
        </p:sp>
        <p:pic>
          <p:nvPicPr>
            <p:cNvPr id="1026" name="Picture 2" descr="C:\Users\Tel. 900-033\Desktop\книга1.png"/>
            <p:cNvPicPr>
              <a:picLocks noChangeAspect="1" noChangeArrowheads="1"/>
            </p:cNvPicPr>
            <p:nvPr/>
          </p:nvPicPr>
          <p:blipFill>
            <a:blip r:embed="rId2"/>
            <a:srcRect r="25627"/>
            <a:stretch>
              <a:fillRect/>
            </a:stretch>
          </p:blipFill>
          <p:spPr bwMode="auto">
            <a:xfrm>
              <a:off x="714348" y="642924"/>
              <a:ext cx="785818" cy="552633"/>
            </a:xfrm>
            <a:prstGeom prst="rect">
              <a:avLst/>
            </a:prstGeom>
            <a:noFill/>
          </p:spPr>
        </p:pic>
        <p:sp>
          <p:nvSpPr>
            <p:cNvPr id="14" name="Прямоугольник 13"/>
            <p:cNvSpPr/>
            <p:nvPr/>
          </p:nvSpPr>
          <p:spPr>
            <a:xfrm>
              <a:off x="1535885" y="714362"/>
              <a:ext cx="6536577" cy="71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1535885" y="1214428"/>
              <a:ext cx="6536577" cy="71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1428728" y="4500576"/>
            <a:ext cx="67151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Цель питча — заинтересовать инвестора и привлечь финансирование. </a:t>
            </a:r>
            <a:endParaRPr lang="ru-RU" b="1" dirty="0">
              <a:solidFill>
                <a:schemeClr val="accent1"/>
              </a:solidFill>
            </a:endParaRPr>
          </a:p>
        </p:txBody>
      </p:sp>
      <p:pic>
        <p:nvPicPr>
          <p:cNvPr id="4099" name="Picture 3" descr="C:\Users\Tel. 900-033\Desktop\Elevator Pitch900-mi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4715" y="1643056"/>
            <a:ext cx="3354571" cy="25681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Tel. 900-033\Desktop\c39bd5d8160e20666128.png"/>
          <p:cNvPicPr>
            <a:picLocks noChangeAspect="1" noChangeArrowheads="1"/>
          </p:cNvPicPr>
          <p:nvPr/>
        </p:nvPicPr>
        <p:blipFill>
          <a:blip r:embed="rId2"/>
          <a:srcRect t="6780" b="8475"/>
          <a:stretch>
            <a:fillRect/>
          </a:stretch>
        </p:blipFill>
        <p:spPr bwMode="auto">
          <a:xfrm>
            <a:off x="4929190" y="1413017"/>
            <a:ext cx="3643338" cy="3087559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1500166" y="475764"/>
            <a:ext cx="6822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Презентация идеи</a:t>
            </a:r>
            <a:r>
              <a:rPr lang="ru-RU" dirty="0" smtClean="0">
                <a:solidFill>
                  <a:schemeClr val="tx1"/>
                </a:solidFill>
              </a:rPr>
              <a:t> (</a:t>
            </a:r>
            <a:r>
              <a:rPr lang="ru-RU" dirty="0" err="1" smtClean="0">
                <a:solidFill>
                  <a:schemeClr val="tx1"/>
                </a:solidFill>
              </a:rPr>
              <a:t>Idea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Pitch</a:t>
            </a:r>
            <a:r>
              <a:rPr lang="ru-RU" dirty="0" smtClean="0">
                <a:solidFill>
                  <a:schemeClr val="tx1"/>
                </a:solidFill>
              </a:rPr>
              <a:t>, 3 минуты) передает замысел проекта — для </a:t>
            </a:r>
            <a:r>
              <a:rPr lang="ru-RU" dirty="0" err="1" smtClean="0">
                <a:solidFill>
                  <a:schemeClr val="tx1"/>
                </a:solidFill>
              </a:rPr>
              <a:t>стартапов</a:t>
            </a:r>
            <a:r>
              <a:rPr lang="ru-RU" dirty="0" smtClean="0">
                <a:solidFill>
                  <a:schemeClr val="tx1"/>
                </a:solidFill>
              </a:rPr>
              <a:t> и малого бизнеса. Наиболее часто применяется во время конкурсов.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Tel. 900-033\Desktop\книга1.png"/>
          <p:cNvPicPr>
            <a:picLocks noChangeAspect="1" noChangeArrowheads="1"/>
          </p:cNvPicPr>
          <p:nvPr/>
        </p:nvPicPr>
        <p:blipFill>
          <a:blip r:embed="rId3"/>
          <a:srcRect r="25627"/>
          <a:stretch>
            <a:fillRect/>
          </a:stretch>
        </p:blipFill>
        <p:spPr bwMode="auto">
          <a:xfrm>
            <a:off x="714348" y="285734"/>
            <a:ext cx="785818" cy="552633"/>
          </a:xfrm>
          <a:prstGeom prst="rect">
            <a:avLst/>
          </a:prstGeom>
          <a:noFill/>
        </p:spPr>
      </p:pic>
      <p:sp>
        <p:nvSpPr>
          <p:cNvPr id="14" name="Прямоугольник 13"/>
          <p:cNvSpPr/>
          <p:nvPr/>
        </p:nvSpPr>
        <p:spPr>
          <a:xfrm>
            <a:off x="1535885" y="357172"/>
            <a:ext cx="6750891" cy="71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535885" y="1142990"/>
            <a:ext cx="6750891" cy="71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14348" y="1525026"/>
            <a:ext cx="421484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Слайд 1. Название проекта и компании. </a:t>
            </a:r>
          </a:p>
          <a:p>
            <a:r>
              <a:rPr lang="ru-RU" sz="1600" dirty="0" smtClean="0"/>
              <a:t>Слайд 2. Проблема на рынке (какая и у кого). </a:t>
            </a:r>
          </a:p>
          <a:p>
            <a:r>
              <a:rPr lang="ru-RU" sz="1600" dirty="0" smtClean="0"/>
              <a:t>Слайд 3. Решение проблемы. </a:t>
            </a:r>
          </a:p>
          <a:p>
            <a:r>
              <a:rPr lang="ru-RU" sz="1600" dirty="0" smtClean="0"/>
              <a:t>Слайд 4. Описание рынка (основные сегменты, объем рынка, динамика). </a:t>
            </a:r>
          </a:p>
          <a:p>
            <a:r>
              <a:rPr lang="ru-RU" sz="1600" dirty="0" smtClean="0"/>
              <a:t>Слайд 5. </a:t>
            </a:r>
            <a:r>
              <a:rPr lang="ru-RU" sz="1600" dirty="0" err="1" smtClean="0"/>
              <a:t>Бизнес­модель</a:t>
            </a:r>
            <a:r>
              <a:rPr lang="ru-RU" sz="1600" dirty="0" smtClean="0"/>
              <a:t> (каким образом зарабатываются деньги). </a:t>
            </a:r>
          </a:p>
          <a:p>
            <a:r>
              <a:rPr lang="ru-RU" sz="1600" dirty="0" smtClean="0"/>
              <a:t>Слайд 6. Команда проекта (состав и опыт).</a:t>
            </a:r>
          </a:p>
          <a:p>
            <a:r>
              <a:rPr lang="ru-RU" sz="1600" dirty="0" smtClean="0"/>
              <a:t>Слайд 7. Заключительный слайд с благодарностью и контактами. </a:t>
            </a:r>
            <a:endParaRPr lang="ru-RU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35885" y="475764"/>
            <a:ext cx="65722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Лифтовая презентация (</a:t>
            </a:r>
            <a:r>
              <a:rPr lang="ru-RU" b="1" dirty="0" err="1" smtClean="0">
                <a:solidFill>
                  <a:schemeClr val="tx1"/>
                </a:solidFill>
              </a:rPr>
              <a:t>Elevatorpitch</a:t>
            </a:r>
            <a:r>
              <a:rPr lang="ru-RU" b="1" dirty="0" smtClean="0">
                <a:solidFill>
                  <a:schemeClr val="tx1"/>
                </a:solidFill>
              </a:rPr>
              <a:t>) — </a:t>
            </a:r>
            <a:r>
              <a:rPr lang="ru-RU" dirty="0" smtClean="0">
                <a:solidFill>
                  <a:schemeClr val="tx1"/>
                </a:solidFill>
              </a:rPr>
              <a:t>это самая короткая презентация проекта (1 минута), которую можно успеть сделать во время поездки с инвестором на лифте.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Tel. 900-033\Desktop\книга1.png"/>
          <p:cNvPicPr>
            <a:picLocks noChangeAspect="1" noChangeArrowheads="1"/>
          </p:cNvPicPr>
          <p:nvPr/>
        </p:nvPicPr>
        <p:blipFill>
          <a:blip r:embed="rId2"/>
          <a:srcRect r="25627"/>
          <a:stretch>
            <a:fillRect/>
          </a:stretch>
        </p:blipFill>
        <p:spPr bwMode="auto">
          <a:xfrm>
            <a:off x="714348" y="285734"/>
            <a:ext cx="785818" cy="552633"/>
          </a:xfrm>
          <a:prstGeom prst="rect">
            <a:avLst/>
          </a:prstGeom>
          <a:noFill/>
        </p:spPr>
      </p:pic>
      <p:sp>
        <p:nvSpPr>
          <p:cNvPr id="14" name="Прямоугольник 13"/>
          <p:cNvSpPr/>
          <p:nvPr/>
        </p:nvSpPr>
        <p:spPr>
          <a:xfrm>
            <a:off x="1535885" y="357172"/>
            <a:ext cx="6536577" cy="71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535885" y="1285866"/>
            <a:ext cx="6536577" cy="71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170" name="Picture 2" descr="C:\Users\Tel. 900-033\Desktop\scale_12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1637" y="1571618"/>
            <a:ext cx="5500726" cy="3208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776</Words>
  <PresentationFormat>Экран (16:9)</PresentationFormat>
  <Paragraphs>87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Simple Light</vt:lpstr>
      <vt:lpstr>Презентация  проекта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 проекта</dc:title>
  <dc:creator>Tel. 900-033</dc:creator>
  <cp:lastModifiedBy>Tel. 900-033</cp:lastModifiedBy>
  <cp:revision>30</cp:revision>
  <dcterms:modified xsi:type="dcterms:W3CDTF">2021-03-24T06:20:53Z</dcterms:modified>
</cp:coreProperties>
</file>