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7" r:id="rId19"/>
    <p:sldId id="274" r:id="rId20"/>
    <p:sldId id="273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1F2CB-D685-45DF-8A96-4C52329C92B0}">
          <p14:sldIdLst>
            <p14:sldId id="256"/>
          </p14:sldIdLst>
        </p14:section>
        <p14:section name="Раздел без заголовка" id="{D365A232-F8AB-4EB1-8F98-3BB273482C29}">
          <p14:sldIdLst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8"/>
            <p14:sldId id="265"/>
            <p14:sldId id="266"/>
            <p14:sldId id="267"/>
            <p14:sldId id="269"/>
            <p14:sldId id="270"/>
            <p14:sldId id="271"/>
            <p14:sldId id="275"/>
            <p14:sldId id="277"/>
            <p14:sldId id="274"/>
            <p14:sldId id="273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634F3-1684-4FB7-8684-27A83E9E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dirty="0"/>
              <a:t>«Лучше чем ирисы»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19F12-78FB-490E-8006-0288837A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Разочарование и боль!</a:t>
            </a:r>
            <a:r>
              <a:rPr lang="en-US" dirty="0"/>
              <a:t> </a:t>
            </a:r>
            <a:r>
              <a:rPr lang="ru-RU" dirty="0"/>
              <a:t>Но есть надежда!</a:t>
            </a:r>
          </a:p>
        </p:txBody>
      </p:sp>
    </p:spTree>
    <p:extLst>
      <p:ext uri="{BB962C8B-B14F-4D97-AF65-F5344CB8AC3E}">
        <p14:creationId xmlns:p14="http://schemas.microsoft.com/office/powerpoint/2010/main" val="16029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579C-7736-40EE-9903-FE665CF9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2-я попытка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6DE-D22C-41C3-9DFF-381023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Соберем данные, содержащие числовую информацию, т.е. такие показатели как численность, прибыль, выручка, объем производства и попробуем для моделирования использовать 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FE4C-86D2-4D28-A8A5-5BB088EF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07731"/>
            <a:ext cx="9154378" cy="1204545"/>
          </a:xfrm>
        </p:spPr>
        <p:txBody>
          <a:bodyPr>
            <a:normAutofit/>
          </a:bodyPr>
          <a:lstStyle/>
          <a:p>
            <a:r>
              <a:rPr lang="ru-RU" sz="2000" dirty="0"/>
              <a:t>Записей всего- 61678</a:t>
            </a:r>
            <a:br>
              <a:rPr lang="ru-RU" sz="2000" dirty="0"/>
            </a:br>
            <a:r>
              <a:rPr lang="en-US" sz="2000" dirty="0"/>
              <a:t>target=1 -  26603</a:t>
            </a:r>
            <a:br>
              <a:rPr lang="en-US" sz="2000" dirty="0"/>
            </a:br>
            <a:r>
              <a:rPr lang="en-US" sz="2000" dirty="0"/>
              <a:t>target=0 -  35075</a:t>
            </a:r>
            <a:endParaRPr lang="ru-RU" sz="20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8F100F-4C02-4318-952B-4468B6D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512276"/>
            <a:ext cx="8532128" cy="4911969"/>
          </a:xfrm>
        </p:spPr>
      </p:pic>
    </p:spTree>
    <p:extLst>
      <p:ext uri="{BB962C8B-B14F-4D97-AF65-F5344CB8AC3E}">
        <p14:creationId xmlns:p14="http://schemas.microsoft.com/office/powerpoint/2010/main" val="17366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2587-59D0-4D00-94C7-612E160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88A25A-C839-4CC2-AD0A-78682329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317" y="3429000"/>
            <a:ext cx="5753100" cy="2333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E1E64F-51AA-4A11-ACBC-C8322110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2" y="375139"/>
            <a:ext cx="4574664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DDBFAE-0D1D-4F5D-B14D-1499E85D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58" y="1658143"/>
            <a:ext cx="10187353" cy="429425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Dummy</a:t>
            </a:r>
            <a:r>
              <a:rPr lang="fr-FR" dirty="0"/>
              <a:t> Classifier </a:t>
            </a:r>
            <a:r>
              <a:rPr lang="fr-FR" dirty="0" err="1"/>
              <a:t>Accuracy</a:t>
            </a:r>
            <a:r>
              <a:rPr lang="fr-FR" dirty="0"/>
              <a:t>: 0.5725113488975356</a:t>
            </a:r>
          </a:p>
          <a:p>
            <a:r>
              <a:rPr lang="fr-FR" dirty="0" err="1"/>
              <a:t>Dummy</a:t>
            </a:r>
            <a:r>
              <a:rPr lang="fr-FR" dirty="0"/>
              <a:t> Classifier Confusion Matrix:</a:t>
            </a:r>
          </a:p>
          <a:p>
            <a:r>
              <a:rPr lang="fr-FR" dirty="0"/>
              <a:t>[[14125     0]</a:t>
            </a:r>
          </a:p>
          <a:p>
            <a:r>
              <a:rPr lang="fr-FR" dirty="0"/>
              <a:t> [10547     0]]</a:t>
            </a:r>
            <a:endParaRPr lang="en-US" dirty="0"/>
          </a:p>
          <a:p>
            <a:r>
              <a:rPr lang="en-US" dirty="0"/>
              <a:t>Accuracy </a:t>
            </a:r>
            <a:r>
              <a:rPr lang="en-US" dirty="0" err="1"/>
              <a:t>RandomForest</a:t>
            </a:r>
            <a:r>
              <a:rPr lang="en-US" dirty="0"/>
              <a:t>: 1.00		</a:t>
            </a:r>
            <a:r>
              <a:rPr lang="en-US" dirty="0" err="1"/>
              <a:t>GradientBoosting</a:t>
            </a:r>
            <a:r>
              <a:rPr lang="en-US" dirty="0"/>
              <a:t>: 0.9939</a:t>
            </a:r>
          </a:p>
          <a:p>
            <a:r>
              <a:rPr lang="en-US" dirty="0" err="1"/>
              <a:t>CatBoost</a:t>
            </a:r>
            <a:r>
              <a:rPr lang="en-US" dirty="0"/>
              <a:t>: 0.9950			AdaBoost: 0.9913</a:t>
            </a:r>
          </a:p>
          <a:p>
            <a:r>
              <a:rPr lang="en-US" dirty="0" err="1"/>
              <a:t>ExtraTrees</a:t>
            </a:r>
            <a:r>
              <a:rPr lang="en-US" dirty="0"/>
              <a:t>: 0.9946			</a:t>
            </a:r>
            <a:r>
              <a:rPr lang="en-US" dirty="0" err="1"/>
              <a:t>QuadraticDiscriminantAnalysis</a:t>
            </a:r>
            <a:r>
              <a:rPr lang="en-US" dirty="0"/>
              <a:t>: 0.8402</a:t>
            </a:r>
          </a:p>
          <a:p>
            <a:r>
              <a:rPr lang="en-US" dirty="0" err="1"/>
              <a:t>KNeighbors</a:t>
            </a:r>
            <a:r>
              <a:rPr lang="en-US" dirty="0"/>
              <a:t>: 0.9910			</a:t>
            </a:r>
            <a:r>
              <a:rPr lang="en-US" dirty="0" err="1"/>
              <a:t>DecisionTree</a:t>
            </a:r>
            <a:r>
              <a:rPr lang="en-US" dirty="0"/>
              <a:t>: 0.9935</a:t>
            </a:r>
          </a:p>
          <a:p>
            <a:r>
              <a:rPr lang="en-US" dirty="0" err="1"/>
              <a:t>XGBoost</a:t>
            </a:r>
            <a:r>
              <a:rPr lang="en-US" dirty="0"/>
              <a:t>: 0.9944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16D05E-DAE7-4607-8276-A3850DE0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6523"/>
            <a:ext cx="9905998" cy="1081453"/>
          </a:xfrm>
        </p:spPr>
        <p:txBody>
          <a:bodyPr>
            <a:normAutofit/>
          </a:bodyPr>
          <a:lstStyle/>
          <a:p>
            <a:r>
              <a:rPr lang="ru-RU" dirty="0"/>
              <a:t>Методы и метрики</a:t>
            </a:r>
            <a:r>
              <a:rPr lang="en-US" dirty="0"/>
              <a:t> (</a:t>
            </a:r>
            <a:r>
              <a:rPr lang="ru-RU" dirty="0"/>
              <a:t>без </a:t>
            </a:r>
            <a:r>
              <a:rPr lang="en-US" dirty="0" err="1"/>
              <a:t>pycaret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все равно, что есть борщ вилкой!!!</a:t>
            </a:r>
          </a:p>
        </p:txBody>
      </p:sp>
    </p:spTree>
    <p:extLst>
      <p:ext uri="{BB962C8B-B14F-4D97-AF65-F5344CB8AC3E}">
        <p14:creationId xmlns:p14="http://schemas.microsoft.com/office/powerpoint/2010/main" val="83720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3838E-48A9-4D88-B7CA-83B49EF2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770"/>
            <a:ext cx="9905998" cy="55391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метрики</a:t>
            </a:r>
            <a:r>
              <a:rPr lang="en-US" dirty="0"/>
              <a:t> (c</a:t>
            </a:r>
            <a:r>
              <a:rPr lang="ru-RU" dirty="0"/>
              <a:t> </a:t>
            </a:r>
            <a:r>
              <a:rPr lang="en-US" dirty="0" err="1"/>
              <a:t>pycaret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12F0A-2E75-4C7E-8C03-A079B317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6285"/>
            <a:ext cx="9905999" cy="47449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157A4-CA4D-40BC-951D-B95B3BB9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1" y="1474177"/>
            <a:ext cx="411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28B8-9125-46CD-B9D1-B857D5FA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CFAFF2B-5831-4E20-9800-FB41BE9B9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795" y="396874"/>
            <a:ext cx="3638550" cy="34004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76F45-E11C-47FF-A4E7-41CC62B2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9" y="473075"/>
            <a:ext cx="6029325" cy="3248025"/>
          </a:xfrm>
          <a:prstGeom prst="rect">
            <a:avLst/>
          </a:prstGeom>
        </p:spPr>
      </p:pic>
      <p:pic>
        <p:nvPicPr>
          <p:cNvPr id="8" name="Объект 10">
            <a:extLst>
              <a:ext uri="{FF2B5EF4-FFF2-40B4-BE49-F238E27FC236}">
                <a16:creationId xmlns:a16="http://schemas.microsoft.com/office/drawing/2014/main" id="{7DA2EC75-E793-4296-9A00-46E7A872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97" y="4331739"/>
            <a:ext cx="7010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5F2B9-474E-4A14-B5AB-C0C9BC2B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30880-36B7-4283-A619-14105727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9244A-6D51-4B87-BE8E-F7DD1AE2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7" y="457200"/>
            <a:ext cx="76390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E5E6-C81D-4B73-B3A2-D0743C0D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B24E73-82B8-4BD0-9AF7-749CB777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9" y="243504"/>
            <a:ext cx="7636380" cy="5941523"/>
          </a:xfrm>
        </p:spPr>
      </p:pic>
    </p:spTree>
    <p:extLst>
      <p:ext uri="{BB962C8B-B14F-4D97-AF65-F5344CB8AC3E}">
        <p14:creationId xmlns:p14="http://schemas.microsoft.com/office/powerpoint/2010/main" val="43113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F4BA0-892B-46EC-97E8-6B4E390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20E9E2-DF9D-49EF-B899-A115E2888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364" y="495425"/>
            <a:ext cx="7164182" cy="5574126"/>
          </a:xfrm>
        </p:spPr>
      </p:pic>
    </p:spTree>
    <p:extLst>
      <p:ext uri="{BB962C8B-B14F-4D97-AF65-F5344CB8AC3E}">
        <p14:creationId xmlns:p14="http://schemas.microsoft.com/office/powerpoint/2010/main" val="233487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D745-1D39-4726-B8E1-D3B91BC1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91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классификации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806109-326C-42A5-9DB8-152611F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829218"/>
            <a:ext cx="6869745" cy="5237473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175920CF-5CD0-4FE9-A8D1-9F342217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219" y="3217985"/>
            <a:ext cx="3618847" cy="203688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9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AD7D-9C18-49CB-A78B-D521F5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BA22-FE7C-4D35-AE48-7E7635FC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669"/>
            <a:ext cx="9905999" cy="4041532"/>
          </a:xfrm>
        </p:spPr>
        <p:txBody>
          <a:bodyPr/>
          <a:lstStyle/>
          <a:p>
            <a:pPr algn="just"/>
            <a:r>
              <a:rPr lang="ru-RU" dirty="0"/>
              <a:t>Организации Беларуси должны предоставлять статистическую отчетность по утвержденным формам. В данный момент назначение организации перечня форм осуществляется практически вручную.</a:t>
            </a:r>
          </a:p>
          <a:p>
            <a:pPr algn="just"/>
            <a:r>
              <a:rPr lang="ru-RU" dirty="0"/>
              <a:t>Стоит задача автоматизировать данный процесс, поэтому нужно рассмотреть эффективность использования различных моделей для решения задачи </a:t>
            </a:r>
            <a:r>
              <a:rPr lang="ru-RU" dirty="0" err="1"/>
              <a:t>мультиклассификации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Входные данные для моделирования собраны с 2013 года и содержаться в БД </a:t>
            </a:r>
            <a:r>
              <a:rPr lang="ru-RU" dirty="0" err="1"/>
              <a:t>Белстата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9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D6A2F-EE97-46CB-A8EC-67FA750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6" y="249241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кластеризации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896C00-1698-45DC-986B-454CED92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594" y="1037676"/>
            <a:ext cx="4914900" cy="38481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983B51-E097-4EAB-A261-F6771899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9340"/>
            <a:ext cx="5335502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ACAEF-522B-4BCB-9EC6-F6CA682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15E4838-9ED2-42AF-9DC5-48E75A91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59" y="618518"/>
            <a:ext cx="6538930" cy="5087646"/>
          </a:xfrm>
        </p:spPr>
      </p:pic>
    </p:spTree>
    <p:extLst>
      <p:ext uri="{BB962C8B-B14F-4D97-AF65-F5344CB8AC3E}">
        <p14:creationId xmlns:p14="http://schemas.microsoft.com/office/powerpoint/2010/main" val="79357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B8BEC-04A2-49F5-8B14-55D2296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448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детекции аномалий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D24B1A-8C1F-4807-8462-705254D7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48" y="1274884"/>
            <a:ext cx="4047960" cy="4648200"/>
          </a:xfrm>
        </p:spPr>
      </p:pic>
    </p:spTree>
    <p:extLst>
      <p:ext uri="{BB962C8B-B14F-4D97-AF65-F5344CB8AC3E}">
        <p14:creationId xmlns:p14="http://schemas.microsoft.com/office/powerpoint/2010/main" val="26974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639C-9AEC-48F9-8EA0-FF2B0DD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F14E-378B-46A1-B1A5-A535F61E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69"/>
            <a:ext cx="9905999" cy="4155832"/>
          </a:xfrm>
        </p:spPr>
        <p:txBody>
          <a:bodyPr/>
          <a:lstStyle/>
          <a:p>
            <a:pPr algn="just"/>
            <a:r>
              <a:rPr lang="ru-RU" dirty="0"/>
              <a:t>Перейдем от задачи </a:t>
            </a:r>
            <a:r>
              <a:rPr lang="ru-RU" dirty="0" err="1"/>
              <a:t>мультиклассификации</a:t>
            </a:r>
            <a:r>
              <a:rPr lang="ru-RU" dirty="0"/>
              <a:t> к задаче бинарной классификации, чтобы не тратить лишние временные и вычислительные ресурсы и оценить возможность использования </a:t>
            </a:r>
            <a:r>
              <a:rPr lang="en-US" dirty="0"/>
              <a:t>ML </a:t>
            </a:r>
            <a:r>
              <a:rPr lang="ru-RU" dirty="0"/>
              <a:t>для решения данной задачи.</a:t>
            </a:r>
          </a:p>
          <a:p>
            <a:pPr algn="just"/>
            <a:r>
              <a:rPr lang="ru-RU" dirty="0"/>
              <a:t>Будем классифицировать входящую организацию на необходимость сдавать форму 12-ф(прибыль).  </a:t>
            </a:r>
          </a:p>
        </p:txBody>
      </p:sp>
    </p:spTree>
    <p:extLst>
      <p:ext uri="{BB962C8B-B14F-4D97-AF65-F5344CB8AC3E}">
        <p14:creationId xmlns:p14="http://schemas.microsoft.com/office/powerpoint/2010/main" val="34226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48CA-3F9E-4366-A56D-DD46C67C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492001-2D38-4625-9DF3-D6783398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65" y="433880"/>
            <a:ext cx="4312665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9B147-B39C-441C-B02C-8005A1E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78" y="1357803"/>
            <a:ext cx="5508734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4DB1A-4C61-4A9D-9A33-FD2F0B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4336"/>
            <a:ext cx="9905998" cy="147857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2C91-56DF-45A0-A2B5-EB0B93F5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428393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12-ф (прибыль) «Отчет о финансовых результатах» (далее – отчет) представляют: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коммерческие организации (кроме банков, небанковских кредитно-финансовых организаций, открытого акционерного общества «Банк развития Республики Беларусь», страховых организаций, крестьянских (фермерских) хозяйств):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являющиеся субъектами малого предпринимательства;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малые организации, подчиненные (входящие в состав) государственным органам (организациям), а также малые организации, акции (доли в уставных фондах) которых находятся в государственной собственности и переданы в управление государственным органам (организациям);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некоммерческие организации (кроме бюджетных организаций), осуществляющие производство продукции, выполнение работ, оказание услуг для реализации, со средней численностью работников за календарный год </a:t>
            </a:r>
            <a:b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 человек и более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A8DB-4C05-4A9B-899B-52C9AA57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2405"/>
          </a:xfrm>
        </p:spPr>
        <p:txBody>
          <a:bodyPr/>
          <a:lstStyle/>
          <a:p>
            <a:r>
              <a:rPr lang="ru-RU" dirty="0"/>
              <a:t>Обучающая 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A1069-9B61-4840-B159-6EB1C0D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015"/>
            <a:ext cx="9905999" cy="4437186"/>
          </a:xfrm>
        </p:spPr>
        <p:txBody>
          <a:bodyPr/>
          <a:lstStyle/>
          <a:p>
            <a:pPr algn="just"/>
            <a:r>
              <a:rPr lang="ru-RU" dirty="0"/>
              <a:t>Составим обучающую выборку:</a:t>
            </a:r>
          </a:p>
          <a:p>
            <a:pPr algn="just"/>
            <a:r>
              <a:rPr lang="ru-RU" dirty="0"/>
              <a:t>Выгрузим за 2023 год список организаций с соответствующими характеристиками, которые должны были отчитаться по форме 12-ф(прибыль)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5844E-1139-4610-BB6F-7440D53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98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9F807-86C8-48BF-AC2D-E5F1971E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362"/>
            <a:ext cx="9905999" cy="5460023"/>
          </a:xfrm>
        </p:spPr>
        <p:txBody>
          <a:bodyPr/>
          <a:lstStyle/>
          <a:p>
            <a:r>
              <a:rPr lang="ru-RU" dirty="0"/>
              <a:t>Проанализируем состав характеристик и удалим незначащие:</a:t>
            </a:r>
          </a:p>
          <a:p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ACAA71A-F79B-429B-90E1-CABB8309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37455"/>
              </p:ext>
            </p:extLst>
          </p:nvPr>
        </p:nvGraphicFramePr>
        <p:xfrm>
          <a:off x="2611682" y="1582614"/>
          <a:ext cx="2628533" cy="465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533">
                  <a:extLst>
                    <a:ext uri="{9D8B030D-6E8A-4147-A177-3AD203B41FA5}">
                      <a16:colId xmlns:a16="http://schemas.microsoft.com/office/drawing/2014/main" val="3221757173"/>
                    </a:ext>
                  </a:extLst>
                </a:gridCol>
              </a:tblGrid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01 Полное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140686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02 Сокращенное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1013311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03 Индекс (юр.)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93691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04 СОАТО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049791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05 Улица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6744390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06 Дом, корпус, квартира, офис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991805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07 Электронный адрес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0329414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08 Телефон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335330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09 Индекс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357467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10 СОАТО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539742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11 Улица (факт.)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0796471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12 Дом, корпус, квартира, офис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12637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13 Дата регистрации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6784881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14 Дата включения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03096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15 Дата ликвидации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465518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16 Дата прекращения деятельности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0876108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17 СОАТО по подчиненности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5175798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18 ОКФС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341804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19 ОКОПФ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334562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20 СКОГУ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735489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5DF195F-B20B-4E28-A500-28927A5E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8040"/>
              </p:ext>
            </p:extLst>
          </p:nvPr>
        </p:nvGraphicFramePr>
        <p:xfrm>
          <a:off x="5943803" y="1582613"/>
          <a:ext cx="2701767" cy="465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767">
                  <a:extLst>
                    <a:ext uri="{9D8B030D-6E8A-4147-A177-3AD203B41FA5}">
                      <a16:colId xmlns:a16="http://schemas.microsoft.com/office/drawing/2014/main" val="3199783368"/>
                    </a:ext>
                  </a:extLst>
                </a:gridCol>
              </a:tblGrid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21 Холдинг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08266137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22 Признак принадлежности к паркам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37471107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23 СЭЗ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3475043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24 Доля государства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26734400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25 Доля республики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0871455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26 ОКЭД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50423585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27 Состояние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11203584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28 Тип единицы учета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4768898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29 Тип коммерческой организации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5148130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30 Бюджетная организация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986604765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31 УСН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7670282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32 Демографическое событие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0647034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33 Второстепенные ВД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61294809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34 Источник ОП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62543476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35 СОАТО (стат.)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6233195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36 СКОГУ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26154400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37 Доля государства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096517209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38 Доля республики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3101453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39 КИЕС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5648907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40 Согласие на распространение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0950555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41 ОКОПФ – до 31.12.13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43492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42 ОКЭД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0865373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43 Второстепенные ВД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71785423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44 Свод – до 30.11.20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705657223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45 ОКФС – до 31.12.20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3224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23F6C-4B91-4814-984D-8887DA1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для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ED7CD-2237-46AA-AADE-4585D47E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092"/>
            <a:ext cx="9905999" cy="452510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6DAD9-888B-486B-BD4D-F066A233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4" y="2097088"/>
            <a:ext cx="10363247" cy="29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865D-6581-486A-99C7-2AE8128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0474"/>
          </a:xfrm>
        </p:spPr>
        <p:txBody>
          <a:bodyPr/>
          <a:lstStyle/>
          <a:p>
            <a:pPr algn="ctr"/>
            <a:r>
              <a:rPr lang="ru-RU" dirty="0"/>
              <a:t>ФИАСКО!!!!!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9B392-7C72-41F1-B7D3-CB16ACAA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872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/>
              <a:t>Требуется длительный и вдумчивый анализ данных с последующим преобразованием с помощью </a:t>
            </a:r>
            <a:r>
              <a:rPr lang="en-US" b="1" dirty="0" err="1"/>
              <a:t>LabelEncoder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OneHotEncoder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8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3373</TotalTime>
  <Words>601</Words>
  <Application>Microsoft Office PowerPoint</Application>
  <PresentationFormat>Широкоэкранный</PresentationFormat>
  <Paragraphs>86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Tw Cen MT</vt:lpstr>
      <vt:lpstr>Контур</vt:lpstr>
      <vt:lpstr>Проект «Лучше чем ирисы»</vt:lpstr>
      <vt:lpstr>Постановка Задачи</vt:lpstr>
      <vt:lpstr>Условия</vt:lpstr>
      <vt:lpstr>Презентация PowerPoint</vt:lpstr>
      <vt:lpstr>Презентация PowerPoint</vt:lpstr>
      <vt:lpstr>Обучающая выборка</vt:lpstr>
      <vt:lpstr>Презентация PowerPoint</vt:lpstr>
      <vt:lpstr>Выборка для обучения</vt:lpstr>
      <vt:lpstr>ФИАСКО!!!!!</vt:lpstr>
      <vt:lpstr>2-я попытка</vt:lpstr>
      <vt:lpstr>Записей всего- 61678 target=1 -  26603 target=0 -  35075</vt:lpstr>
      <vt:lpstr>Презентация PowerPoint</vt:lpstr>
      <vt:lpstr>Методы и метрики (без pycaret) все равно, что есть борщ вилкой!!!</vt:lpstr>
      <vt:lpstr>Методы и метрики (c pycaret)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классификации</vt:lpstr>
      <vt:lpstr>Задача кластеризации</vt:lpstr>
      <vt:lpstr>Презентация PowerPoint</vt:lpstr>
      <vt:lpstr>Задача детекции аномалий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Лагун Мария Владимировна</dc:creator>
  <cp:lastModifiedBy>Лагун Мария Владимировна</cp:lastModifiedBy>
  <cp:revision>50</cp:revision>
  <dcterms:created xsi:type="dcterms:W3CDTF">2024-06-05T09:37:20Z</dcterms:created>
  <dcterms:modified xsi:type="dcterms:W3CDTF">2024-06-12T13:38:03Z</dcterms:modified>
</cp:coreProperties>
</file>