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5" r:id="rId18"/>
    <p:sldId id="274" r:id="rId19"/>
    <p:sldId id="273" r:id="rId20"/>
    <p:sldId id="276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FC1F2CB-D685-45DF-8A96-4C52329C92B0}">
          <p14:sldIdLst>
            <p14:sldId id="256"/>
          </p14:sldIdLst>
        </p14:section>
        <p14:section name="Раздел без заголовка" id="{D365A232-F8AB-4EB1-8F98-3BB273482C29}">
          <p14:sldIdLst>
            <p14:sldId id="257"/>
            <p14:sldId id="258"/>
            <p14:sldId id="262"/>
            <p14:sldId id="259"/>
            <p14:sldId id="260"/>
            <p14:sldId id="261"/>
            <p14:sldId id="263"/>
            <p14:sldId id="264"/>
            <p14:sldId id="268"/>
            <p14:sldId id="265"/>
            <p14:sldId id="266"/>
            <p14:sldId id="267"/>
            <p14:sldId id="269"/>
            <p14:sldId id="270"/>
            <p14:sldId id="271"/>
            <p14:sldId id="275"/>
            <p14:sldId id="274"/>
            <p14:sldId id="273"/>
            <p14:sldId id="276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634F3-1684-4FB7-8684-27A83E9E58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</a:t>
            </a:r>
            <a:r>
              <a:rPr lang="en-US" dirty="0"/>
              <a:t> </a:t>
            </a:r>
            <a:r>
              <a:rPr lang="ru-RU" dirty="0"/>
              <a:t>«Лучше чем ирисы»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819F12-78FB-490E-8006-0288837A2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Разочарование и боль!</a:t>
            </a:r>
            <a:r>
              <a:rPr lang="en-US" dirty="0"/>
              <a:t> </a:t>
            </a:r>
            <a:r>
              <a:rPr lang="ru-RU" dirty="0"/>
              <a:t>Но есть надежда!</a:t>
            </a:r>
          </a:p>
        </p:txBody>
      </p:sp>
    </p:spTree>
    <p:extLst>
      <p:ext uri="{BB962C8B-B14F-4D97-AF65-F5344CB8AC3E}">
        <p14:creationId xmlns:p14="http://schemas.microsoft.com/office/powerpoint/2010/main" val="1602977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1D579C-7736-40EE-9903-FE665CF9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2-я попытка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DD66DE-D22C-41C3-9DFF-381023ED5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Соберем данные, содержащие числовую информацию, т.е. такие показатели как численность, прибыль, выручка, объем производства и попробуем для моделирования использовать их.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15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5FE4C-86D2-4D28-A8A5-5BB088EF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307731"/>
            <a:ext cx="9154378" cy="1204545"/>
          </a:xfrm>
        </p:spPr>
        <p:txBody>
          <a:bodyPr>
            <a:normAutofit/>
          </a:bodyPr>
          <a:lstStyle/>
          <a:p>
            <a:r>
              <a:rPr lang="ru-RU" sz="2000" dirty="0"/>
              <a:t>Записей всего- 61678</a:t>
            </a:r>
            <a:br>
              <a:rPr lang="ru-RU" sz="2000" dirty="0"/>
            </a:br>
            <a:r>
              <a:rPr lang="en-US" sz="2000" dirty="0"/>
              <a:t>target=1 -  26603</a:t>
            </a:r>
            <a:br>
              <a:rPr lang="en-US" sz="2000" dirty="0"/>
            </a:br>
            <a:r>
              <a:rPr lang="en-US" sz="2000" dirty="0"/>
              <a:t>target=0 -  35075</a:t>
            </a:r>
            <a:endParaRPr lang="ru-RU" sz="2000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068F100F-4C02-4318-952B-4468B6DA7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4" y="1512276"/>
            <a:ext cx="8532128" cy="4911969"/>
          </a:xfrm>
        </p:spPr>
      </p:pic>
    </p:spTree>
    <p:extLst>
      <p:ext uri="{BB962C8B-B14F-4D97-AF65-F5344CB8AC3E}">
        <p14:creationId xmlns:p14="http://schemas.microsoft.com/office/powerpoint/2010/main" val="1736679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02587-59D0-4D00-94C7-612E1607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5D88A25A-C839-4CC2-AD0A-786823299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2317" y="3429000"/>
            <a:ext cx="5753100" cy="233362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E1E64F-51AA-4A11-ACBC-C83221105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42" y="375139"/>
            <a:ext cx="4574664" cy="54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14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CDDBFAE-0D1D-4F5D-B14D-1499E85D3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058" y="1658143"/>
            <a:ext cx="10187353" cy="4294250"/>
          </a:xfrm>
        </p:spPr>
        <p:txBody>
          <a:bodyPr>
            <a:normAutofit fontScale="92500" lnSpcReduction="20000"/>
          </a:bodyPr>
          <a:lstStyle/>
          <a:p>
            <a:r>
              <a:rPr lang="fr-FR" dirty="0" err="1"/>
              <a:t>Dummy</a:t>
            </a:r>
            <a:r>
              <a:rPr lang="fr-FR" dirty="0"/>
              <a:t> Classifier </a:t>
            </a:r>
            <a:r>
              <a:rPr lang="fr-FR" dirty="0" err="1"/>
              <a:t>Accuracy</a:t>
            </a:r>
            <a:r>
              <a:rPr lang="fr-FR" dirty="0"/>
              <a:t>: 0.5725113488975356</a:t>
            </a:r>
          </a:p>
          <a:p>
            <a:r>
              <a:rPr lang="fr-FR" dirty="0" err="1"/>
              <a:t>Dummy</a:t>
            </a:r>
            <a:r>
              <a:rPr lang="fr-FR" dirty="0"/>
              <a:t> Classifier Confusion Matrix:</a:t>
            </a:r>
          </a:p>
          <a:p>
            <a:r>
              <a:rPr lang="fr-FR" dirty="0"/>
              <a:t>[[14125     0]</a:t>
            </a:r>
          </a:p>
          <a:p>
            <a:r>
              <a:rPr lang="fr-FR" dirty="0"/>
              <a:t> [10547     0]]</a:t>
            </a:r>
            <a:endParaRPr lang="en-US" dirty="0"/>
          </a:p>
          <a:p>
            <a:r>
              <a:rPr lang="en-US" dirty="0"/>
              <a:t>Accuracy </a:t>
            </a:r>
            <a:r>
              <a:rPr lang="en-US" dirty="0" err="1"/>
              <a:t>RandomForest</a:t>
            </a:r>
            <a:r>
              <a:rPr lang="en-US" dirty="0"/>
              <a:t>: 1.00		</a:t>
            </a:r>
            <a:r>
              <a:rPr lang="en-US" dirty="0" err="1"/>
              <a:t>GradientBoosting</a:t>
            </a:r>
            <a:r>
              <a:rPr lang="en-US" dirty="0"/>
              <a:t>: 0.9939</a:t>
            </a:r>
          </a:p>
          <a:p>
            <a:r>
              <a:rPr lang="en-US" dirty="0" err="1"/>
              <a:t>CatBoost</a:t>
            </a:r>
            <a:r>
              <a:rPr lang="en-US" dirty="0"/>
              <a:t>: 0.9950			AdaBoost: 0.9913</a:t>
            </a:r>
          </a:p>
          <a:p>
            <a:r>
              <a:rPr lang="en-US" dirty="0" err="1"/>
              <a:t>ExtraTrees</a:t>
            </a:r>
            <a:r>
              <a:rPr lang="en-US" dirty="0"/>
              <a:t>: 0.9946			</a:t>
            </a:r>
            <a:r>
              <a:rPr lang="en-US" dirty="0" err="1"/>
              <a:t>QuadraticDiscriminantAnalysis</a:t>
            </a:r>
            <a:r>
              <a:rPr lang="en-US" dirty="0"/>
              <a:t>: 0.8402</a:t>
            </a:r>
          </a:p>
          <a:p>
            <a:r>
              <a:rPr lang="en-US" dirty="0" err="1"/>
              <a:t>KNeighbors</a:t>
            </a:r>
            <a:r>
              <a:rPr lang="en-US" dirty="0"/>
              <a:t>: 0.9910			</a:t>
            </a:r>
            <a:r>
              <a:rPr lang="en-US" dirty="0" err="1"/>
              <a:t>DecisionTree</a:t>
            </a:r>
            <a:r>
              <a:rPr lang="en-US" dirty="0"/>
              <a:t>: 0.9935</a:t>
            </a:r>
          </a:p>
          <a:p>
            <a:r>
              <a:rPr lang="en-US" dirty="0" err="1"/>
              <a:t>XGBoost</a:t>
            </a:r>
            <a:r>
              <a:rPr lang="en-US" dirty="0"/>
              <a:t>: 0.9944</a:t>
            </a: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B16D05E-DAE7-4607-8276-A3850DE0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16523"/>
            <a:ext cx="9905998" cy="1081453"/>
          </a:xfrm>
        </p:spPr>
        <p:txBody>
          <a:bodyPr>
            <a:normAutofit/>
          </a:bodyPr>
          <a:lstStyle/>
          <a:p>
            <a:r>
              <a:rPr lang="ru-RU" dirty="0"/>
              <a:t>Методы и метрики</a:t>
            </a:r>
            <a:r>
              <a:rPr lang="en-US" dirty="0"/>
              <a:t> (</a:t>
            </a:r>
            <a:r>
              <a:rPr lang="ru-RU" dirty="0"/>
              <a:t>без </a:t>
            </a:r>
            <a:r>
              <a:rPr lang="en-US" dirty="0" err="1"/>
              <a:t>pycaret</a:t>
            </a:r>
            <a:r>
              <a:rPr lang="en-US" dirty="0"/>
              <a:t>)</a:t>
            </a:r>
            <a:br>
              <a:rPr lang="en-US" dirty="0"/>
            </a:br>
            <a:r>
              <a:rPr lang="ru-RU" dirty="0"/>
              <a:t>все равно, что есть борщ вилкой!!!</a:t>
            </a:r>
          </a:p>
        </p:txBody>
      </p:sp>
    </p:spTree>
    <p:extLst>
      <p:ext uri="{BB962C8B-B14F-4D97-AF65-F5344CB8AC3E}">
        <p14:creationId xmlns:p14="http://schemas.microsoft.com/office/powerpoint/2010/main" val="837201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93838E-48A9-4D88-B7CA-83B49EF2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3770"/>
            <a:ext cx="9905998" cy="553915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и метрики</a:t>
            </a:r>
            <a:r>
              <a:rPr lang="en-US" dirty="0"/>
              <a:t> (c</a:t>
            </a:r>
            <a:r>
              <a:rPr lang="ru-RU" dirty="0"/>
              <a:t> </a:t>
            </a:r>
            <a:r>
              <a:rPr lang="en-US" dirty="0" err="1"/>
              <a:t>pycaret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312F0A-2E75-4C7E-8C03-A079B317A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46285"/>
            <a:ext cx="9905999" cy="4744916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3157A4-CA4D-40BC-951D-B95B3BB95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011" y="1474177"/>
            <a:ext cx="41148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18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2E28B8-9125-46CD-B9D1-B857D5FA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CFAFF2B-5831-4E20-9800-FB41BE9B9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5795" y="396874"/>
            <a:ext cx="3638550" cy="3400425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076F45-E11C-47FF-A4E7-41CC62B21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99" y="473075"/>
            <a:ext cx="6029325" cy="3248025"/>
          </a:xfrm>
          <a:prstGeom prst="rect">
            <a:avLst/>
          </a:prstGeom>
        </p:spPr>
      </p:pic>
      <p:pic>
        <p:nvPicPr>
          <p:cNvPr id="8" name="Объект 10">
            <a:extLst>
              <a:ext uri="{FF2B5EF4-FFF2-40B4-BE49-F238E27FC236}">
                <a16:creationId xmlns:a16="http://schemas.microsoft.com/office/drawing/2014/main" id="{7DA2EC75-E793-4296-9A00-46E7A8720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5297" y="4331739"/>
            <a:ext cx="70104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19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15F2B9-474E-4A14-B5AB-C0C9BC2BB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A30880-36B7-4283-A619-141057271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89244A-6D51-4B87-BE8E-F7DD1AE21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537" y="457200"/>
            <a:ext cx="763905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68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BE5E6-C81D-4B73-B3A2-D0743C0D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5B24E73-82B8-4BD0-9AF7-749CB777A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309" y="243504"/>
            <a:ext cx="7636380" cy="5941523"/>
          </a:xfrm>
        </p:spPr>
      </p:pic>
    </p:spTree>
    <p:extLst>
      <p:ext uri="{BB962C8B-B14F-4D97-AF65-F5344CB8AC3E}">
        <p14:creationId xmlns:p14="http://schemas.microsoft.com/office/powerpoint/2010/main" val="431136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27D745-1D39-4726-B8E1-D3B91BC1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5091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Задача классификации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4806109-326C-42A5-9DB8-152611F36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829218"/>
            <a:ext cx="6869745" cy="5237473"/>
          </a:xfrm>
          <a:prstGeom prst="rect">
            <a:avLst/>
          </a:prstGeom>
        </p:spPr>
      </p:pic>
      <p:sp>
        <p:nvSpPr>
          <p:cNvPr id="13" name="Объект 12">
            <a:extLst>
              <a:ext uri="{FF2B5EF4-FFF2-40B4-BE49-F238E27FC236}">
                <a16:creationId xmlns:a16="http://schemas.microsoft.com/office/drawing/2014/main" id="{175920CF-5CD0-4FE9-A8D1-9F342217C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9219" y="3217985"/>
            <a:ext cx="3618847" cy="2036886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1953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3D6A2F-EE97-46CB-A8EC-67FA750B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866" y="249241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Задача кластеризации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B896C00-1698-45DC-986B-454CED927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594" y="1037676"/>
            <a:ext cx="4914900" cy="3848100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A983B51-E097-4EAB-A261-F67718997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59340"/>
            <a:ext cx="5335502" cy="415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6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4AAD7D-9C18-49CB-A78B-D521F5419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98BA22-FE7C-4D35-AE48-7E7635FC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9669"/>
            <a:ext cx="9905999" cy="4041532"/>
          </a:xfrm>
        </p:spPr>
        <p:txBody>
          <a:bodyPr/>
          <a:lstStyle/>
          <a:p>
            <a:pPr algn="just"/>
            <a:r>
              <a:rPr lang="ru-RU" dirty="0"/>
              <a:t>Организации Беларуси должны предоставлять статистическую отчетность по утвержденным формам. В данный момент назначение организации перечня форм осуществляется практически вручную.</a:t>
            </a:r>
          </a:p>
          <a:p>
            <a:pPr algn="just"/>
            <a:r>
              <a:rPr lang="ru-RU" dirty="0"/>
              <a:t>Стоит задача автоматизировать данный процесс, поэтому нужно рассмотреть эффективность использования различных моделей для решения задачи </a:t>
            </a:r>
            <a:r>
              <a:rPr lang="ru-RU" dirty="0" err="1"/>
              <a:t>мультиклассификации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Входные данные для моделирования собраны с 2013 года и содержаться в БД </a:t>
            </a:r>
            <a:r>
              <a:rPr lang="ru-RU" dirty="0" err="1"/>
              <a:t>Белстата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0993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ACAEF-522B-4BCB-9EC6-F6CA6828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415E4838-9ED2-42AF-9DC5-48E75A915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59" y="618518"/>
            <a:ext cx="6538930" cy="5087646"/>
          </a:xfrm>
        </p:spPr>
      </p:pic>
    </p:spTree>
    <p:extLst>
      <p:ext uri="{BB962C8B-B14F-4D97-AF65-F5344CB8AC3E}">
        <p14:creationId xmlns:p14="http://schemas.microsoft.com/office/powerpoint/2010/main" val="793574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EB8BEC-04A2-49F5-8B14-55D2296BB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24482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Задача детекции аномалий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3D24B1A-8C1F-4807-8462-705254D77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648" y="1274884"/>
            <a:ext cx="4047960" cy="4648200"/>
          </a:xfrm>
        </p:spPr>
      </p:pic>
    </p:spTree>
    <p:extLst>
      <p:ext uri="{BB962C8B-B14F-4D97-AF65-F5344CB8AC3E}">
        <p14:creationId xmlns:p14="http://schemas.microsoft.com/office/powerpoint/2010/main" val="269749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C639C-9AEC-48F9-8EA0-FF2B0DD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05F14E-378B-46A1-B1A5-A535F61EC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35369"/>
            <a:ext cx="9905999" cy="4155832"/>
          </a:xfrm>
        </p:spPr>
        <p:txBody>
          <a:bodyPr/>
          <a:lstStyle/>
          <a:p>
            <a:pPr algn="just"/>
            <a:r>
              <a:rPr lang="ru-RU" dirty="0"/>
              <a:t>Перейдем от задачи </a:t>
            </a:r>
            <a:r>
              <a:rPr lang="ru-RU" dirty="0" err="1"/>
              <a:t>мультиклассификации</a:t>
            </a:r>
            <a:r>
              <a:rPr lang="ru-RU" dirty="0"/>
              <a:t> к задаче бинарной классификации, чтобы не тратить лишние временные и вычислительные ресурсы и оценить возможность использования </a:t>
            </a:r>
            <a:r>
              <a:rPr lang="en-US" dirty="0"/>
              <a:t>ML </a:t>
            </a:r>
            <a:r>
              <a:rPr lang="ru-RU" dirty="0"/>
              <a:t>для решения данной задачи.</a:t>
            </a:r>
          </a:p>
          <a:p>
            <a:pPr algn="just"/>
            <a:r>
              <a:rPr lang="ru-RU" dirty="0"/>
              <a:t>Будем классифицировать входящую организацию на необходимость сдавать форму 12-ф(прибыль).  </a:t>
            </a:r>
          </a:p>
        </p:txBody>
      </p:sp>
    </p:spTree>
    <p:extLst>
      <p:ext uri="{BB962C8B-B14F-4D97-AF65-F5344CB8AC3E}">
        <p14:creationId xmlns:p14="http://schemas.microsoft.com/office/powerpoint/2010/main" val="342269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2648CA-3F9E-4366-A56D-DD46C67C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C492001-2D38-4625-9DF3-D67833983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565" y="433880"/>
            <a:ext cx="4312665" cy="354171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99B147-B39C-441C-B02C-8005A1E96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078" y="1357803"/>
            <a:ext cx="5508734" cy="504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7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F4DB1A-4C61-4A9D-9A33-FD2F0BC11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234336"/>
            <a:ext cx="9905998" cy="147857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402C91-56DF-45A0-A2B5-EB0B93F57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62808"/>
            <a:ext cx="9905999" cy="4428393"/>
          </a:xfrm>
        </p:spPr>
        <p:txBody>
          <a:bodyPr>
            <a:normAutofit lnSpcReduction="10000"/>
          </a:bodyPr>
          <a:lstStyle/>
          <a:p>
            <a:pPr indent="0" algn="just">
              <a:buNone/>
            </a:pPr>
            <a:r>
              <a:rPr lang="ru-RU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12-ф (прибыль) «Отчет о финансовых результатах» (далее – отчет) представляют: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/>
            <a:r>
              <a:rPr lang="ru-RU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коммерческие организации (кроме банков, небанковских кредитно-финансовых организаций, открытого акционерного общества «Банк развития Республики Беларусь», страховых организаций, крестьянских (фермерских) хозяйств):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/>
            <a:r>
              <a:rPr lang="ru-RU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 являющиеся субъектами малого предпринимательства;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/>
            <a:r>
              <a:rPr lang="ru-RU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малые организации, подчиненные (входящие в состав) государственным органам (организациям), а также малые организации, акции (доли в уставных фондах) которых находятся в государственной собственности и переданы в управление государственным органам (организациям);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/>
            <a:r>
              <a:rPr lang="ru-RU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некоммерческие организации (кроме бюджетных организаций), осуществляющие производство продукции, выполнение работ, оказание услуг для реализации, со средней численностью работников за календарный год </a:t>
            </a:r>
            <a:br>
              <a:rPr lang="ru-RU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16 человек и более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3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1DA8DB-4C05-4A9B-899B-52C9AA57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12405"/>
          </a:xfrm>
        </p:spPr>
        <p:txBody>
          <a:bodyPr/>
          <a:lstStyle/>
          <a:p>
            <a:r>
              <a:rPr lang="ru-RU" dirty="0"/>
              <a:t>Обучающая выборка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A1069-9B61-4840-B159-6EB1C0D1F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54015"/>
            <a:ext cx="9905999" cy="4437186"/>
          </a:xfrm>
        </p:spPr>
        <p:txBody>
          <a:bodyPr/>
          <a:lstStyle/>
          <a:p>
            <a:pPr algn="just"/>
            <a:r>
              <a:rPr lang="ru-RU" dirty="0"/>
              <a:t>Составим обучающую выборку:</a:t>
            </a:r>
          </a:p>
          <a:p>
            <a:pPr algn="just"/>
            <a:r>
              <a:rPr lang="ru-RU" dirty="0"/>
              <a:t>Выгрузим за 2023 год список организаций с соответствующими характеристиками, которые должны были отчитаться по форме 12-ф(прибыль)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9616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35844E-1139-4610-BB6F-7440D536D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339844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A9F807-86C8-48BF-AC2D-E5F1971E1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58362"/>
            <a:ext cx="9905999" cy="5460023"/>
          </a:xfrm>
        </p:spPr>
        <p:txBody>
          <a:bodyPr/>
          <a:lstStyle/>
          <a:p>
            <a:r>
              <a:rPr lang="ru-RU" dirty="0"/>
              <a:t>Проанализируем состав характеристик и удалим незначащие:</a:t>
            </a:r>
          </a:p>
          <a:p>
            <a:endParaRPr lang="ru-RU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8ACAA71A-F79B-429B-90E1-CABB83091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337455"/>
              </p:ext>
            </p:extLst>
          </p:nvPr>
        </p:nvGraphicFramePr>
        <p:xfrm>
          <a:off x="2611682" y="1582614"/>
          <a:ext cx="2628533" cy="4656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8533">
                  <a:extLst>
                    <a:ext uri="{9D8B030D-6E8A-4147-A177-3AD203B41FA5}">
                      <a16:colId xmlns:a16="http://schemas.microsoft.com/office/drawing/2014/main" val="3221757173"/>
                    </a:ext>
                  </a:extLst>
                </a:gridCol>
              </a:tblGrid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01 Полное наименование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741406868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02 Сокращенное наименование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51013311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 dirty="0">
                          <a:effectLst/>
                        </a:rPr>
                        <a:t>03 Индекс (юр.)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909369134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04 СОАТО (юр.)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820497912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05 Улица (юр.)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66744390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06 Дом, корпус, квартира, офис (юр.)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539918059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07 Электронный адрес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703294143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08 Телефон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603353308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09 Индекс (факт.)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56357467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10 СОАТО (факт.)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255397425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 dirty="0">
                          <a:effectLst/>
                        </a:rPr>
                        <a:t>11 Улица (факт.)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907964715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12 Дом, корпус, квартира, офис (факт.)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031263734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13 Дата регистрации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867848818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14 Дата включения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4030965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15 Дата ликвидации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04655184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16 Дата прекращения деятельности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08761089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17 СОАТО по подчиненности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451757983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18 ОКФС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23418045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>
                          <a:effectLst/>
                        </a:rPr>
                        <a:t>19 ОКОПФ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433345622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 dirty="0">
                          <a:effectLst/>
                        </a:rPr>
                        <a:t>20 СКОГУ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167354892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D5DF195F-B20B-4E28-A500-28927A5E1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808040"/>
              </p:ext>
            </p:extLst>
          </p:nvPr>
        </p:nvGraphicFramePr>
        <p:xfrm>
          <a:off x="5943803" y="1582613"/>
          <a:ext cx="2701767" cy="46568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1767">
                  <a:extLst>
                    <a:ext uri="{9D8B030D-6E8A-4147-A177-3AD203B41FA5}">
                      <a16:colId xmlns:a16="http://schemas.microsoft.com/office/drawing/2014/main" val="3199783368"/>
                    </a:ext>
                  </a:extLst>
                </a:gridCol>
              </a:tblGrid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21 Холдинг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3082661372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22 Признак принадлежности к паркам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2374711075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23 СЭЗ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4034750437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24 Доля государства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3267344007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25 Доля республики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2208714554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26 ОКЭД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1504235852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27 Состояние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1112035844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28 Тип единицы учета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2476889800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29 Тип коммерческой организации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514813000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30 Бюджетная организация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986604765"/>
                  </a:ext>
                </a:extLst>
              </a:tr>
              <a:tr h="325164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31 УСН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3676702821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32 Демографическое событие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2064703432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33 Второстепенные ВД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612948090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 dirty="0">
                          <a:effectLst/>
                        </a:rPr>
                        <a:t>34 Источник ОП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3462543476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35 СОАТО (стат.)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1962331955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36 СКОГУ с учетом холдингов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1261544001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37 Доля государства с учетом холдингов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1096517209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38 Доля республики с учетом холдингов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2231014534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39 КИЕС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4056489077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40 Согласие на распространение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3609505550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 dirty="0">
                          <a:effectLst/>
                        </a:rPr>
                        <a:t>41 ОКОПФ – до 31.12.13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344349232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42 ОКЭД – до 31.12.15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1908653731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43 Второстепенные ВД – до 31.12.15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717854235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>
                          <a:effectLst/>
                        </a:rPr>
                        <a:t>44 Свод – до 30.11.20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2705657223"/>
                  </a:ext>
                </a:extLst>
              </a:tr>
              <a:tr h="180487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u="none" strike="noStrike" dirty="0">
                          <a:effectLst/>
                        </a:rPr>
                        <a:t>45 ОКФС – до 31.12.20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171" marR="8171" marT="8171" marB="0"/>
                </a:tc>
                <a:extLst>
                  <a:ext uri="{0D108BD9-81ED-4DB2-BD59-A6C34878D82A}">
                    <a16:rowId xmlns:a16="http://schemas.microsoft.com/office/drawing/2014/main" val="1322407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79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823F6C-4B91-4814-984D-8887DA1F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для обучения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CED7CD-2237-46AA-AADE-4585D47E6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66092"/>
            <a:ext cx="9905999" cy="4525109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66DAD9-888B-486B-BD4D-F066A233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64" y="2097088"/>
            <a:ext cx="10363247" cy="291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3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7A865D-6581-486A-99C7-2AE8128E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90474"/>
          </a:xfrm>
        </p:spPr>
        <p:txBody>
          <a:bodyPr/>
          <a:lstStyle/>
          <a:p>
            <a:pPr algn="ctr"/>
            <a:r>
              <a:rPr lang="ru-RU" dirty="0"/>
              <a:t>ФИАСКО!!!!!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29B392-7C72-41F1-B7D3-CB16ACAAB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09872"/>
            <a:ext cx="9905999" cy="3541714"/>
          </a:xfrm>
        </p:spPr>
        <p:txBody>
          <a:bodyPr>
            <a:normAutofit/>
          </a:bodyPr>
          <a:lstStyle/>
          <a:p>
            <a:r>
              <a:rPr lang="ru-RU" dirty="0"/>
              <a:t>Требуется длительный и вдумчивый анализ данных с последующим преобразованием с помощью </a:t>
            </a:r>
            <a:r>
              <a:rPr lang="en-US" b="1" dirty="0" err="1"/>
              <a:t>LabelEncoder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 err="1"/>
              <a:t>OneHotEncoder</a:t>
            </a:r>
            <a:r>
              <a:rPr lang="ru-RU" b="1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7826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3365</TotalTime>
  <Words>601</Words>
  <Application>Microsoft Office PowerPoint</Application>
  <PresentationFormat>Широкоэкранный</PresentationFormat>
  <Paragraphs>86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Tahoma</vt:lpstr>
      <vt:lpstr>Times New Roman</vt:lpstr>
      <vt:lpstr>Tw Cen MT</vt:lpstr>
      <vt:lpstr>Контур</vt:lpstr>
      <vt:lpstr>Проект «Лучше чем ирисы»</vt:lpstr>
      <vt:lpstr>Постановка Задачи</vt:lpstr>
      <vt:lpstr>Условия</vt:lpstr>
      <vt:lpstr>Презентация PowerPoint</vt:lpstr>
      <vt:lpstr>Презентация PowerPoint</vt:lpstr>
      <vt:lpstr>Обучающая выборка</vt:lpstr>
      <vt:lpstr>Презентация PowerPoint</vt:lpstr>
      <vt:lpstr>Выборка для обучения</vt:lpstr>
      <vt:lpstr>ФИАСКО!!!!!</vt:lpstr>
      <vt:lpstr>2-я попытка</vt:lpstr>
      <vt:lpstr>Записей всего- 61678 target=1 -  26603 target=0 -  35075</vt:lpstr>
      <vt:lpstr>Презентация PowerPoint</vt:lpstr>
      <vt:lpstr>Методы и метрики (без pycaret) все равно, что есть борщ вилкой!!!</vt:lpstr>
      <vt:lpstr>Методы и метрики (c pycaret)</vt:lpstr>
      <vt:lpstr>Презентация PowerPoint</vt:lpstr>
      <vt:lpstr>Презентация PowerPoint</vt:lpstr>
      <vt:lpstr>Презентация PowerPoint</vt:lpstr>
      <vt:lpstr>Задача классификации</vt:lpstr>
      <vt:lpstr>Задача кластеризации</vt:lpstr>
      <vt:lpstr>Презентация PowerPoint</vt:lpstr>
      <vt:lpstr>Задача детекции аномалий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</dc:title>
  <dc:creator>Лагун Мария Владимировна</dc:creator>
  <cp:lastModifiedBy>Лагун Мария Владимировна</cp:lastModifiedBy>
  <cp:revision>47</cp:revision>
  <dcterms:created xsi:type="dcterms:W3CDTF">2024-06-05T09:37:20Z</dcterms:created>
  <dcterms:modified xsi:type="dcterms:W3CDTF">2024-06-12T13:04:38Z</dcterms:modified>
</cp:coreProperties>
</file>