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FC1F2CB-D685-45DF-8A96-4C52329C92B0}">
          <p14:sldIdLst>
            <p14:sldId id="256"/>
          </p14:sldIdLst>
        </p14:section>
        <p14:section name="Раздел без заголовка" id="{D365A232-F8AB-4EB1-8F98-3BB273482C29}">
          <p14:sldIdLst>
            <p14:sldId id="257"/>
            <p14:sldId id="258"/>
            <p14:sldId id="262"/>
            <p14:sldId id="259"/>
            <p14:sldId id="260"/>
            <p14:sldId id="261"/>
            <p14:sldId id="263"/>
            <p14:sldId id="264"/>
            <p14:sldId id="268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634F3-1684-4FB7-8684-27A83E9E5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819F12-78FB-490E-8006-0288837A2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Разочарование и боль!</a:t>
            </a:r>
          </a:p>
        </p:txBody>
      </p:sp>
    </p:spTree>
    <p:extLst>
      <p:ext uri="{BB962C8B-B14F-4D97-AF65-F5344CB8AC3E}">
        <p14:creationId xmlns:p14="http://schemas.microsoft.com/office/powerpoint/2010/main" val="160297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D579C-7736-40EE-9903-FE665CF9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2-я попытка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D66DE-D22C-41C3-9DFF-381023ED5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Соберем данные, содержащие числовую информацию, т.е. такие показатели как численность, прибыль, выручка, объем производства и попробуем для моделирования использовать их.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5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5FE4C-86D2-4D28-A8A5-5BB088EF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68F100F-4C02-4318-952B-4468B6DA7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361" y="1248508"/>
            <a:ext cx="8532128" cy="4911969"/>
          </a:xfrm>
        </p:spPr>
      </p:pic>
    </p:spTree>
    <p:extLst>
      <p:ext uri="{BB962C8B-B14F-4D97-AF65-F5344CB8AC3E}">
        <p14:creationId xmlns:p14="http://schemas.microsoft.com/office/powerpoint/2010/main" val="173667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02587-59D0-4D00-94C7-612E1607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D88A25A-C839-4CC2-AD0A-786823299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317" y="3429000"/>
            <a:ext cx="5753100" cy="23336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E1E64F-51AA-4A11-ACBC-C83221105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2" y="375139"/>
            <a:ext cx="4574664" cy="54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1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DDBFAE-0D1D-4F5D-B14D-1499E85D3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058" y="1658143"/>
            <a:ext cx="9905999" cy="3541714"/>
          </a:xfrm>
        </p:spPr>
        <p:txBody>
          <a:bodyPr/>
          <a:lstStyle/>
          <a:p>
            <a:r>
              <a:rPr lang="fr-FR" dirty="0" err="1"/>
              <a:t>Dummy</a:t>
            </a:r>
            <a:r>
              <a:rPr lang="fr-FR" dirty="0"/>
              <a:t> Classifier </a:t>
            </a:r>
            <a:r>
              <a:rPr lang="fr-FR" dirty="0" err="1"/>
              <a:t>Accuracy</a:t>
            </a:r>
            <a:r>
              <a:rPr lang="fr-FR" dirty="0"/>
              <a:t>: 0.5725113488975356</a:t>
            </a:r>
          </a:p>
          <a:p>
            <a:r>
              <a:rPr lang="fr-FR" dirty="0" err="1"/>
              <a:t>Dummy</a:t>
            </a:r>
            <a:r>
              <a:rPr lang="fr-FR" dirty="0"/>
              <a:t> Classifier Confusion Matrix:</a:t>
            </a:r>
          </a:p>
          <a:p>
            <a:r>
              <a:rPr lang="fr-FR" dirty="0"/>
              <a:t>[[14125     0]</a:t>
            </a:r>
          </a:p>
          <a:p>
            <a:r>
              <a:rPr lang="fr-FR" dirty="0"/>
              <a:t> [10547     0]]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B16D05E-DAE7-4607-8276-A3850DE0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classifier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20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AAD7D-9C18-49CB-A78B-D521F541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8BA22-FE7C-4D35-AE48-7E7635FC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9669"/>
            <a:ext cx="9905999" cy="4041532"/>
          </a:xfrm>
        </p:spPr>
        <p:txBody>
          <a:bodyPr/>
          <a:lstStyle/>
          <a:p>
            <a:pPr algn="just"/>
            <a:r>
              <a:rPr lang="ru-RU" dirty="0"/>
              <a:t>Организации Беларуси должны предоставлять статистическую отчетность по утвержденным формам. В данный момент назначение организации перечня форм осуществляется практически вручную.</a:t>
            </a:r>
          </a:p>
          <a:p>
            <a:pPr algn="just"/>
            <a:r>
              <a:rPr lang="ru-RU" dirty="0"/>
              <a:t>Стоит задача автоматизировать данный процесс, поэтому нужно рассмотреть эффективность использования различных моделей для решения задачи </a:t>
            </a:r>
            <a:r>
              <a:rPr lang="ru-RU" dirty="0" err="1"/>
              <a:t>мультиклассификации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Входные данные для моделирования собраны с 2013 года и содержаться в БД </a:t>
            </a:r>
            <a:r>
              <a:rPr lang="ru-RU" dirty="0" err="1"/>
              <a:t>Белстата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99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C639C-9AEC-48F9-8EA0-FF2B0DD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5F14E-378B-46A1-B1A5-A535F61E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5369"/>
            <a:ext cx="9905999" cy="4155832"/>
          </a:xfrm>
        </p:spPr>
        <p:txBody>
          <a:bodyPr/>
          <a:lstStyle/>
          <a:p>
            <a:pPr algn="just"/>
            <a:r>
              <a:rPr lang="ru-RU" dirty="0"/>
              <a:t>Перейдем от задачи </a:t>
            </a:r>
            <a:r>
              <a:rPr lang="ru-RU" dirty="0" err="1"/>
              <a:t>мультиклассификации</a:t>
            </a:r>
            <a:r>
              <a:rPr lang="ru-RU" dirty="0"/>
              <a:t> к задаче бинарной классификации, чтобы не тратить лишние временные и вычислительные ресурсы и оценить возможность использования </a:t>
            </a:r>
            <a:r>
              <a:rPr lang="en-US" dirty="0"/>
              <a:t>ML </a:t>
            </a:r>
            <a:r>
              <a:rPr lang="ru-RU" dirty="0"/>
              <a:t>для решения данной задачи.</a:t>
            </a:r>
          </a:p>
          <a:p>
            <a:pPr algn="just"/>
            <a:r>
              <a:rPr lang="ru-RU" dirty="0"/>
              <a:t>Будем классифицировать входящую организацию на необходимость сдавать форму 12-ф(прибыль).  </a:t>
            </a:r>
          </a:p>
        </p:txBody>
      </p:sp>
    </p:spTree>
    <p:extLst>
      <p:ext uri="{BB962C8B-B14F-4D97-AF65-F5344CB8AC3E}">
        <p14:creationId xmlns:p14="http://schemas.microsoft.com/office/powerpoint/2010/main" val="342269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648CA-3F9E-4366-A56D-DD46C67C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492001-2D38-4625-9DF3-D67833983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565" y="433880"/>
            <a:ext cx="4312665" cy="354171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99B147-B39C-441C-B02C-8005A1E9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078" y="1357803"/>
            <a:ext cx="5508734" cy="50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7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4DB1A-4C61-4A9D-9A33-FD2F0BC1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234336"/>
            <a:ext cx="9905998" cy="147857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402C91-56DF-45A0-A2B5-EB0B93F57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2808"/>
            <a:ext cx="9905999" cy="4428393"/>
          </a:xfrm>
        </p:spPr>
        <p:txBody>
          <a:bodyPr>
            <a:normAutofit lnSpcReduction="10000"/>
          </a:bodyPr>
          <a:lstStyle/>
          <a:p>
            <a:pPr indent="0" algn="just">
              <a:buNone/>
            </a:pPr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12-ф (прибыль) «Отчет о финансовых результатах» (далее – отчет) представляют: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коммерческие организации (кроме банков, небанковских кредитно-финансовых организаций, открытого акционерного общества «Банк развития Республики Беларусь», страховых организаций, крестьянских (фермерских) хозяйств):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являющиеся субъектами малого предпринимательства;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малые организации, подчиненные (входящие в состав) государственным органам (организациям), а также малые организации, акции (доли в уставных фондах) которых находятся в государственной собственности и переданы в управление государственным органам (организациям);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некоммерческие организации (кроме бюджетных организаций), осуществляющие производство продукции, выполнение работ, оказание услуг для реализации, со средней численностью работников за календарный год </a:t>
            </a:r>
            <a:b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 человек и более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3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DA8DB-4C05-4A9B-899B-52C9AA57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2405"/>
          </a:xfrm>
        </p:spPr>
        <p:txBody>
          <a:bodyPr/>
          <a:lstStyle/>
          <a:p>
            <a:r>
              <a:rPr lang="ru-RU" dirty="0"/>
              <a:t>Обучающая выборка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A1069-9B61-4840-B159-6EB1C0D1F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4015"/>
            <a:ext cx="9905999" cy="4437186"/>
          </a:xfrm>
        </p:spPr>
        <p:txBody>
          <a:bodyPr/>
          <a:lstStyle/>
          <a:p>
            <a:pPr algn="just"/>
            <a:r>
              <a:rPr lang="ru-RU" dirty="0"/>
              <a:t>Составим обучающую выборку:</a:t>
            </a:r>
          </a:p>
          <a:p>
            <a:pPr algn="just"/>
            <a:r>
              <a:rPr lang="ru-RU" dirty="0"/>
              <a:t>Выгрузим за 2023 год список организаций с соответствующими характеристиками, которые должны были отчитаться по форме 12-ф(прибыль)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61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5844E-1139-4610-BB6F-7440D536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3984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A9F807-86C8-48BF-AC2D-E5F1971E1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362"/>
            <a:ext cx="9905999" cy="5460023"/>
          </a:xfrm>
        </p:spPr>
        <p:txBody>
          <a:bodyPr/>
          <a:lstStyle/>
          <a:p>
            <a:r>
              <a:rPr lang="ru-RU" dirty="0"/>
              <a:t>Проанализируем состав характеристик и удалим незначащие:</a:t>
            </a:r>
          </a:p>
          <a:p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8ACAA71A-F79B-429B-90E1-CABB83091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37455"/>
              </p:ext>
            </p:extLst>
          </p:nvPr>
        </p:nvGraphicFramePr>
        <p:xfrm>
          <a:off x="2611682" y="1582614"/>
          <a:ext cx="2628533" cy="4656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8533">
                  <a:extLst>
                    <a:ext uri="{9D8B030D-6E8A-4147-A177-3AD203B41FA5}">
                      <a16:colId xmlns:a16="http://schemas.microsoft.com/office/drawing/2014/main" val="3221757173"/>
                    </a:ext>
                  </a:extLst>
                </a:gridCol>
              </a:tblGrid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01 Полное наименование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41406868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02 Сокращенное наименование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51013311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 dirty="0">
                          <a:effectLst/>
                        </a:rPr>
                        <a:t>03 Индекс (юр.)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09369134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04 СОАТО (юр.)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20497912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05 Улица (юр.)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66744390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06 Дом, корпус, квартира, офис (юр.)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39918059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07 Электронный адрес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03294143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08 Телефон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03353308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09 Индекс (факт.)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6357467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10 СОАТО (факт.)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55397425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 dirty="0">
                          <a:effectLst/>
                        </a:rPr>
                        <a:t>11 Улица (факт.)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907964715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12 Дом, корпус, квартира, офис (факт.)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31263734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13 Дата регистрации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67848818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14 Дата включения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4030965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15 Дата ликвидации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4655184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16 Дата прекращения деятельности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08761089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17 СОАТО по подчиненности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51757983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18 ОКФС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3418045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19 ОКОПФ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33345622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 dirty="0">
                          <a:effectLst/>
                        </a:rPr>
                        <a:t>20 СКОГУ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67354892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5DF195F-B20B-4E28-A500-28927A5E1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08040"/>
              </p:ext>
            </p:extLst>
          </p:nvPr>
        </p:nvGraphicFramePr>
        <p:xfrm>
          <a:off x="5943803" y="1582613"/>
          <a:ext cx="2701767" cy="4656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1767">
                  <a:extLst>
                    <a:ext uri="{9D8B030D-6E8A-4147-A177-3AD203B41FA5}">
                      <a16:colId xmlns:a16="http://schemas.microsoft.com/office/drawing/2014/main" val="3199783368"/>
                    </a:ext>
                  </a:extLst>
                </a:gridCol>
              </a:tblGrid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21 Холдинг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082661372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22 Признак принадлежности к паркам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374711075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23 СЭЗ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4034750437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24 Доля государства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267344007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25 Доля республики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208714554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26 ОКЭД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504235852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27 Состояние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112035844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28 Тип единицы учета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476889800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29 Тип коммерческой организации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514813000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30 Бюджетная организация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986604765"/>
                  </a:ext>
                </a:extLst>
              </a:tr>
              <a:tr h="325164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31 УСН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676702821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32 Демографическое событие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064703432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33 Второстепенные ВД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612948090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 dirty="0">
                          <a:effectLst/>
                        </a:rPr>
                        <a:t>34 Источник ОП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462543476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35 СОАТО (стат.)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962331955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36 СКОГУ с учетом холдингов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261544001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37 Доля государства с учетом холдингов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096517209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38 Доля республики с учетом холдингов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231014534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39 КИЕС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4056489077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40 Согласие на распространение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609505550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 dirty="0">
                          <a:effectLst/>
                        </a:rPr>
                        <a:t>41 ОКОПФ – до 31.12.13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44349232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42 ОКЭД – до 31.12.15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908653731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43 Второстепенные ВД – до 31.12.15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717854235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44 Свод – до 30.11.20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705657223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 dirty="0">
                          <a:effectLst/>
                        </a:rPr>
                        <a:t>45 ОКФС – до 31.12.20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32240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79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23F6C-4B91-4814-984D-8887DA1F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для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CED7CD-2237-46AA-AADE-4585D47E6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6092"/>
            <a:ext cx="9905999" cy="4525109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66DAD9-888B-486B-BD4D-F066A233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64" y="2097088"/>
            <a:ext cx="10363247" cy="29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3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A865D-6581-486A-99C7-2AE8128E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90474"/>
          </a:xfrm>
        </p:spPr>
        <p:txBody>
          <a:bodyPr/>
          <a:lstStyle/>
          <a:p>
            <a:pPr algn="ctr"/>
            <a:r>
              <a:rPr lang="ru-RU" dirty="0"/>
              <a:t>ФИАСКО!!!!!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9B392-7C72-41F1-B7D3-CB16ACAAB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9872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Попытка просто скормить данные привела к следующему</a:t>
            </a:r>
          </a:p>
          <a:p>
            <a:r>
              <a:rPr lang="en-US" dirty="0"/>
              <a:t>Accuracy </a:t>
            </a:r>
            <a:r>
              <a:rPr lang="en-US" dirty="0" err="1"/>
              <a:t>GradientBoostingClassifier</a:t>
            </a:r>
            <a:r>
              <a:rPr lang="en-US" dirty="0"/>
              <a:t>: 0.99</a:t>
            </a:r>
          </a:p>
          <a:p>
            <a:r>
              <a:rPr lang="en-US" dirty="0"/>
              <a:t>Classification Report </a:t>
            </a:r>
            <a:r>
              <a:rPr lang="en-US" dirty="0" err="1"/>
              <a:t>GradientBoostingClassifier</a:t>
            </a:r>
            <a:r>
              <a:rPr lang="en-US" dirty="0"/>
              <a:t>:</a:t>
            </a:r>
          </a:p>
          <a:p>
            <a:r>
              <a:rPr lang="en-US" dirty="0"/>
              <a:t>              precision    recall  f1-score   support</a:t>
            </a:r>
          </a:p>
          <a:p>
            <a:endParaRPr lang="en-US" dirty="0"/>
          </a:p>
          <a:p>
            <a:r>
              <a:rPr lang="en-US" dirty="0"/>
              <a:t>           0       1.00      0.99      0.99     10632</a:t>
            </a:r>
          </a:p>
          <a:p>
            <a:r>
              <a:rPr lang="en-US" dirty="0"/>
              <a:t>           1       0.99      1.00      0.99      7872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826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2951</TotalTime>
  <Words>526</Words>
  <Application>Microsoft Office PowerPoint</Application>
  <PresentationFormat>Широкоэкранный</PresentationFormat>
  <Paragraphs>81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Tahoma</vt:lpstr>
      <vt:lpstr>Times New Roman</vt:lpstr>
      <vt:lpstr>Tw Cen MT</vt:lpstr>
      <vt:lpstr>Контур</vt:lpstr>
      <vt:lpstr>Проект</vt:lpstr>
      <vt:lpstr>Постановка Задачи</vt:lpstr>
      <vt:lpstr>Условия</vt:lpstr>
      <vt:lpstr>Презентация PowerPoint</vt:lpstr>
      <vt:lpstr>Презентация PowerPoint</vt:lpstr>
      <vt:lpstr>Обучающая выборка</vt:lpstr>
      <vt:lpstr>Презентация PowerPoint</vt:lpstr>
      <vt:lpstr>Выборка для обучения</vt:lpstr>
      <vt:lpstr>ФИАСКО!!!!!</vt:lpstr>
      <vt:lpstr>2-я попытка</vt:lpstr>
      <vt:lpstr>Презентация PowerPoint</vt:lpstr>
      <vt:lpstr>Презентация PowerPoint</vt:lpstr>
      <vt:lpstr>Dummy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Лагун Мария Владимировна</dc:creator>
  <cp:lastModifiedBy>Лагун Мария Владимировна</cp:lastModifiedBy>
  <cp:revision>22</cp:revision>
  <dcterms:created xsi:type="dcterms:W3CDTF">2024-06-05T09:37:20Z</dcterms:created>
  <dcterms:modified xsi:type="dcterms:W3CDTF">2024-06-11T13:51:26Z</dcterms:modified>
</cp:coreProperties>
</file>