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 id="276" r:id="rId21"/>
    <p:sldId id="27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YAM BIBI - 22844" initials="MB-2" lastIdx="2" clrIdx="0">
    <p:extLst>
      <p:ext uri="{19B8F6BF-5375-455C-9EA6-DF929625EA0E}">
        <p15:presenceInfo xmlns:p15="http://schemas.microsoft.com/office/powerpoint/2012/main" userId="MARYAM BIBI - 22844"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103" autoAdjust="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FCA9B6-EAEF-47A6-83B2-B1B552617985}" type="datetimeFigureOut">
              <a:rPr lang="en-US" smtClean="0"/>
              <a:t>1/7/2024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B2D4DC-FD4D-4EED-B3C1-30CB48840A75}" type="slidenum">
              <a:rPr lang="en-US" smtClean="0"/>
              <a:t>‹#›</a:t>
            </a:fld>
            <a:endParaRPr lang="en-US" dirty="0"/>
          </a:p>
        </p:txBody>
      </p:sp>
    </p:spTree>
    <p:extLst>
      <p:ext uri="{BB962C8B-B14F-4D97-AF65-F5344CB8AC3E}">
        <p14:creationId xmlns:p14="http://schemas.microsoft.com/office/powerpoint/2010/main" val="46500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sz="1200" b="1" i="0" u="none" strike="noStrike" cap="none" normalizeH="0" baseline="0" dirty="0" smtClean="0">
                <a:ln>
                  <a:noFill/>
                </a:ln>
                <a:solidFill>
                  <a:srgbClr val="374151"/>
                </a:solidFill>
                <a:effectLst/>
                <a:latin typeface="Söhne"/>
              </a:rPr>
              <a:t>Flask</a:t>
            </a:r>
            <a:r>
              <a:rPr kumimoji="0" lang="en-US" sz="1200" b="0" i="0" u="none" strike="noStrike" cap="none" normalizeH="0" baseline="0" dirty="0" smtClean="0">
                <a:ln>
                  <a:noFill/>
                </a:ln>
                <a:solidFill>
                  <a:srgbClr val="374151"/>
                </a:solidFill>
                <a:effectLst/>
                <a:latin typeface="Söhne"/>
              </a:rPr>
              <a:t>: Flask is a Python web framework used for building web applications. In the context of our broken access control detection project using cookies, Flask handles the web server functionality and HTTP request/response cycle.</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sz="1200" b="1" i="0" u="none" strike="noStrike" cap="none" normalizeH="0" baseline="0" dirty="0" smtClean="0">
                <a:ln>
                  <a:noFill/>
                </a:ln>
                <a:solidFill>
                  <a:srgbClr val="374151"/>
                </a:solidFill>
                <a:effectLst/>
                <a:latin typeface="Söhne"/>
              </a:rPr>
              <a:t>pymongo[srv]</a:t>
            </a:r>
            <a:r>
              <a:rPr kumimoji="0" lang="en-US" sz="1200" b="0" i="0" u="none" strike="noStrike" cap="none" normalizeH="0" baseline="0" dirty="0" smtClean="0">
                <a:ln>
                  <a:noFill/>
                </a:ln>
                <a:solidFill>
                  <a:srgbClr val="374151"/>
                </a:solidFill>
                <a:effectLst/>
                <a:latin typeface="Söhne"/>
              </a:rPr>
              <a:t>: PyMongo is a Python driver for Mongo DB, a NoSQL database. The </a:t>
            </a:r>
            <a:r>
              <a:rPr kumimoji="0" lang="en-US" b="1" i="0" u="none" strike="noStrike" cap="none" normalizeH="0" baseline="0" dirty="0" smtClean="0">
                <a:ln>
                  <a:noFill/>
                </a:ln>
                <a:solidFill>
                  <a:srgbClr val="374151"/>
                </a:solidFill>
                <a:effectLst/>
                <a:latin typeface="Söhne Mono"/>
              </a:rPr>
              <a:t>[srv]</a:t>
            </a:r>
            <a:r>
              <a:rPr kumimoji="0" lang="en-US" sz="1200" b="0" i="0" u="none" strike="noStrike" cap="none" normalizeH="0" baseline="0" dirty="0" smtClean="0">
                <a:ln>
                  <a:noFill/>
                </a:ln>
                <a:solidFill>
                  <a:srgbClr val="374151"/>
                </a:solidFill>
                <a:effectLst/>
                <a:latin typeface="Söhne"/>
              </a:rPr>
              <a:t> part indicates support for the SRV record, which is relevant for connecting to Mongo DB instances. In our scenario, it is being used for storing/retrieving data related to access control.</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sz="1200" b="1" i="0" u="none" strike="noStrike" cap="none" normalizeH="0" baseline="0" dirty="0" smtClean="0">
                <a:ln>
                  <a:noFill/>
                </a:ln>
                <a:solidFill>
                  <a:srgbClr val="374151"/>
                </a:solidFill>
                <a:effectLst/>
                <a:latin typeface="Söhne"/>
              </a:rPr>
              <a:t>Flask-Mail</a:t>
            </a:r>
            <a:r>
              <a:rPr kumimoji="0" lang="en-US" sz="1200" b="0" i="0" u="none" strike="noStrike" cap="none" normalizeH="0" baseline="0" dirty="0" smtClean="0">
                <a:ln>
                  <a:noFill/>
                </a:ln>
                <a:solidFill>
                  <a:srgbClr val="374151"/>
                </a:solidFill>
                <a:effectLst/>
                <a:latin typeface="Söhne"/>
              </a:rPr>
              <a:t>: Flask-Mail is a Flask extension for handling email functionality. It's used for sending emails from a Flask application.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374151"/>
                </a:solidFill>
                <a:effectLst/>
                <a:latin typeface="Söhne"/>
              </a:rPr>
              <a:t>While not directly related to access control, it is being involved in sending notifications or alerts about access control issues in your application to the email address.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95B2D4DC-FD4D-4EED-B3C1-30CB48840A75}" type="slidenum">
              <a:rPr lang="en-US" smtClean="0"/>
              <a:t>3</a:t>
            </a:fld>
            <a:endParaRPr lang="en-US" dirty="0"/>
          </a:p>
        </p:txBody>
      </p:sp>
    </p:spTree>
    <p:extLst>
      <p:ext uri="{BB962C8B-B14F-4D97-AF65-F5344CB8AC3E}">
        <p14:creationId xmlns:p14="http://schemas.microsoft.com/office/powerpoint/2010/main" val="9850706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B2D4DC-FD4D-4EED-B3C1-30CB48840A75}" type="slidenum">
              <a:rPr lang="en-US" smtClean="0"/>
              <a:t>4</a:t>
            </a:fld>
            <a:endParaRPr lang="en-US" dirty="0"/>
          </a:p>
        </p:txBody>
      </p:sp>
    </p:spTree>
    <p:extLst>
      <p:ext uri="{BB962C8B-B14F-4D97-AF65-F5344CB8AC3E}">
        <p14:creationId xmlns:p14="http://schemas.microsoft.com/office/powerpoint/2010/main" val="26407239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will</a:t>
            </a:r>
            <a:r>
              <a:rPr lang="en-US" baseline="0" dirty="0" smtClean="0"/>
              <a:t> make an admin user which password is admin and a normal user which password is normal. </a:t>
            </a:r>
            <a:endParaRPr lang="en-US" dirty="0"/>
          </a:p>
        </p:txBody>
      </p:sp>
      <p:sp>
        <p:nvSpPr>
          <p:cNvPr id="4" name="Slide Number Placeholder 3"/>
          <p:cNvSpPr>
            <a:spLocks noGrp="1"/>
          </p:cNvSpPr>
          <p:nvPr>
            <p:ph type="sldNum" sz="quarter" idx="10"/>
          </p:nvPr>
        </p:nvSpPr>
        <p:spPr/>
        <p:txBody>
          <a:bodyPr/>
          <a:lstStyle/>
          <a:p>
            <a:fld id="{95B2D4DC-FD4D-4EED-B3C1-30CB48840A75}" type="slidenum">
              <a:rPr lang="en-US" smtClean="0"/>
              <a:t>7</a:t>
            </a:fld>
            <a:endParaRPr lang="en-US" dirty="0"/>
          </a:p>
        </p:txBody>
      </p:sp>
    </p:spTree>
    <p:extLst>
      <p:ext uri="{BB962C8B-B14F-4D97-AF65-F5344CB8AC3E}">
        <p14:creationId xmlns:p14="http://schemas.microsoft.com/office/powerpoint/2010/main" val="20138034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1/7/2024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1/7/2024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8" y="1871131"/>
            <a:ext cx="6815669" cy="1035031"/>
          </a:xfrm>
        </p:spPr>
        <p:txBody>
          <a:bodyPr/>
          <a:lstStyle/>
          <a:p>
            <a:r>
              <a:rPr lang="en-US" sz="4800" dirty="0"/>
              <a:t>Broken Access Control</a:t>
            </a:r>
          </a:p>
        </p:txBody>
      </p:sp>
      <p:sp>
        <p:nvSpPr>
          <p:cNvPr id="3" name="Subtitle 2"/>
          <p:cNvSpPr>
            <a:spLocks noGrp="1"/>
          </p:cNvSpPr>
          <p:nvPr>
            <p:ph type="subTitle" idx="1"/>
          </p:nvPr>
        </p:nvSpPr>
        <p:spPr>
          <a:xfrm>
            <a:off x="2692398" y="3539904"/>
            <a:ext cx="6815669" cy="1837853"/>
          </a:xfrm>
        </p:spPr>
        <p:txBody>
          <a:bodyPr>
            <a:noAutofit/>
          </a:bodyPr>
          <a:lstStyle/>
          <a:p>
            <a:r>
              <a:rPr lang="en-US" sz="1600" dirty="0" smtClean="0"/>
              <a:t>Maryam Bibi 22844</a:t>
            </a:r>
          </a:p>
          <a:p>
            <a:r>
              <a:rPr lang="en-US" sz="1600" dirty="0" smtClean="0"/>
              <a:t>Farida khanum 22836</a:t>
            </a:r>
          </a:p>
          <a:p>
            <a:r>
              <a:rPr lang="en-US" sz="1600" dirty="0" smtClean="0"/>
              <a:t>Saim </a:t>
            </a:r>
          </a:p>
          <a:p>
            <a:r>
              <a:rPr lang="en-US" sz="1600" dirty="0" smtClean="0"/>
              <a:t>Teesha </a:t>
            </a:r>
          </a:p>
          <a:p>
            <a:r>
              <a:rPr lang="en-US" sz="1600" dirty="0" smtClean="0"/>
              <a:t>Muhammad Umer </a:t>
            </a:r>
          </a:p>
        </p:txBody>
      </p:sp>
    </p:spTree>
    <p:extLst>
      <p:ext uri="{BB962C8B-B14F-4D97-AF65-F5344CB8AC3E}">
        <p14:creationId xmlns:p14="http://schemas.microsoft.com/office/powerpoint/2010/main" val="17131549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Text Placeholder 2"/>
          <p:cNvSpPr>
            <a:spLocks noGrp="1"/>
          </p:cNvSpPr>
          <p:nvPr>
            <p:ph type="body" idx="1"/>
          </p:nvPr>
        </p:nvSpPr>
        <p:spPr/>
        <p:txBody>
          <a:bodyPr/>
          <a:lstStyle/>
          <a:p>
            <a:r>
              <a:rPr lang="en-US" dirty="0" smtClean="0"/>
              <a:t>Admin status: true </a:t>
            </a:r>
            <a:endParaRPr lang="en-US"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295400" y="3407343"/>
            <a:ext cx="4718050" cy="2310063"/>
          </a:xfrm>
        </p:spPr>
      </p:pic>
      <p:sp>
        <p:nvSpPr>
          <p:cNvPr id="5" name="Text Placeholder 4"/>
          <p:cNvSpPr>
            <a:spLocks noGrp="1"/>
          </p:cNvSpPr>
          <p:nvPr>
            <p:ph type="body" sz="quarter" idx="3"/>
          </p:nvPr>
        </p:nvSpPr>
        <p:spPr/>
        <p:txBody>
          <a:bodyPr/>
          <a:lstStyle/>
          <a:p>
            <a:r>
              <a:rPr lang="en-US" dirty="0" smtClean="0"/>
              <a:t>Can access the bank page</a:t>
            </a:r>
            <a:endParaRPr lang="en-US" dirty="0"/>
          </a:p>
        </p:txBody>
      </p:sp>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80138" y="3407343"/>
            <a:ext cx="4718050" cy="2310063"/>
          </a:xfrm>
        </p:spPr>
      </p:pic>
    </p:spTree>
    <p:extLst>
      <p:ext uri="{BB962C8B-B14F-4D97-AF65-F5344CB8AC3E}">
        <p14:creationId xmlns:p14="http://schemas.microsoft.com/office/powerpoint/2010/main" val="16794000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 user</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18138" y="1260909"/>
            <a:ext cx="5470525" cy="4071487"/>
          </a:xfrm>
        </p:spPr>
      </p:pic>
      <p:sp>
        <p:nvSpPr>
          <p:cNvPr id="4" name="Text Placeholder 3"/>
          <p:cNvSpPr>
            <a:spLocks noGrp="1"/>
          </p:cNvSpPr>
          <p:nvPr>
            <p:ph type="body" sz="half" idx="2"/>
          </p:nvPr>
        </p:nvSpPr>
        <p:spPr/>
        <p:txBody>
          <a:bodyPr/>
          <a:lstStyle/>
          <a:p>
            <a:r>
              <a:rPr lang="en-US" dirty="0" smtClean="0"/>
              <a:t>When normal user is trying to access the bank page it does not give access to that. </a:t>
            </a:r>
          </a:p>
          <a:p>
            <a:endParaRPr lang="en-US" dirty="0"/>
          </a:p>
        </p:txBody>
      </p:sp>
    </p:spTree>
    <p:extLst>
      <p:ext uri="{BB962C8B-B14F-4D97-AF65-F5344CB8AC3E}">
        <p14:creationId xmlns:p14="http://schemas.microsoft.com/office/powerpoint/2010/main" val="18405611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BURP SUIT STEPS</a:t>
            </a:r>
            <a:endParaRPr lang="en-US"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98062" y="3023809"/>
            <a:ext cx="2955791" cy="3107481"/>
          </a:xfrm>
          <a:prstGeom prst="rect">
            <a:avLst/>
          </a:prstGeom>
          <a:ln w="38100" cap="sq">
            <a:solidFill>
              <a:schemeClr val="bg1"/>
            </a:solidFill>
            <a:prstDash val="solid"/>
            <a:miter lim="800000"/>
          </a:ln>
          <a:effectLst>
            <a:outerShdw blurRad="50800" dist="38100" dir="2700000" algn="tl" rotWithShape="0">
              <a:srgbClr val="000000">
                <a:alpha val="43000"/>
              </a:srgbClr>
            </a:outerShdw>
          </a:effectLst>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006416" y="3024550"/>
            <a:ext cx="3414662" cy="3107481"/>
          </a:xfrm>
          <a:prstGeom prst="rect">
            <a:avLst/>
          </a:prstGeom>
          <a:ln w="38100" cap="sq">
            <a:solidFill>
              <a:schemeClr val="bg1"/>
            </a:solidFill>
            <a:prstDash val="solid"/>
            <a:miter lim="800000"/>
          </a:ln>
          <a:effectLst>
            <a:outerShdw blurRad="50800" dist="38100" dir="2700000" algn="tl" rotWithShape="0">
              <a:srgbClr val="000000">
                <a:alpha val="43000"/>
              </a:srgbClr>
            </a:outerShdw>
          </a:effectLst>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73641" y="3023810"/>
            <a:ext cx="3626418" cy="3107481"/>
          </a:xfrm>
          <a:prstGeom prst="rect">
            <a:avLst/>
          </a:prstGeom>
          <a:ln>
            <a:solidFill>
              <a:schemeClr val="accent5">
                <a:lumMod val="60000"/>
                <a:lumOff val="40000"/>
              </a:schemeClr>
            </a:solidFill>
          </a:ln>
        </p:spPr>
      </p:pic>
      <p:sp>
        <p:nvSpPr>
          <p:cNvPr id="8" name="TextBox 7"/>
          <p:cNvSpPr txBox="1"/>
          <p:nvPr/>
        </p:nvSpPr>
        <p:spPr>
          <a:xfrm>
            <a:off x="682560" y="2560319"/>
            <a:ext cx="2955790" cy="369332"/>
          </a:xfrm>
          <a:prstGeom prst="rect">
            <a:avLst/>
          </a:prstGeom>
          <a:noFill/>
        </p:spPr>
        <p:txBody>
          <a:bodyPr wrap="square" rtlCol="0">
            <a:spAutoFit/>
          </a:bodyPr>
          <a:lstStyle/>
          <a:p>
            <a:r>
              <a:rPr lang="en-US" dirty="0" smtClean="0"/>
              <a:t>1. Click next</a:t>
            </a:r>
            <a:endParaRPr lang="en-US" dirty="0"/>
          </a:p>
        </p:txBody>
      </p:sp>
      <p:sp>
        <p:nvSpPr>
          <p:cNvPr id="9" name="TextBox 8"/>
          <p:cNvSpPr txBox="1"/>
          <p:nvPr/>
        </p:nvSpPr>
        <p:spPr>
          <a:xfrm>
            <a:off x="3983090" y="2542853"/>
            <a:ext cx="2955790" cy="369332"/>
          </a:xfrm>
          <a:prstGeom prst="rect">
            <a:avLst/>
          </a:prstGeom>
          <a:noFill/>
        </p:spPr>
        <p:txBody>
          <a:bodyPr wrap="square" rtlCol="0">
            <a:spAutoFit/>
          </a:bodyPr>
          <a:lstStyle/>
          <a:p>
            <a:r>
              <a:rPr lang="en-US" dirty="0" smtClean="0"/>
              <a:t>2. Click on start project</a:t>
            </a:r>
            <a:endParaRPr lang="en-US" dirty="0"/>
          </a:p>
        </p:txBody>
      </p:sp>
      <p:sp>
        <p:nvSpPr>
          <p:cNvPr id="11" name="TextBox 10"/>
          <p:cNvSpPr txBox="1"/>
          <p:nvPr/>
        </p:nvSpPr>
        <p:spPr>
          <a:xfrm>
            <a:off x="7794025" y="2542853"/>
            <a:ext cx="2955790" cy="369332"/>
          </a:xfrm>
          <a:prstGeom prst="rect">
            <a:avLst/>
          </a:prstGeom>
          <a:noFill/>
        </p:spPr>
        <p:txBody>
          <a:bodyPr wrap="square" rtlCol="0">
            <a:spAutoFit/>
          </a:bodyPr>
          <a:lstStyle/>
          <a:p>
            <a:r>
              <a:rPr lang="en-US" dirty="0" smtClean="0"/>
              <a:t>3. Click on Open Browser</a:t>
            </a:r>
            <a:endParaRPr lang="en-US" dirty="0"/>
          </a:p>
        </p:txBody>
      </p:sp>
    </p:spTree>
    <p:extLst>
      <p:ext uri="{BB962C8B-B14F-4D97-AF65-F5344CB8AC3E}">
        <p14:creationId xmlns:p14="http://schemas.microsoft.com/office/powerpoint/2010/main" val="3474993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Then after step 3 from the previous slide it will open this</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18138" y="1097280"/>
            <a:ext cx="5470525" cy="4831882"/>
          </a:xfrm>
        </p:spPr>
      </p:pic>
      <p:sp>
        <p:nvSpPr>
          <p:cNvPr id="4" name="Text Placeholder 3"/>
          <p:cNvSpPr>
            <a:spLocks noGrp="1"/>
          </p:cNvSpPr>
          <p:nvPr>
            <p:ph type="body" sz="half" idx="2"/>
          </p:nvPr>
        </p:nvSpPr>
        <p:spPr/>
        <p:txBody>
          <a:bodyPr/>
          <a:lstStyle/>
          <a:p>
            <a:r>
              <a:rPr lang="en-US" dirty="0" smtClean="0"/>
              <a:t>Here we have to copy paste the https of the dashboard and click enter.</a:t>
            </a:r>
            <a:endParaRPr lang="en-US" dirty="0"/>
          </a:p>
        </p:txBody>
      </p:sp>
    </p:spTree>
    <p:extLst>
      <p:ext uri="{BB962C8B-B14F-4D97-AF65-F5344CB8AC3E}">
        <p14:creationId xmlns:p14="http://schemas.microsoft.com/office/powerpoint/2010/main" val="6326525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Text Placeholder 2"/>
          <p:cNvSpPr>
            <a:spLocks noGrp="1"/>
          </p:cNvSpPr>
          <p:nvPr>
            <p:ph type="body" idx="1"/>
          </p:nvPr>
        </p:nvSpPr>
        <p:spPr/>
        <p:txBody>
          <a:bodyPr/>
          <a:lstStyle/>
          <a:p>
            <a:r>
              <a:rPr lang="en-US" dirty="0" smtClean="0"/>
              <a:t>It will open this</a:t>
            </a:r>
            <a:endParaRPr lang="en-US"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295400" y="3317126"/>
            <a:ext cx="4718050" cy="2669788"/>
          </a:xfrm>
        </p:spPr>
      </p:pic>
      <p:sp>
        <p:nvSpPr>
          <p:cNvPr id="5" name="Text Placeholder 4"/>
          <p:cNvSpPr>
            <a:spLocks noGrp="1"/>
          </p:cNvSpPr>
          <p:nvPr>
            <p:ph type="body" sz="quarter" idx="3"/>
          </p:nvPr>
        </p:nvSpPr>
        <p:spPr/>
        <p:txBody>
          <a:bodyPr/>
          <a:lstStyle/>
          <a:p>
            <a:r>
              <a:rPr lang="en-US" dirty="0" smtClean="0"/>
              <a:t>Normal user login</a:t>
            </a:r>
            <a:endParaRPr lang="en-US" dirty="0"/>
          </a:p>
        </p:txBody>
      </p:sp>
      <p:pic>
        <p:nvPicPr>
          <p:cNvPr id="10" name="Content Placeholder 9"/>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80138" y="3335556"/>
            <a:ext cx="4718050" cy="2651358"/>
          </a:xfrm>
        </p:spPr>
      </p:pic>
    </p:spTree>
    <p:extLst>
      <p:ext uri="{BB962C8B-B14F-4D97-AF65-F5344CB8AC3E}">
        <p14:creationId xmlns:p14="http://schemas.microsoft.com/office/powerpoint/2010/main" val="14102787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Text Placeholder 2"/>
          <p:cNvSpPr>
            <a:spLocks noGrp="1"/>
          </p:cNvSpPr>
          <p:nvPr>
            <p:ph type="body" idx="1"/>
          </p:nvPr>
        </p:nvSpPr>
        <p:spPr/>
        <p:txBody>
          <a:bodyPr/>
          <a:lstStyle/>
          <a:p>
            <a:r>
              <a:rPr lang="en-US" sz="2400" dirty="0" smtClean="0"/>
              <a:t>Normal user trying to access bank</a:t>
            </a:r>
            <a:endParaRPr lang="en-US" sz="2400"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295400" y="3382245"/>
            <a:ext cx="4718050" cy="2493622"/>
          </a:xfrm>
        </p:spPr>
      </p:pic>
      <p:sp>
        <p:nvSpPr>
          <p:cNvPr id="5" name="Text Placeholder 4"/>
          <p:cNvSpPr>
            <a:spLocks noGrp="1"/>
          </p:cNvSpPr>
          <p:nvPr>
            <p:ph type="body" sz="quarter" idx="3"/>
          </p:nvPr>
        </p:nvSpPr>
        <p:spPr>
          <a:xfrm>
            <a:off x="6180138" y="2579571"/>
            <a:ext cx="4718304" cy="1090805"/>
          </a:xfrm>
        </p:spPr>
        <p:txBody>
          <a:bodyPr/>
          <a:lstStyle/>
          <a:p>
            <a:r>
              <a:rPr lang="en-US" sz="2400" dirty="0" smtClean="0"/>
              <a:t>Then you can see the bank page is redirecting because normal user can not access it</a:t>
            </a:r>
            <a:endParaRPr lang="en-US" sz="2400" dirty="0"/>
          </a:p>
        </p:txBody>
      </p:sp>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80138" y="3670377"/>
            <a:ext cx="4718050" cy="2205490"/>
          </a:xfrm>
        </p:spPr>
      </p:pic>
    </p:spTree>
    <p:extLst>
      <p:ext uri="{BB962C8B-B14F-4D97-AF65-F5344CB8AC3E}">
        <p14:creationId xmlns:p14="http://schemas.microsoft.com/office/powerpoint/2010/main" val="26922080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39005" y="1203158"/>
            <a:ext cx="6132177" cy="4266311"/>
          </a:xfrm>
        </p:spPr>
      </p:pic>
      <p:sp>
        <p:nvSpPr>
          <p:cNvPr id="4" name="Text Placeholder 3"/>
          <p:cNvSpPr>
            <a:spLocks noGrp="1"/>
          </p:cNvSpPr>
          <p:nvPr>
            <p:ph type="body" sz="half" idx="2"/>
          </p:nvPr>
        </p:nvSpPr>
        <p:spPr/>
        <p:txBody>
          <a:bodyPr/>
          <a:lstStyle/>
          <a:p>
            <a:r>
              <a:rPr lang="en-US" dirty="0" smtClean="0"/>
              <a:t>As you can see in the response it is saying not found because normal user does not have access to it and in the request are it is the id. Which is essential for us because by using it we will exploit it.</a:t>
            </a:r>
            <a:endParaRPr lang="en-US" dirty="0"/>
          </a:p>
        </p:txBody>
      </p:sp>
    </p:spTree>
    <p:extLst>
      <p:ext uri="{BB962C8B-B14F-4D97-AF65-F5344CB8AC3E}">
        <p14:creationId xmlns:p14="http://schemas.microsoft.com/office/powerpoint/2010/main" val="39484996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r>
              <a:rPr lang="en-US" dirty="0" smtClean="0"/>
              <a:t>Cookie generator</a:t>
            </a:r>
            <a:endParaRPr lang="en-US"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295400" y="3799271"/>
            <a:ext cx="4718050" cy="1985512"/>
          </a:xfrm>
        </p:spPr>
      </p:pic>
      <p:sp>
        <p:nvSpPr>
          <p:cNvPr id="5" name="Text Placeholder 4"/>
          <p:cNvSpPr>
            <a:spLocks noGrp="1"/>
          </p:cNvSpPr>
          <p:nvPr>
            <p:ph type="body" sz="quarter" idx="3"/>
          </p:nvPr>
        </p:nvSpPr>
        <p:spPr>
          <a:xfrm>
            <a:off x="6180670" y="2658533"/>
            <a:ext cx="4718304" cy="719934"/>
          </a:xfrm>
        </p:spPr>
        <p:txBody>
          <a:bodyPr/>
          <a:lstStyle/>
          <a:p>
            <a:r>
              <a:rPr lang="en-US" sz="2000" dirty="0" smtClean="0"/>
              <a:t>We will use this id in the database to generate a cookie by the side cookie tool</a:t>
            </a:r>
            <a:endParaRPr lang="en-US" sz="2000" dirty="0"/>
          </a:p>
        </p:txBody>
      </p:sp>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80138" y="3519855"/>
            <a:ext cx="4718050" cy="2264928"/>
          </a:xfrm>
        </p:spPr>
      </p:pic>
    </p:spTree>
    <p:extLst>
      <p:ext uri="{BB962C8B-B14F-4D97-AF65-F5344CB8AC3E}">
        <p14:creationId xmlns:p14="http://schemas.microsoft.com/office/powerpoint/2010/main" val="34476014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Text Placeholder 2"/>
          <p:cNvSpPr>
            <a:spLocks noGrp="1"/>
          </p:cNvSpPr>
          <p:nvPr>
            <p:ph type="body" idx="1"/>
          </p:nvPr>
        </p:nvSpPr>
        <p:spPr/>
        <p:txBody>
          <a:bodyPr/>
          <a:lstStyle/>
          <a:p>
            <a:r>
              <a:rPr lang="en-US" dirty="0" smtClean="0"/>
              <a:t>Enter the id of admin in it</a:t>
            </a:r>
            <a:endParaRPr lang="en-US"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295400" y="3485453"/>
            <a:ext cx="4718050" cy="2147695"/>
          </a:xfrm>
        </p:spPr>
      </p:pic>
      <p:sp>
        <p:nvSpPr>
          <p:cNvPr id="5" name="Text Placeholder 4"/>
          <p:cNvSpPr>
            <a:spLocks noGrp="1"/>
          </p:cNvSpPr>
          <p:nvPr>
            <p:ph type="body" sz="quarter" idx="3"/>
          </p:nvPr>
        </p:nvSpPr>
        <p:spPr/>
        <p:txBody>
          <a:bodyPr/>
          <a:lstStyle/>
          <a:p>
            <a:r>
              <a:rPr lang="en-US" dirty="0" smtClean="0"/>
              <a:t>Cookie generated</a:t>
            </a:r>
            <a:endParaRPr lang="en-US" dirty="0"/>
          </a:p>
        </p:txBody>
      </p:sp>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80138" y="3560401"/>
            <a:ext cx="4718050" cy="1997799"/>
          </a:xfrm>
        </p:spPr>
      </p:pic>
    </p:spTree>
    <p:extLst>
      <p:ext uri="{BB962C8B-B14F-4D97-AF65-F5344CB8AC3E}">
        <p14:creationId xmlns:p14="http://schemas.microsoft.com/office/powerpoint/2010/main" val="28280986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18138" y="1164657"/>
            <a:ext cx="5920422" cy="4417996"/>
          </a:xfrm>
        </p:spPr>
      </p:pic>
      <p:sp>
        <p:nvSpPr>
          <p:cNvPr id="4" name="Text Placeholder 3"/>
          <p:cNvSpPr>
            <a:spLocks noGrp="1"/>
          </p:cNvSpPr>
          <p:nvPr>
            <p:ph type="body" sz="half" idx="2"/>
          </p:nvPr>
        </p:nvSpPr>
        <p:spPr/>
        <p:txBody>
          <a:bodyPr/>
          <a:lstStyle/>
          <a:p>
            <a:r>
              <a:rPr lang="en-US" dirty="0" smtClean="0"/>
              <a:t>Copied the generated cookie in the request highlighted area then click on send (orange button) and then we will get it in the response “200 OK”. It means normal user got the access to the bank page.</a:t>
            </a:r>
            <a:endParaRPr lang="en-US" dirty="0"/>
          </a:p>
        </p:txBody>
      </p:sp>
    </p:spTree>
    <p:extLst>
      <p:ext uri="{BB962C8B-B14F-4D97-AF65-F5344CB8AC3E}">
        <p14:creationId xmlns:p14="http://schemas.microsoft.com/office/powerpoint/2010/main" val="30852351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307465"/>
          </a:xfrm>
        </p:spPr>
        <p:txBody>
          <a:bodyPr/>
          <a:lstStyle/>
          <a:p>
            <a:r>
              <a:rPr lang="en-US" dirty="0" smtClean="0"/>
              <a:t>Background</a:t>
            </a:r>
            <a:endParaRPr lang="en-US" dirty="0"/>
          </a:p>
        </p:txBody>
      </p:sp>
      <p:sp>
        <p:nvSpPr>
          <p:cNvPr id="3" name="Text Placeholder 2"/>
          <p:cNvSpPr>
            <a:spLocks noGrp="1"/>
          </p:cNvSpPr>
          <p:nvPr>
            <p:ph type="body" idx="1"/>
          </p:nvPr>
        </p:nvSpPr>
        <p:spPr>
          <a:xfrm>
            <a:off x="2070821" y="3811509"/>
            <a:ext cx="8158690" cy="2218099"/>
          </a:xfrm>
        </p:spPr>
        <p:txBody>
          <a:bodyPr/>
          <a:lstStyle/>
          <a:p>
            <a:r>
              <a:rPr lang="en-US" dirty="0"/>
              <a:t>Broken access control is a critical security vulnerability that can lead to unauthorized access to sensitive information and functionalities within a system. This report discusses the development of a </a:t>
            </a:r>
            <a:r>
              <a:rPr lang="en-US" dirty="0" smtClean="0"/>
              <a:t>specialized </a:t>
            </a:r>
            <a:r>
              <a:rPr lang="en-US" dirty="0"/>
              <a:t>cookie software designed to detect </a:t>
            </a:r>
            <a:r>
              <a:rPr lang="en-US" dirty="0" smtClean="0"/>
              <a:t>broken </a:t>
            </a:r>
            <a:r>
              <a:rPr lang="en-US" dirty="0"/>
              <a:t>access control issues.</a:t>
            </a:r>
          </a:p>
        </p:txBody>
      </p:sp>
    </p:spTree>
    <p:extLst>
      <p:ext uri="{BB962C8B-B14F-4D97-AF65-F5344CB8AC3E}">
        <p14:creationId xmlns:p14="http://schemas.microsoft.com/office/powerpoint/2010/main" val="16786597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 can be accessed…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9809" y="2557463"/>
            <a:ext cx="9192381" cy="3410200"/>
          </a:xfrm>
        </p:spPr>
      </p:pic>
    </p:spTree>
    <p:extLst>
      <p:ext uri="{BB962C8B-B14F-4D97-AF65-F5344CB8AC3E}">
        <p14:creationId xmlns:p14="http://schemas.microsoft.com/office/powerpoint/2010/main" val="29004150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 </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6829" y="2449627"/>
            <a:ext cx="6570044" cy="3729791"/>
          </a:xfrm>
          <a:prstGeom prst="rect">
            <a:avLst/>
          </a:prstGeom>
        </p:spPr>
      </p:pic>
    </p:spTree>
    <p:extLst>
      <p:ext uri="{BB962C8B-B14F-4D97-AF65-F5344CB8AC3E}">
        <p14:creationId xmlns:p14="http://schemas.microsoft.com/office/powerpoint/2010/main" val="6768585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307465"/>
          </a:xfrm>
        </p:spPr>
        <p:txBody>
          <a:bodyPr/>
          <a:lstStyle/>
          <a:p>
            <a:r>
              <a:rPr lang="en-US" dirty="0" smtClean="0"/>
              <a:t>Requirements</a:t>
            </a:r>
            <a:endParaRPr lang="en-US" dirty="0"/>
          </a:p>
        </p:txBody>
      </p:sp>
      <p:sp>
        <p:nvSpPr>
          <p:cNvPr id="4" name="Rectangle 1"/>
          <p:cNvSpPr>
            <a:spLocks noGrp="1" noChangeArrowheads="1"/>
          </p:cNvSpPr>
          <p:nvPr>
            <p:ph type="body" idx="1"/>
          </p:nvPr>
        </p:nvSpPr>
        <p:spPr bwMode="auto">
          <a:xfrm>
            <a:off x="751438" y="3689353"/>
            <a:ext cx="10763229"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sz="2000" b="1" i="0" u="none" strike="noStrike" cap="none" normalizeH="0" baseline="0" dirty="0" smtClean="0">
                <a:ln>
                  <a:noFill/>
                </a:ln>
                <a:solidFill>
                  <a:srgbClr val="374151"/>
                </a:solidFill>
                <a:effectLst/>
                <a:latin typeface="Söhne"/>
              </a:rPr>
              <a:t>Flask</a:t>
            </a:r>
            <a:r>
              <a:rPr kumimoji="0" lang="en-US" sz="2000" b="0" i="0" u="none" strike="noStrike" cap="none" normalizeH="0" baseline="0" dirty="0" smtClean="0">
                <a:ln>
                  <a:noFill/>
                </a:ln>
                <a:solidFill>
                  <a:srgbClr val="374151"/>
                </a:solidFill>
                <a:effectLst/>
                <a:latin typeface="Söhne"/>
              </a:rPr>
              <a:t>: Flask handles the web server functionality and HTTP request/response cycle.</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sz="2000" b="1" i="0" u="none" strike="noStrike" cap="none" normalizeH="0" baseline="0" dirty="0" smtClean="0">
                <a:ln>
                  <a:noFill/>
                </a:ln>
                <a:solidFill>
                  <a:srgbClr val="374151"/>
                </a:solidFill>
                <a:effectLst/>
                <a:latin typeface="Söhne"/>
              </a:rPr>
              <a:t>pymongo</a:t>
            </a:r>
            <a:r>
              <a:rPr kumimoji="0" lang="en-US" sz="2000" b="0" i="0" u="none" strike="noStrike" cap="none" normalizeH="0" baseline="0" dirty="0" smtClean="0">
                <a:ln>
                  <a:noFill/>
                </a:ln>
                <a:solidFill>
                  <a:srgbClr val="374151"/>
                </a:solidFill>
                <a:effectLst/>
                <a:latin typeface="Söhne"/>
              </a:rPr>
              <a:t>:  It</a:t>
            </a:r>
            <a:r>
              <a:rPr kumimoji="0" lang="en-US" sz="2000" b="0" i="0" u="none" strike="noStrike" cap="none" normalizeH="0" dirty="0" smtClean="0">
                <a:ln>
                  <a:noFill/>
                </a:ln>
                <a:solidFill>
                  <a:srgbClr val="374151"/>
                </a:solidFill>
                <a:effectLst/>
                <a:latin typeface="Söhne"/>
              </a:rPr>
              <a:t> is</a:t>
            </a:r>
            <a:r>
              <a:rPr kumimoji="0" lang="en-US" sz="2000" b="0" i="0" u="none" strike="noStrike" cap="none" normalizeH="0" baseline="0" dirty="0" smtClean="0">
                <a:ln>
                  <a:noFill/>
                </a:ln>
                <a:solidFill>
                  <a:srgbClr val="374151"/>
                </a:solidFill>
                <a:effectLst/>
                <a:latin typeface="Söhne"/>
              </a:rPr>
              <a:t> used for storing/retrieving data related to access control.</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sz="2000" b="1" i="0" u="none" strike="noStrike" cap="none" normalizeH="0" baseline="0" dirty="0" smtClean="0">
                <a:ln>
                  <a:noFill/>
                </a:ln>
                <a:solidFill>
                  <a:srgbClr val="374151"/>
                </a:solidFill>
                <a:effectLst/>
                <a:latin typeface="Söhne"/>
              </a:rPr>
              <a:t>Flask-Mail</a:t>
            </a:r>
            <a:r>
              <a:rPr kumimoji="0" lang="en-US" sz="2000" b="0" i="0" u="none" strike="noStrike" cap="none" normalizeH="0" baseline="0" dirty="0" smtClean="0">
                <a:ln>
                  <a:noFill/>
                </a:ln>
                <a:solidFill>
                  <a:srgbClr val="374151"/>
                </a:solidFill>
                <a:effectLst/>
                <a:latin typeface="Söhne"/>
              </a:rPr>
              <a:t>: It</a:t>
            </a:r>
            <a:r>
              <a:rPr kumimoji="0" lang="en-US" sz="2000" b="0" i="0" u="none" strike="noStrike" cap="none" normalizeH="0" dirty="0" smtClean="0">
                <a:ln>
                  <a:noFill/>
                </a:ln>
                <a:solidFill>
                  <a:srgbClr val="374151"/>
                </a:solidFill>
                <a:effectLst/>
                <a:latin typeface="Söhne"/>
              </a:rPr>
              <a:t> </a:t>
            </a:r>
            <a:r>
              <a:rPr lang="en-US" sz="2000" dirty="0" smtClean="0">
                <a:solidFill>
                  <a:srgbClr val="374151"/>
                </a:solidFill>
                <a:latin typeface="Söhne"/>
              </a:rPr>
              <a:t>is used to </a:t>
            </a:r>
            <a:r>
              <a:rPr kumimoji="0" lang="en-US" sz="2000" b="0" i="0" u="none" strike="noStrike" cap="none" normalizeH="0" baseline="0" dirty="0" smtClean="0">
                <a:ln>
                  <a:noFill/>
                </a:ln>
                <a:solidFill>
                  <a:srgbClr val="374151"/>
                </a:solidFill>
                <a:effectLst/>
                <a:latin typeface="Söhne"/>
              </a:rPr>
              <a:t>send notifications/alerts about access control issues in your application.</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lang="en-US" sz="2000" b="1" dirty="0" smtClean="0">
                <a:solidFill>
                  <a:srgbClr val="374151"/>
                </a:solidFill>
                <a:latin typeface="Söhne"/>
              </a:rPr>
              <a:t>Burp suit</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sz="2000" b="1" i="0" u="none" strike="noStrike" cap="none" normalizeH="0" baseline="0" dirty="0" smtClean="0">
                <a:ln>
                  <a:noFill/>
                </a:ln>
                <a:solidFill>
                  <a:srgbClr val="374151"/>
                </a:solidFill>
                <a:effectLst/>
                <a:latin typeface="Söhne"/>
              </a:rPr>
              <a:t>Vercel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072947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936977"/>
          </a:xfrm>
        </p:spPr>
        <p:txBody>
          <a:bodyPr>
            <a:normAutofit/>
          </a:bodyPr>
          <a:lstStyle/>
          <a:p>
            <a:r>
              <a:rPr lang="en-US" sz="4800" dirty="0" smtClean="0"/>
              <a:t>Vercel</a:t>
            </a:r>
            <a:endParaRPr lang="en-US" sz="4800"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330589" y="1760347"/>
            <a:ext cx="5848173" cy="3045118"/>
          </a:xfrm>
          <a:prstGeom prst="rect">
            <a:avLst/>
          </a:prstGeom>
          <a:ln w="38100" cap="sq">
            <a:solidFill>
              <a:schemeClr val="bg1"/>
            </a:solidFill>
            <a:prstDash val="solid"/>
            <a:miter lim="800000"/>
          </a:ln>
          <a:effectLst>
            <a:outerShdw blurRad="50800" dist="38100" dir="2700000" algn="tl" rotWithShape="0">
              <a:srgbClr val="000000">
                <a:alpha val="43000"/>
              </a:srgbClr>
            </a:outerShdw>
          </a:effectLst>
        </p:spPr>
      </p:pic>
      <p:sp>
        <p:nvSpPr>
          <p:cNvPr id="4" name="Text Placeholder 3"/>
          <p:cNvSpPr>
            <a:spLocks noGrp="1"/>
          </p:cNvSpPr>
          <p:nvPr>
            <p:ph type="body" sz="half" idx="2"/>
          </p:nvPr>
        </p:nvSpPr>
        <p:spPr>
          <a:xfrm>
            <a:off x="1293811" y="3031064"/>
            <a:ext cx="3718455" cy="2861735"/>
          </a:xfrm>
        </p:spPr>
        <p:txBody>
          <a:bodyPr/>
          <a:lstStyle/>
          <a:p>
            <a:pPr marL="285750" indent="-285750" algn="just">
              <a:buFont typeface="Arial" panose="020B0604020202020204" pitchFamily="34" charset="0"/>
              <a:buChar char="•"/>
            </a:pPr>
            <a:r>
              <a:rPr lang="en-US" dirty="0"/>
              <a:t>Vercel excels at hosting front-end applications and </a:t>
            </a:r>
            <a:r>
              <a:rPr lang="en-US" dirty="0" smtClean="0"/>
              <a:t>server less functions.</a:t>
            </a:r>
          </a:p>
          <a:p>
            <a:pPr marL="285750" indent="-285750" algn="just">
              <a:buFont typeface="Arial" panose="020B0604020202020204" pitchFamily="34" charset="0"/>
              <a:buChar char="•"/>
            </a:pPr>
            <a:r>
              <a:rPr lang="en-US" dirty="0" smtClean="0"/>
              <a:t>Used it to </a:t>
            </a:r>
            <a:r>
              <a:rPr lang="en-US" dirty="0"/>
              <a:t>detect and address broken access control through cookies in a Flask application.</a:t>
            </a:r>
            <a:endParaRPr lang="en-US" dirty="0" smtClean="0"/>
          </a:p>
          <a:p>
            <a:endParaRPr lang="en-US" dirty="0"/>
          </a:p>
        </p:txBody>
      </p:sp>
    </p:spTree>
    <p:extLst>
      <p:ext uri="{BB962C8B-B14F-4D97-AF65-F5344CB8AC3E}">
        <p14:creationId xmlns:p14="http://schemas.microsoft.com/office/powerpoint/2010/main" val="31835127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When you click on them from vercel it will take the users to this</a:t>
            </a:r>
            <a:endParaRPr lang="en-US" dirty="0"/>
          </a:p>
        </p:txBody>
      </p:sp>
      <p:sp>
        <p:nvSpPr>
          <p:cNvPr id="3" name="Text Placeholder 2"/>
          <p:cNvSpPr>
            <a:spLocks noGrp="1"/>
          </p:cNvSpPr>
          <p:nvPr>
            <p:ph type="body" idx="1"/>
          </p:nvPr>
        </p:nvSpPr>
        <p:spPr/>
        <p:txBody>
          <a:bodyPr/>
          <a:lstStyle/>
          <a:p>
            <a:r>
              <a:rPr lang="en-US" dirty="0" smtClean="0"/>
              <a:t>Cookie tool</a:t>
            </a:r>
            <a:endParaRPr lang="en-US"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295400" y="3404681"/>
            <a:ext cx="4718050" cy="2305455"/>
          </a:xfrm>
          <a:prstGeom prst="rect">
            <a:avLst/>
          </a:prstGeom>
          <a:ln w="38100" cap="sq">
            <a:solidFill>
              <a:schemeClr val="bg1"/>
            </a:solidFill>
            <a:prstDash val="solid"/>
            <a:miter lim="800000"/>
          </a:ln>
          <a:effectLst>
            <a:outerShdw blurRad="50800" dist="38100" dir="2700000" algn="tl" rotWithShape="0">
              <a:srgbClr val="000000">
                <a:alpha val="43000"/>
              </a:srgbClr>
            </a:outerShdw>
          </a:effectLst>
        </p:spPr>
      </p:pic>
      <p:sp>
        <p:nvSpPr>
          <p:cNvPr id="5" name="Text Placeholder 4"/>
          <p:cNvSpPr>
            <a:spLocks noGrp="1"/>
          </p:cNvSpPr>
          <p:nvPr>
            <p:ph type="body" sz="quarter" idx="3"/>
          </p:nvPr>
        </p:nvSpPr>
        <p:spPr/>
        <p:txBody>
          <a:bodyPr/>
          <a:lstStyle/>
          <a:p>
            <a:r>
              <a:rPr lang="en-US" dirty="0" smtClean="0"/>
              <a:t>Broken access</a:t>
            </a:r>
            <a:endParaRPr lang="en-US" dirty="0"/>
          </a:p>
        </p:txBody>
      </p:sp>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80138" y="3404681"/>
            <a:ext cx="4718050" cy="2305455"/>
          </a:xfrm>
          <a:prstGeom prst="rect">
            <a:avLst/>
          </a:prstGeom>
          <a:ln w="38100" cap="sq">
            <a:solidFill>
              <a:schemeClr val="bg1"/>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0306103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 will then take you these </a:t>
            </a:r>
            <a:endParaRPr lang="en-US" dirty="0"/>
          </a:p>
        </p:txBody>
      </p:sp>
      <p:sp>
        <p:nvSpPr>
          <p:cNvPr id="3" name="Text Placeholder 2"/>
          <p:cNvSpPr>
            <a:spLocks noGrp="1"/>
          </p:cNvSpPr>
          <p:nvPr>
            <p:ph type="body" idx="1"/>
          </p:nvPr>
        </p:nvSpPr>
        <p:spPr/>
        <p:txBody>
          <a:bodyPr/>
          <a:lstStyle/>
          <a:p>
            <a:r>
              <a:rPr lang="en-US" dirty="0" smtClean="0"/>
              <a:t>Welcome page</a:t>
            </a:r>
            <a:endParaRPr lang="en-US"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295400" y="3365770"/>
            <a:ext cx="4718050" cy="2510097"/>
          </a:xfrm>
          <a:prstGeom prst="rect">
            <a:avLst/>
          </a:prstGeom>
          <a:ln w="38100" cap="sq">
            <a:solidFill>
              <a:schemeClr val="bg1"/>
            </a:solidFill>
            <a:prstDash val="solid"/>
            <a:miter lim="800000"/>
          </a:ln>
          <a:effectLst>
            <a:outerShdw blurRad="50800" dist="38100" dir="2700000" algn="tl" rotWithShape="0">
              <a:srgbClr val="000000">
                <a:alpha val="43000"/>
              </a:srgbClr>
            </a:outerShdw>
          </a:effectLst>
        </p:spPr>
      </p:pic>
      <p:sp>
        <p:nvSpPr>
          <p:cNvPr id="5" name="Text Placeholder 4"/>
          <p:cNvSpPr>
            <a:spLocks noGrp="1"/>
          </p:cNvSpPr>
          <p:nvPr>
            <p:ph type="body" sz="quarter" idx="3"/>
          </p:nvPr>
        </p:nvSpPr>
        <p:spPr/>
        <p:txBody>
          <a:bodyPr/>
          <a:lstStyle/>
          <a:p>
            <a:r>
              <a:rPr lang="en-US" dirty="0" smtClean="0"/>
              <a:t>It will be used to exploit it</a:t>
            </a:r>
            <a:endParaRPr lang="en-US" dirty="0"/>
          </a:p>
        </p:txBody>
      </p:sp>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80138" y="3365769"/>
            <a:ext cx="4718050" cy="2510097"/>
          </a:xfrm>
          <a:prstGeom prst="rect">
            <a:avLst/>
          </a:prstGeom>
          <a:ln w="38100" cap="sq">
            <a:solidFill>
              <a:schemeClr val="bg1"/>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8243583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 in and sign up page</a:t>
            </a:r>
            <a:endParaRPr lang="en-US" dirty="0"/>
          </a:p>
        </p:txBody>
      </p:sp>
      <p:pic>
        <p:nvPicPr>
          <p:cNvPr id="5" name="Content Placeholder 4"/>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298575" y="2560320"/>
            <a:ext cx="4718050" cy="3237365"/>
          </a:xfrm>
          <a:prstGeom prst="rect">
            <a:avLst/>
          </a:prstGeom>
          <a:ln w="38100" cap="sq">
            <a:solidFill>
              <a:schemeClr val="bg1"/>
            </a:solidFill>
            <a:prstDash val="solid"/>
            <a:miter lim="800000"/>
          </a:ln>
          <a:effectLst>
            <a:outerShdw blurRad="50800" dist="38100" dir="2700000" algn="tl" rotWithShape="0">
              <a:srgbClr val="000000">
                <a:alpha val="43000"/>
              </a:srgbClr>
            </a:outerShdw>
          </a:effectLst>
        </p:spPr>
      </p:pic>
      <p:pic>
        <p:nvPicPr>
          <p:cNvPr id="6" name="Content Placeholder 5"/>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181725" y="2560321"/>
            <a:ext cx="4718050" cy="3237364"/>
          </a:xfrm>
          <a:prstGeom prst="rect">
            <a:avLst/>
          </a:prstGeom>
          <a:ln w="38100" cap="sq">
            <a:solidFill>
              <a:schemeClr val="bg1"/>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2264806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When admin log in</a:t>
            </a:r>
            <a:endParaRPr lang="en-US" sz="3600" dirty="0"/>
          </a:p>
        </p:txBody>
      </p:sp>
      <p:sp>
        <p:nvSpPr>
          <p:cNvPr id="4" name="Text Placeholder 3"/>
          <p:cNvSpPr>
            <a:spLocks noGrp="1"/>
          </p:cNvSpPr>
          <p:nvPr>
            <p:ph type="body" sz="half" idx="2"/>
          </p:nvPr>
        </p:nvSpPr>
        <p:spPr>
          <a:xfrm>
            <a:off x="1293811" y="3031064"/>
            <a:ext cx="3718455" cy="2792219"/>
          </a:xfrm>
        </p:spPr>
        <p:txBody>
          <a:bodyPr/>
          <a:lstStyle/>
          <a:p>
            <a:r>
              <a:rPr lang="en-US" dirty="0" smtClean="0"/>
              <a:t>When admin try to access the bank then it shows that “</a:t>
            </a:r>
            <a:r>
              <a:rPr lang="en-US" dirty="0">
                <a:solidFill>
                  <a:srgbClr val="FF0000"/>
                </a:solidFill>
              </a:rPr>
              <a:t>You do not have admin privileges to access this </a:t>
            </a:r>
            <a:r>
              <a:rPr lang="en-US" dirty="0" smtClean="0">
                <a:solidFill>
                  <a:srgbClr val="FF0000"/>
                </a:solidFill>
              </a:rPr>
              <a:t>page</a:t>
            </a:r>
            <a:r>
              <a:rPr lang="en-US" dirty="0" smtClean="0"/>
              <a:t>” feedback. </a:t>
            </a:r>
            <a:endParaRPr lang="en-US" dirty="0"/>
          </a:p>
          <a:p>
            <a:r>
              <a:rPr lang="en-US" dirty="0" smtClean="0"/>
              <a:t>It means that admin has not been granted access to this.</a:t>
            </a:r>
          </a:p>
          <a:p>
            <a:r>
              <a:rPr lang="en-US" dirty="0" smtClean="0"/>
              <a:t>To give access to this to admin we will click on toggle admin privileges.</a:t>
            </a:r>
            <a:endParaRPr lang="en-US" dirty="0"/>
          </a:p>
          <a:p>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18138" y="1388535"/>
            <a:ext cx="5470525" cy="3872578"/>
          </a:xfrm>
          <a:prstGeom prst="rect">
            <a:avLst/>
          </a:prstGeom>
          <a:ln w="38100" cap="sq">
            <a:solidFill>
              <a:schemeClr val="bg1"/>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952756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085159"/>
          </a:xfrm>
        </p:spPr>
        <p:txBody>
          <a:bodyPr>
            <a:normAutofit/>
          </a:bodyPr>
          <a:lstStyle/>
          <a:p>
            <a:r>
              <a:rPr lang="en-US" sz="3600" dirty="0" smtClean="0"/>
              <a:t>Dashboard</a:t>
            </a:r>
            <a:endParaRPr lang="en-US" sz="36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18138" y="1388534"/>
            <a:ext cx="5470525" cy="3914985"/>
          </a:xfrm>
          <a:prstGeom prst="rect">
            <a:avLst/>
          </a:prstGeom>
          <a:ln w="38100" cap="sq">
            <a:solidFill>
              <a:schemeClr val="bg1"/>
            </a:solidFill>
            <a:prstDash val="solid"/>
            <a:miter lim="800000"/>
          </a:ln>
          <a:effectLst>
            <a:outerShdw blurRad="50800" dist="38100" dir="2700000" algn="tl" rotWithShape="0">
              <a:srgbClr val="000000">
                <a:alpha val="43000"/>
              </a:srgbClr>
            </a:outerShdw>
          </a:effectLst>
        </p:spPr>
      </p:pic>
      <p:sp>
        <p:nvSpPr>
          <p:cNvPr id="4" name="Text Placeholder 3"/>
          <p:cNvSpPr>
            <a:spLocks noGrp="1"/>
          </p:cNvSpPr>
          <p:nvPr>
            <p:ph type="body" sz="half" idx="2"/>
          </p:nvPr>
        </p:nvSpPr>
        <p:spPr/>
        <p:txBody>
          <a:bodyPr/>
          <a:lstStyle/>
          <a:p>
            <a:r>
              <a:rPr lang="en-US" dirty="0" smtClean="0"/>
              <a:t>Here we do give the right to admin to access the bank by providing the password “</a:t>
            </a:r>
            <a:r>
              <a:rPr lang="en-US" dirty="0" smtClean="0">
                <a:solidFill>
                  <a:schemeClr val="accent1">
                    <a:lumMod val="50000"/>
                  </a:schemeClr>
                </a:solidFill>
              </a:rPr>
              <a:t>password</a:t>
            </a:r>
            <a:r>
              <a:rPr lang="en-US" dirty="0" smtClean="0"/>
              <a:t>”.</a:t>
            </a:r>
          </a:p>
          <a:p>
            <a:r>
              <a:rPr lang="en-US" dirty="0" smtClean="0"/>
              <a:t>After clicking on submitting, now the admin can access bank.</a:t>
            </a:r>
            <a:endParaRPr lang="en-US" dirty="0"/>
          </a:p>
        </p:txBody>
      </p:sp>
    </p:spTree>
    <p:extLst>
      <p:ext uri="{BB962C8B-B14F-4D97-AF65-F5344CB8AC3E}">
        <p14:creationId xmlns:p14="http://schemas.microsoft.com/office/powerpoint/2010/main" val="163979493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263</TotalTime>
  <Words>659</Words>
  <Application>Microsoft Office PowerPoint</Application>
  <PresentationFormat>Widescreen</PresentationFormat>
  <Paragraphs>69</Paragraphs>
  <Slides>21</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Garamond</vt:lpstr>
      <vt:lpstr>Söhne</vt:lpstr>
      <vt:lpstr>Söhne Mono</vt:lpstr>
      <vt:lpstr>Organic</vt:lpstr>
      <vt:lpstr>Broken Access Control</vt:lpstr>
      <vt:lpstr>Background</vt:lpstr>
      <vt:lpstr>Requirements</vt:lpstr>
      <vt:lpstr>Vercel</vt:lpstr>
      <vt:lpstr>When you click on them from vercel it will take the users to this</vt:lpstr>
      <vt:lpstr>It will then take you these </vt:lpstr>
      <vt:lpstr>Log in and sign up page</vt:lpstr>
      <vt:lpstr>When admin log in</vt:lpstr>
      <vt:lpstr>Dashboard</vt:lpstr>
      <vt:lpstr>Continue….</vt:lpstr>
      <vt:lpstr>Normal user</vt:lpstr>
      <vt:lpstr>BURP SUIT STEPS</vt:lpstr>
      <vt:lpstr>Then after step 3 from the previous slide it will open this</vt:lpstr>
      <vt:lpstr>Continue…</vt:lpstr>
      <vt:lpstr>Continue..</vt:lpstr>
      <vt:lpstr>Continue…</vt:lpstr>
      <vt:lpstr>PowerPoint Presentation</vt:lpstr>
      <vt:lpstr>Continue…</vt:lpstr>
      <vt:lpstr>Continue…</vt:lpstr>
      <vt:lpstr>It can be accessed…</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Broken Access Control</dc:title>
  <dc:creator>MARYAM BIBI - 22844</dc:creator>
  <cp:lastModifiedBy>MARYAM BIBI - 22844</cp:lastModifiedBy>
  <cp:revision>15</cp:revision>
  <dcterms:created xsi:type="dcterms:W3CDTF">2024-01-07T11:06:43Z</dcterms:created>
  <dcterms:modified xsi:type="dcterms:W3CDTF">2024-01-07T15:30:22Z</dcterms:modified>
</cp:coreProperties>
</file>