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5"/>
  </p:notesMasterIdLst>
  <p:handoutMasterIdLst>
    <p:handoutMasterId r:id="rId26"/>
  </p:handoutMasterIdLst>
  <p:sldIdLst>
    <p:sldId id="256" r:id="rId5"/>
    <p:sldId id="257" r:id="rId6"/>
    <p:sldId id="258" r:id="rId7"/>
    <p:sldId id="351" r:id="rId8"/>
    <p:sldId id="352" r:id="rId9"/>
    <p:sldId id="469" r:id="rId10"/>
    <p:sldId id="470" r:id="rId11"/>
    <p:sldId id="471" r:id="rId12"/>
    <p:sldId id="472" r:id="rId13"/>
    <p:sldId id="355" r:id="rId14"/>
    <p:sldId id="459" r:id="rId15"/>
    <p:sldId id="460" r:id="rId16"/>
    <p:sldId id="461" r:id="rId17"/>
    <p:sldId id="462" r:id="rId18"/>
    <p:sldId id="463" r:id="rId19"/>
    <p:sldId id="464" r:id="rId20"/>
    <p:sldId id="465" r:id="rId21"/>
    <p:sldId id="354" r:id="rId22"/>
    <p:sldId id="458" r:id="rId23"/>
    <p:sldId id="363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E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8A04D2-BFF0-D09C-5FA9-654B3426329C}" v="4" dt="2023-10-03T12:16:10.783"/>
    <p1510:client id="{491BC684-33F1-491A-A13F-2A575189B18B}" v="988" dt="2023-10-02T12:51:42.632"/>
    <p1510:client id="{7A02527A-287F-03B5-AD78-6ED27566CD25}" v="24" dt="2023-10-03T14:04:56.2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82" autoAdjust="0"/>
    <p:restoredTop sz="94681"/>
  </p:normalViewPr>
  <p:slideViewPr>
    <p:cSldViewPr snapToGrid="0" showGuides="1">
      <p:cViewPr varScale="1">
        <p:scale>
          <a:sx n="103" d="100"/>
          <a:sy n="103" d="100"/>
        </p:scale>
        <p:origin x="440" y="176"/>
      </p:cViewPr>
      <p:guideLst>
        <p:guide orient="horz" pos="2160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D190DA-7724-8215-C2D2-56B5551AC73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691E75-8F29-98CA-A3D4-98FE0FC034E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4B44A0-CB60-4F39-A2C6-D06D239EE0E0}" type="datetimeFigureOut">
              <a:rPr lang="en-GB" smtClean="0"/>
              <a:t>10/06/2024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003355-AC74-CCA6-7F97-FDFED1FF320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B403E3-CFA3-4526-78FB-FF8D663AC4F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135038-21E5-4169-959C-755B4CA0BC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663735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B8F017-3D64-C847-98F0-4CFDD6CC5F65}" type="datetimeFigureOut">
              <a:rPr lang="en-US" smtClean="0"/>
              <a:t>6/10/24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F2B50-DF90-BC42-B5DB-40EE4DBBC5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9568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2B50-DF90-BC42-B5DB-40EE4DBBC5B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682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2B50-DF90-BC42-B5DB-40EE4DBBC5B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051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2B50-DF90-BC42-B5DB-40EE4DBBC5B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51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2B50-DF90-BC42-B5DB-40EE4DBBC5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251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F2B50-DF90-BC42-B5DB-40EE4DBBC5B1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813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1.bin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-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9F6F5-E0F6-2BF7-4405-6EF4E53639C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59038" y="454770"/>
            <a:ext cx="4843462" cy="2974229"/>
          </a:xfrm>
          <a:noFill/>
        </p:spPr>
        <p:txBody>
          <a:bodyPr anchor="ctr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br>
              <a:rPr lang="en-US" sz="2400" dirty="0"/>
            </a:br>
            <a:r>
              <a:rPr lang="en-US" sz="2400" dirty="0"/>
              <a:t>Subtitle</a:t>
            </a:r>
            <a:br>
              <a:rPr lang="en-US" dirty="0"/>
            </a:br>
            <a:endParaRPr lang="en-GB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A5A8822-C41C-B2DC-08B9-C586F485E34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683" y="4478683"/>
            <a:ext cx="2093912" cy="1233142"/>
          </a:xfrm>
        </p:spPr>
        <p:txBody>
          <a:bodyPr>
            <a:normAutofit/>
          </a:bodyPr>
          <a:lstStyle>
            <a:lvl1pPr>
              <a:defRPr sz="2400" baseline="0">
                <a:latin typeface="MetaPro-Norm" panose="020B0504030101020102" pitchFamily="34" charset="0"/>
              </a:defRPr>
            </a:lvl1pPr>
          </a:lstStyle>
          <a:p>
            <a:pPr lvl="0"/>
            <a:r>
              <a:rPr lang="en-US" dirty="0"/>
              <a:t>Click to edit</a:t>
            </a:r>
            <a:endParaRPr lang="en-GB" dirty="0"/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890F011-72F9-EE2D-F2B0-D5B2FC7D88F9}"/>
              </a:ext>
            </a:extLst>
          </p:cNvPr>
          <p:cNvGraphicFramePr>
            <a:graphicFrameLocks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407710661"/>
              </p:ext>
            </p:extLst>
          </p:nvPr>
        </p:nvGraphicFramePr>
        <p:xfrm>
          <a:off x="7518400" y="-20637"/>
          <a:ext cx="4673600" cy="689145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958440" imgH="8279280" progId="">
                  <p:embed/>
                </p:oleObj>
              </mc:Choice>
              <mc:Fallback>
                <p:oleObj r:id="rId2" imgW="6958440" imgH="8279280" progId="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D890F011-72F9-EE2D-F2B0-D5B2FC7D88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518400" y="-20637"/>
                        <a:ext cx="4673600" cy="6891459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8EEBEFE-0604-017C-54D9-C77646CDAE3E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608264" y="4478338"/>
            <a:ext cx="2065337" cy="1233487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FD75FE5A-E767-4C32-4382-1675159E8C1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" y="0"/>
            <a:ext cx="2286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448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een-screen">
    <p:bg>
      <p:bgPr>
        <a:solidFill>
          <a:srgbClr val="80E53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50007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hat we will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1CB47-1262-51B9-B320-4AFE6E2EE0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8" y="549275"/>
            <a:ext cx="8316912" cy="980234"/>
          </a:xfrm>
        </p:spPr>
        <p:txBody>
          <a:bodyPr/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1E74F80-2BFD-06E3-966B-6A6A1F69001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1808163"/>
            <a:ext cx="9324975" cy="450056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A06F2C1D-94BC-1BC4-0F74-84F8AB14FDE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CA3ADC-57CC-5269-FDB3-7EE0EF60A9E2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3027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Standard - two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3474D-0887-6100-9AAE-79C8A5A78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61E44D5-648E-C686-46C5-646CF4C957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5477" y="1817590"/>
            <a:ext cx="9315548" cy="2000266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5B35866-AC6D-598A-A8A2-EB21A4A83E1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25477" y="4157155"/>
            <a:ext cx="9324975" cy="2151570"/>
          </a:xfrm>
        </p:spPr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FEFBFA8-8E2A-9D8B-E311-1327F4FA57B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3BB2DF-93EE-A94C-D498-CACDC35D3BCD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127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image 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9D692-8948-EAEA-9FE5-C8AEBA0099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5EE0D-F2FE-AA5E-EEF8-34513BD65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08700" y="2441576"/>
            <a:ext cx="4634814" cy="3309815"/>
          </a:xfrm>
        </p:spPr>
        <p:txBody>
          <a:bodyPr/>
          <a:lstStyle/>
          <a:p>
            <a:pPr lvl="0"/>
            <a:endParaRPr lang="en-GB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914B10-5F24-6C8B-C65B-5CB3C7DB056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24342" y="1818981"/>
            <a:ext cx="3948113" cy="399075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Content Placeholder 3">
            <a:extLst>
              <a:ext uri="{FF2B5EF4-FFF2-40B4-BE49-F238E27FC236}">
                <a16:creationId xmlns:a16="http://schemas.microsoft.com/office/drawing/2014/main" id="{7C68C278-2EEC-146D-5BB8-6FF3CEDD54A2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0339F1-56D6-9658-61A5-668A5166D35F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861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screen tex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54674-F7FC-4836-286B-656BFD51F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549275"/>
            <a:ext cx="7681911" cy="98023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A3B72A73-CF6D-367B-9738-9BBA5F257715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49C9D4-D567-35D6-7B52-CD58FE2A233A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00405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wid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0AB71-1B23-8639-2B55-FD0C301F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AF301-808D-9A22-8E4B-EF0A5443C8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B015D105-62F8-FB7E-2135-A2774775B8A7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489DDF-9607-C275-B71B-20E714B5777F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37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FD7FF-639D-D28B-B21F-CE334278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647" y="463364"/>
            <a:ext cx="10515600" cy="823912"/>
          </a:xfrm>
        </p:spPr>
        <p:txBody>
          <a:bodyPr/>
          <a:lstStyle>
            <a:lvl1pPr algn="l">
              <a:defRPr b="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C5D738-8299-BF25-F4AD-5B27B3B24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MetaPro-Norm" panose="020B050403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10BF70-4D71-6E65-EB09-058D447A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705099"/>
            <a:ext cx="5157787" cy="348456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31D9CC-C7F2-8319-B47D-EB5BB7EBB8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96804" y="2238376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41819A-ECA5-BD2B-62BF-5E91A8FD01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96804" y="3297846"/>
            <a:ext cx="5183188" cy="2862263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77BC253F-D0CC-46E9-EC2F-40EBB89A620D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46A0DA0-DF0D-DF71-B13C-E019D4C1B9E1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9776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B7A67-1CC6-E0A2-87A8-D9C21AD106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7264398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B50852-E1ED-CCBE-E25A-75A75EAFC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A7B9CF-14E1-EA99-48DA-F603C8818623}"/>
              </a:ext>
            </a:extLst>
          </p:cNvPr>
          <p:cNvSpPr>
            <a:spLocks noGrp="1"/>
          </p:cNvSpPr>
          <p:nvPr>
            <p:ph sz="half" idx="12"/>
          </p:nvPr>
        </p:nvSpPr>
        <p:spPr>
          <a:xfrm>
            <a:off x="8788398" y="148618"/>
            <a:ext cx="3209921" cy="19304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</a:lstStyle>
          <a:p>
            <a:pPr lvl="0"/>
            <a:endParaRPr lang="en-US" dirty="0"/>
          </a:p>
          <a:p>
            <a:pPr lvl="0"/>
            <a:r>
              <a:rPr lang="en-US" dirty="0"/>
              <a:t>Keep clear for talking head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5F665C-B0A8-57F2-3A6B-7145B3ECEED4}"/>
              </a:ext>
            </a:extLst>
          </p:cNvPr>
          <p:cNvSpPr/>
          <p:nvPr userDrawn="1"/>
        </p:nvSpPr>
        <p:spPr>
          <a:xfrm>
            <a:off x="8585200" y="0"/>
            <a:ext cx="3606800" cy="2273300"/>
          </a:xfrm>
          <a:prstGeom prst="rect">
            <a:avLst/>
          </a:prstGeom>
          <a:noFill/>
          <a:ln w="2857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4041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0A1C77-7545-ED25-EDDC-953F25563C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9275"/>
            <a:ext cx="10298113" cy="9802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title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BF278B-090E-AC21-3FF7-7CEBAFA5FA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498" y="1812178"/>
            <a:ext cx="9311528" cy="448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pic>
        <p:nvPicPr>
          <p:cNvPr id="5" name="Picture 4" descr="Logo, company name&#10;&#10;Description automatically generated">
            <a:extLst>
              <a:ext uri="{FF2B5EF4-FFF2-40B4-BE49-F238E27FC236}">
                <a16:creationId xmlns:a16="http://schemas.microsoft.com/office/drawing/2014/main" id="{BCDF361A-0A6A-686E-4DE8-7B7710848DC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5502" y="5593976"/>
            <a:ext cx="1056497" cy="126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3768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58" r:id="rId2"/>
    <p:sldLayoutId id="2147483659" r:id="rId3"/>
    <p:sldLayoutId id="2147483660" r:id="rId4"/>
    <p:sldLayoutId id="2147483652" r:id="rId5"/>
    <p:sldLayoutId id="2147483661" r:id="rId6"/>
    <p:sldLayoutId id="2147483650" r:id="rId7"/>
    <p:sldLayoutId id="2147483653" r:id="rId8"/>
    <p:sldLayoutId id="214748364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MetaPro-Bold" panose="020B0804030101020102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b="1" kern="120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0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1800" kern="1200" baseline="0">
          <a:solidFill>
            <a:schemeClr val="tx1"/>
          </a:solidFill>
          <a:latin typeface="MetaPro-Norm" panose="020B0504030101020102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5" orient="horz" pos="981" userDrawn="1">
          <p15:clr>
            <a:srgbClr val="F26B43"/>
          </p15:clr>
        </p15:guide>
        <p15:guide id="7" pos="892" userDrawn="1">
          <p15:clr>
            <a:srgbClr val="F26B43"/>
          </p15:clr>
        </p15:guide>
        <p15:guide id="8" pos="7015" userDrawn="1">
          <p15:clr>
            <a:srgbClr val="F26B43"/>
          </p15:clr>
        </p15:guide>
        <p15:guide id="9" pos="529" userDrawn="1">
          <p15:clr>
            <a:srgbClr val="F26B43"/>
          </p15:clr>
        </p15:guide>
        <p15:guide id="10" pos="6766" userDrawn="1">
          <p15:clr>
            <a:srgbClr val="F26B43"/>
          </p15:clr>
        </p15:guide>
        <p15:guide id="11" orient="horz" pos="346" userDrawn="1">
          <p15:clr>
            <a:srgbClr val="F26B43"/>
          </p15:clr>
        </p15:guide>
        <p15:guide id="12" orient="horz" pos="1139" userDrawn="1">
          <p15:clr>
            <a:srgbClr val="F26B43"/>
          </p15:clr>
        </p15:guide>
        <p15:guide id="13" pos="1255" userDrawn="1">
          <p15:clr>
            <a:srgbClr val="F26B43"/>
          </p15:clr>
        </p15:guide>
        <p15:guide id="14" pos="1549" userDrawn="1">
          <p15:clr>
            <a:srgbClr val="F26B43"/>
          </p15:clr>
        </p15:guide>
        <p15:guide id="15" pos="4747" userDrawn="1">
          <p15:clr>
            <a:srgbClr val="F26B43"/>
          </p15:clr>
        </p15:guide>
        <p15:guide id="16" pos="7446" userDrawn="1">
          <p15:clr>
            <a:srgbClr val="F26B43"/>
          </p15:clr>
        </p15:guide>
        <p15:guide id="17" pos="211" userDrawn="1">
          <p15:clr>
            <a:srgbClr val="F26B43"/>
          </p15:clr>
        </p15:guide>
        <p15:guide id="18" orient="horz" pos="4088" userDrawn="1">
          <p15:clr>
            <a:srgbClr val="F26B43"/>
          </p15:clr>
        </p15:guide>
        <p15:guide id="20" orient="horz" pos="3974" userDrawn="1">
          <p15:clr>
            <a:srgbClr val="F26B43"/>
          </p15:clr>
        </p15:guide>
        <p15:guide id="21" orient="horz" pos="232" userDrawn="1">
          <p15:clr>
            <a:srgbClr val="F26B43"/>
          </p15:clr>
        </p15:guide>
        <p15:guide id="22" pos="5768" userDrawn="1">
          <p15:clr>
            <a:srgbClr val="F26B43"/>
          </p15:clr>
        </p15:guide>
        <p15:guide id="23" orient="horz" pos="119" userDrawn="1">
          <p15:clr>
            <a:srgbClr val="F26B43"/>
          </p15:clr>
        </p15:guide>
        <p15:guide id="24" orient="horz" pos="15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E705E-AC3A-0043-97BA-A43B2A2B2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Binary Searches</a:t>
            </a:r>
            <a:b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3C3C3C"/>
                </a:solidFill>
                <a:effectLst/>
                <a:uLnTx/>
                <a:uFillTx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Programming and Algorithms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74E5F9-D116-D929-F3F3-8289912BEA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897682" y="4478683"/>
            <a:ext cx="2225493" cy="1233142"/>
          </a:xfrm>
        </p:spPr>
        <p:txBody>
          <a:bodyPr/>
          <a:lstStyle/>
          <a:p>
            <a:r>
              <a:rPr lang="en-US" b="0" dirty="0"/>
              <a:t>Lecture by</a:t>
            </a:r>
          </a:p>
          <a:p>
            <a:r>
              <a:rPr lang="en-US" b="0" dirty="0"/>
              <a:t>Dr Daniil Osudin</a:t>
            </a:r>
          </a:p>
          <a:p>
            <a:endParaRPr lang="en-GB" dirty="0"/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B889AB6F-AC94-5550-3AE6-7EAE5E2074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622" y="2435086"/>
            <a:ext cx="3574378" cy="226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528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Example</a:t>
            </a:r>
          </a:p>
        </p:txBody>
      </p:sp>
      <p:grpSp>
        <p:nvGrpSpPr>
          <p:cNvPr id="5" name="Group 4" descr="A picture containing a part of the code:&#10;index = -1&#10;list1 = [3, 8, 15, 26, 31, 50, 62, 73, 83, 86]&#10;first = 0&#10;last = len (list1)-1&#10;key = &quot;key not found&quot;&#10;search_key = int(input())">
            <a:extLst>
              <a:ext uri="{FF2B5EF4-FFF2-40B4-BE49-F238E27FC236}">
                <a16:creationId xmlns:a16="http://schemas.microsoft.com/office/drawing/2014/main" id="{46751E71-C41A-6183-0A86-97498B83C9F9}"/>
              </a:ext>
            </a:extLst>
          </p:cNvPr>
          <p:cNvGrpSpPr/>
          <p:nvPr/>
        </p:nvGrpSpPr>
        <p:grpSpPr>
          <a:xfrm>
            <a:off x="1081283" y="1353450"/>
            <a:ext cx="10029433" cy="4284265"/>
            <a:chOff x="1081283" y="1353450"/>
            <a:chExt cx="10029433" cy="428426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E09BFF-C04A-253E-54A4-83B6FC9F0952}"/>
                </a:ext>
              </a:extLst>
            </p:cNvPr>
            <p:cNvSpPr/>
            <p:nvPr/>
          </p:nvSpPr>
          <p:spPr>
            <a:xfrm>
              <a:off x="8266545" y="2688617"/>
              <a:ext cx="2844171" cy="174483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search_key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 = 50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first = 0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last = 9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index = -1</a:t>
              </a:r>
            </a:p>
            <a:p>
              <a:pPr defTabSz="685800"/>
              <a:r>
                <a: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list1[?] = ?</a:t>
              </a:r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97FA58B4-9930-4DB2-D9DA-CEB97B7E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7519" y="1353450"/>
              <a:ext cx="4479005" cy="4284265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99176ECF-8B09-C69D-B437-CBA112ABB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8836"/>
            <a:stretch/>
          </p:blipFill>
          <p:spPr>
            <a:xfrm>
              <a:off x="1081283" y="1353450"/>
              <a:ext cx="4479005" cy="1335168"/>
            </a:xfrm>
            <a:prstGeom prst="rect">
              <a:avLst/>
            </a:prstGeom>
          </p:spPr>
        </p:pic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F633681B-7EED-1273-506A-19F2E184F95B}"/>
                </a:ext>
              </a:extLst>
            </p:cNvPr>
            <p:cNvSpPr/>
            <p:nvPr/>
          </p:nvSpPr>
          <p:spPr>
            <a:xfrm>
              <a:off x="4686978" y="2513919"/>
              <a:ext cx="2229611" cy="713128"/>
            </a:xfrm>
            <a:prstGeom prst="wedgeRoundRectCallout">
              <a:avLst>
                <a:gd name="adj1" fmla="val -101657"/>
                <a:gd name="adj2" fmla="val -40063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user input </a:t>
              </a:r>
              <a:r>
                <a:rPr lang="en-US" sz="2000" b="1" dirty="0" err="1">
                  <a:solidFill>
                    <a:schemeClr val="tx1"/>
                  </a:solidFill>
                  <a:latin typeface="MetaPro-Norm" panose="020B0504030101020102" pitchFamily="34" charset="0"/>
                </a:rPr>
                <a:t>search_key</a:t>
              </a:r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 is 50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95297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Example</a:t>
            </a:r>
          </a:p>
        </p:txBody>
      </p:sp>
      <p:grpSp>
        <p:nvGrpSpPr>
          <p:cNvPr id="6" name="Group 5" descr="A picture containing a part of the code:&#10;index = -1&#10;list1 = [3, 8, 15, 26, 31, 50, 62, 73, 83, 86]&#10;first = 0&#10;last = len (list1)-1&#10;key = &quot;key not found&quot;&#10;search_key = int(input())&#10;while first &lt;= last:&#10; index = (first last) // 2">
            <a:extLst>
              <a:ext uri="{FF2B5EF4-FFF2-40B4-BE49-F238E27FC236}">
                <a16:creationId xmlns:a16="http://schemas.microsoft.com/office/drawing/2014/main" id="{7198ADA2-64C3-6ED5-E36D-821C44CD6945}"/>
              </a:ext>
            </a:extLst>
          </p:cNvPr>
          <p:cNvGrpSpPr/>
          <p:nvPr/>
        </p:nvGrpSpPr>
        <p:grpSpPr>
          <a:xfrm>
            <a:off x="1081283" y="1353449"/>
            <a:ext cx="10029433" cy="4284265"/>
            <a:chOff x="1081283" y="1353449"/>
            <a:chExt cx="10029433" cy="428426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E09BFF-C04A-253E-54A4-83B6FC9F0952}"/>
                </a:ext>
              </a:extLst>
            </p:cNvPr>
            <p:cNvSpPr/>
            <p:nvPr/>
          </p:nvSpPr>
          <p:spPr>
            <a:xfrm>
              <a:off x="8266545" y="2688617"/>
              <a:ext cx="2844171" cy="174483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search_key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 = 50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first = 0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last = 9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index = 4</a:t>
              </a:r>
            </a:p>
            <a:p>
              <a:pPr defTabSz="685800"/>
              <a:r>
                <a: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list1[?] = ?</a:t>
              </a:r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97FA58B4-9930-4DB2-D9DA-CEB97B7E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84" y="1353449"/>
              <a:ext cx="4479005" cy="4284265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99176ECF-8B09-C69D-B437-CBA112ABB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508"/>
            <a:stretch/>
          </p:blipFill>
          <p:spPr>
            <a:xfrm>
              <a:off x="1081283" y="1353449"/>
              <a:ext cx="4479005" cy="1777677"/>
            </a:xfrm>
            <a:prstGeom prst="rect">
              <a:avLst/>
            </a:prstGeom>
          </p:spPr>
        </p:pic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F633681B-7EED-1273-506A-19F2E184F95B}"/>
                </a:ext>
              </a:extLst>
            </p:cNvPr>
            <p:cNvSpPr/>
            <p:nvPr/>
          </p:nvSpPr>
          <p:spPr>
            <a:xfrm>
              <a:off x="4239770" y="3849354"/>
              <a:ext cx="2778775" cy="440879"/>
            </a:xfrm>
            <a:prstGeom prst="wedgeRoundRectCallout">
              <a:avLst>
                <a:gd name="adj1" fmla="val -65672"/>
                <a:gd name="adj2" fmla="val -218954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(0 + 9) // 2 = 4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0986E118-A1CC-C35D-1E5C-30538CB17EAE}"/>
                </a:ext>
              </a:extLst>
            </p:cNvPr>
            <p:cNvSpPr/>
            <p:nvPr/>
          </p:nvSpPr>
          <p:spPr>
            <a:xfrm>
              <a:off x="4862825" y="2579408"/>
              <a:ext cx="2229611" cy="713128"/>
            </a:xfrm>
            <a:prstGeom prst="wedgeRoundRectCallout">
              <a:avLst>
                <a:gd name="adj1" fmla="val -124441"/>
                <a:gd name="adj2" fmla="val -16750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 &lt;= 9 </a:t>
              </a:r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evaluates to True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290280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Example</a:t>
            </a:r>
          </a:p>
        </p:txBody>
      </p:sp>
      <p:grpSp>
        <p:nvGrpSpPr>
          <p:cNvPr id="9" name="Group 8" descr="A picture containing a part of the code:&#10;index = -1&#10;list1 = [3, 8, 15, 26, 31, 50, 62, 73, 83, 86]&#10;first = 0&#10;last = len (list1)-1&#10;key = &quot;key not found&quot;&#10;search_key = int(input())&#10;while first &lt;= last:&#10; index = (first last) // 2&#10; if list1[index] == search_key:&#10;  key = &quot;key found&quot;&#10;  break&#10; else:&#10;  if list1[index] &gt; search_key:&#10;   last = index - 1&#10;  else:&#10;   first = index + 1">
            <a:extLst>
              <a:ext uri="{FF2B5EF4-FFF2-40B4-BE49-F238E27FC236}">
                <a16:creationId xmlns:a16="http://schemas.microsoft.com/office/drawing/2014/main" id="{4E6C5151-0140-6C3F-E8D1-5D0FA0C567C9}"/>
              </a:ext>
            </a:extLst>
          </p:cNvPr>
          <p:cNvGrpSpPr/>
          <p:nvPr/>
        </p:nvGrpSpPr>
        <p:grpSpPr>
          <a:xfrm>
            <a:off x="1081283" y="1353449"/>
            <a:ext cx="10029433" cy="4284265"/>
            <a:chOff x="1081283" y="1353449"/>
            <a:chExt cx="10029433" cy="428426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E09BFF-C04A-253E-54A4-83B6FC9F0952}"/>
                </a:ext>
              </a:extLst>
            </p:cNvPr>
            <p:cNvSpPr/>
            <p:nvPr/>
          </p:nvSpPr>
          <p:spPr>
            <a:xfrm>
              <a:off x="8266545" y="2688617"/>
              <a:ext cx="2844171" cy="174483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search_key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 = 50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first = 5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last = 9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index = 4</a:t>
              </a:r>
            </a:p>
            <a:p>
              <a:pPr defTabSz="685800"/>
              <a:r>
                <a: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list1[4] = 31</a:t>
              </a:r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97FA58B4-9930-4DB2-D9DA-CEB97B7E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84" y="1353449"/>
              <a:ext cx="4479005" cy="4284265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99176ECF-8B09-C69D-B437-CBA112ABB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21213"/>
            <a:stretch/>
          </p:blipFill>
          <p:spPr>
            <a:xfrm>
              <a:off x="1081283" y="1353449"/>
              <a:ext cx="4479005" cy="3375569"/>
            </a:xfrm>
            <a:prstGeom prst="rect">
              <a:avLst/>
            </a:prstGeom>
          </p:spPr>
        </p:pic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0986E118-A1CC-C35D-1E5C-30538CB17EAE}"/>
                </a:ext>
              </a:extLst>
            </p:cNvPr>
            <p:cNvSpPr/>
            <p:nvPr/>
          </p:nvSpPr>
          <p:spPr>
            <a:xfrm>
              <a:off x="5315406" y="2227530"/>
              <a:ext cx="2229611" cy="713128"/>
            </a:xfrm>
            <a:prstGeom prst="wedgeRoundRectCallout">
              <a:avLst>
                <a:gd name="adj1" fmla="val -93372"/>
                <a:gd name="adj2" fmla="val 85570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31 == 50 </a:t>
              </a:r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evaluates to False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7216215A-A5F5-D749-B850-8E6F827586FA}"/>
                </a:ext>
              </a:extLst>
            </p:cNvPr>
            <p:cNvSpPr/>
            <p:nvPr/>
          </p:nvSpPr>
          <p:spPr>
            <a:xfrm>
              <a:off x="5315405" y="3031704"/>
              <a:ext cx="2229611" cy="713128"/>
            </a:xfrm>
            <a:prstGeom prst="wedgeRoundRectCallout">
              <a:avLst>
                <a:gd name="adj1" fmla="val -93372"/>
                <a:gd name="adj2" fmla="val 72618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31 &gt; 50 </a:t>
              </a:r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evaluates to False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C01497A7-C806-DA26-FC27-52CD13517955}"/>
                </a:ext>
              </a:extLst>
            </p:cNvPr>
            <p:cNvSpPr/>
            <p:nvPr/>
          </p:nvSpPr>
          <p:spPr>
            <a:xfrm>
              <a:off x="4998244" y="3907452"/>
              <a:ext cx="3032372" cy="440879"/>
            </a:xfrm>
            <a:prstGeom prst="wedgeRoundRectCallout">
              <a:avLst>
                <a:gd name="adj1" fmla="val -94005"/>
                <a:gd name="adj2" fmla="val 89010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first = 4 + 1 = 5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E78FBD1C-C102-EDEB-BCC8-F97A49A4CC58}"/>
                </a:ext>
              </a:extLst>
            </p:cNvPr>
            <p:cNvSpPr/>
            <p:nvPr/>
          </p:nvSpPr>
          <p:spPr>
            <a:xfrm>
              <a:off x="3999921" y="4871664"/>
              <a:ext cx="6847609" cy="681502"/>
            </a:xfrm>
            <a:prstGeom prst="wedgeRoundRectCallout">
              <a:avLst>
                <a:gd name="adj1" fmla="val -63817"/>
                <a:gd name="adj2" fmla="val -59417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The end of loop body is reached, so execution jumps back to the beginning of the loop and the condition is tested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025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Example</a:t>
            </a:r>
          </a:p>
        </p:txBody>
      </p:sp>
      <p:grpSp>
        <p:nvGrpSpPr>
          <p:cNvPr id="6" name="Group 5" descr="A picture containing a part of the code:&#10;index = -1&#10;list1 = [3, 8, 15, 26, 31, 50, 62, 73, 83, 86]&#10;first = 0&#10;last = len (list1)-1&#10;key = &quot;key not found&quot;&#10;search_key = int(input())&#10;while first &lt;= last:&#10; index = (first last) // 2">
            <a:extLst>
              <a:ext uri="{FF2B5EF4-FFF2-40B4-BE49-F238E27FC236}">
                <a16:creationId xmlns:a16="http://schemas.microsoft.com/office/drawing/2014/main" id="{0F7D0395-F71C-C6F0-18B0-F37626147445}"/>
              </a:ext>
            </a:extLst>
          </p:cNvPr>
          <p:cNvGrpSpPr/>
          <p:nvPr/>
        </p:nvGrpSpPr>
        <p:grpSpPr>
          <a:xfrm>
            <a:off x="1081283" y="1353449"/>
            <a:ext cx="10029433" cy="4284265"/>
            <a:chOff x="1081283" y="1353449"/>
            <a:chExt cx="10029433" cy="428426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E09BFF-C04A-253E-54A4-83B6FC9F0952}"/>
                </a:ext>
              </a:extLst>
            </p:cNvPr>
            <p:cNvSpPr/>
            <p:nvPr/>
          </p:nvSpPr>
          <p:spPr>
            <a:xfrm>
              <a:off x="8266545" y="2688617"/>
              <a:ext cx="2844171" cy="174483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search_key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 = 50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first = 5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last = 9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index = 7</a:t>
              </a:r>
            </a:p>
            <a:p>
              <a:pPr defTabSz="685800"/>
              <a:r>
                <a: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list1[?] = ?</a:t>
              </a:r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97FA58B4-9930-4DB2-D9DA-CEB97B7E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84" y="1353449"/>
              <a:ext cx="4479005" cy="4284265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99176ECF-8B09-C69D-B437-CBA112ABB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508"/>
            <a:stretch/>
          </p:blipFill>
          <p:spPr>
            <a:xfrm>
              <a:off x="1081283" y="1353449"/>
              <a:ext cx="4479005" cy="1777677"/>
            </a:xfrm>
            <a:prstGeom prst="rect">
              <a:avLst/>
            </a:prstGeom>
          </p:spPr>
        </p:pic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F633681B-7EED-1273-506A-19F2E184F95B}"/>
                </a:ext>
              </a:extLst>
            </p:cNvPr>
            <p:cNvSpPr/>
            <p:nvPr/>
          </p:nvSpPr>
          <p:spPr>
            <a:xfrm>
              <a:off x="4239770" y="3849354"/>
              <a:ext cx="2778775" cy="440879"/>
            </a:xfrm>
            <a:prstGeom prst="wedgeRoundRectCallout">
              <a:avLst>
                <a:gd name="adj1" fmla="val -65672"/>
                <a:gd name="adj2" fmla="val -218954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 + 9) // 2 = 7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0986E118-A1CC-C35D-1E5C-30538CB17EAE}"/>
                </a:ext>
              </a:extLst>
            </p:cNvPr>
            <p:cNvSpPr/>
            <p:nvPr/>
          </p:nvSpPr>
          <p:spPr>
            <a:xfrm>
              <a:off x="4862825" y="2579408"/>
              <a:ext cx="2229611" cy="713128"/>
            </a:xfrm>
            <a:prstGeom prst="wedgeRoundRectCallout">
              <a:avLst>
                <a:gd name="adj1" fmla="val -124441"/>
                <a:gd name="adj2" fmla="val -16750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 &lt;= 9 </a:t>
              </a:r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evaluates to True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28754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Example</a:t>
            </a:r>
          </a:p>
        </p:txBody>
      </p:sp>
      <p:grpSp>
        <p:nvGrpSpPr>
          <p:cNvPr id="9" name="Group 8" descr="A picture containing a part of the code:&#10;index = -1&#10;list1 = [3, 8, 15, 26, 31, 50, 62, 73, 83, 86]&#10;first = 0&#10;last = len (list1)-1&#10;key = &quot;key not found&quot;&#10;search_key = int(input())&#10;while first &lt;= last:&#10; index = (first last) // 2&#10; if list1[index] == search_key:&#10;  key = &quot;key found&quot;&#10;  break&#10; else:&#10;  if list1[index] &gt; search_key:&#10;   last = index - 1&#10;  else:&#10;   first = index + 1">
            <a:extLst>
              <a:ext uri="{FF2B5EF4-FFF2-40B4-BE49-F238E27FC236}">
                <a16:creationId xmlns:a16="http://schemas.microsoft.com/office/drawing/2014/main" id="{53E07D1D-5848-30E4-0E33-E972C0F64BA7}"/>
              </a:ext>
            </a:extLst>
          </p:cNvPr>
          <p:cNvGrpSpPr/>
          <p:nvPr/>
        </p:nvGrpSpPr>
        <p:grpSpPr>
          <a:xfrm>
            <a:off x="1081283" y="1353449"/>
            <a:ext cx="10029433" cy="4284265"/>
            <a:chOff x="1081283" y="1353449"/>
            <a:chExt cx="10029433" cy="428426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E09BFF-C04A-253E-54A4-83B6FC9F0952}"/>
                </a:ext>
              </a:extLst>
            </p:cNvPr>
            <p:cNvSpPr/>
            <p:nvPr/>
          </p:nvSpPr>
          <p:spPr>
            <a:xfrm>
              <a:off x="8266545" y="2688617"/>
              <a:ext cx="2844171" cy="174483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search_key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 = 50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first = 5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last = 6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index = 7</a:t>
              </a:r>
            </a:p>
            <a:p>
              <a:pPr defTabSz="685800"/>
              <a:r>
                <a: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list1[7] = 73</a:t>
              </a:r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97FA58B4-9930-4DB2-D9DA-CEB97B7E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84" y="1353449"/>
              <a:ext cx="4479005" cy="4284265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99176ECF-8B09-C69D-B437-CBA112ABB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21213"/>
            <a:stretch/>
          </p:blipFill>
          <p:spPr>
            <a:xfrm>
              <a:off x="1081283" y="1353449"/>
              <a:ext cx="4479005" cy="3375569"/>
            </a:xfrm>
            <a:prstGeom prst="rect">
              <a:avLst/>
            </a:prstGeom>
          </p:spPr>
        </p:pic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0986E118-A1CC-C35D-1E5C-30538CB17EAE}"/>
                </a:ext>
              </a:extLst>
            </p:cNvPr>
            <p:cNvSpPr/>
            <p:nvPr/>
          </p:nvSpPr>
          <p:spPr>
            <a:xfrm>
              <a:off x="5315406" y="2227530"/>
              <a:ext cx="2229611" cy="713128"/>
            </a:xfrm>
            <a:prstGeom prst="wedgeRoundRectCallout">
              <a:avLst>
                <a:gd name="adj1" fmla="val -93372"/>
                <a:gd name="adj2" fmla="val 85570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73 == 50 </a:t>
              </a:r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evaluates to False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7216215A-A5F5-D749-B850-8E6F827586FA}"/>
                </a:ext>
              </a:extLst>
            </p:cNvPr>
            <p:cNvSpPr/>
            <p:nvPr/>
          </p:nvSpPr>
          <p:spPr>
            <a:xfrm>
              <a:off x="5315405" y="3031704"/>
              <a:ext cx="2229611" cy="713128"/>
            </a:xfrm>
            <a:prstGeom prst="wedgeRoundRectCallout">
              <a:avLst>
                <a:gd name="adj1" fmla="val -93372"/>
                <a:gd name="adj2" fmla="val 72618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73 &gt; 50 </a:t>
              </a:r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evaluates to True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  <p:sp>
          <p:nvSpPr>
            <p:cNvPr id="10" name="Speech Bubble: Rectangle with Corners Rounded 9">
              <a:extLst>
                <a:ext uri="{FF2B5EF4-FFF2-40B4-BE49-F238E27FC236}">
                  <a16:creationId xmlns:a16="http://schemas.microsoft.com/office/drawing/2014/main" id="{C01497A7-C806-DA26-FC27-52CD13517955}"/>
                </a:ext>
              </a:extLst>
            </p:cNvPr>
            <p:cNvSpPr/>
            <p:nvPr/>
          </p:nvSpPr>
          <p:spPr>
            <a:xfrm>
              <a:off x="4998244" y="3907452"/>
              <a:ext cx="3032372" cy="440879"/>
            </a:xfrm>
            <a:prstGeom prst="wedgeRoundRectCallout">
              <a:avLst>
                <a:gd name="adj1" fmla="val -94005"/>
                <a:gd name="adj2" fmla="val 89010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last = 7 - 1 = 6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E78FBD1C-C102-EDEB-BCC8-F97A49A4CC58}"/>
                </a:ext>
              </a:extLst>
            </p:cNvPr>
            <p:cNvSpPr/>
            <p:nvPr/>
          </p:nvSpPr>
          <p:spPr>
            <a:xfrm>
              <a:off x="3999921" y="4871664"/>
              <a:ext cx="6847609" cy="681502"/>
            </a:xfrm>
            <a:prstGeom prst="wedgeRoundRectCallout">
              <a:avLst>
                <a:gd name="adj1" fmla="val -63817"/>
                <a:gd name="adj2" fmla="val -59417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ln>
              <a:solidFill>
                <a:schemeClr val="accent1">
                  <a:shade val="95000"/>
                  <a:satMod val="105000"/>
                </a:schemeClr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The end of loop body is reached, so execution jumps back to the beginning of the loop and the condition is tested again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5051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Example</a:t>
            </a:r>
          </a:p>
        </p:txBody>
      </p:sp>
      <p:grpSp>
        <p:nvGrpSpPr>
          <p:cNvPr id="6" name="Group 5" descr="A picture containing a part of the code:&#10;index = -1&#10;list1 = [3, 8, 15, 26, 31, 50, 62, 73, 83, 86]&#10;first = 0&#10;last = len (list1)-1&#10;key = &quot;key not found&quot;&#10;search_key = int(input())&#10;while first &lt;= last:&#10; index = (first last) // 2">
            <a:extLst>
              <a:ext uri="{FF2B5EF4-FFF2-40B4-BE49-F238E27FC236}">
                <a16:creationId xmlns:a16="http://schemas.microsoft.com/office/drawing/2014/main" id="{8C84197D-06E5-668C-E8C9-0C86B1E5B035}"/>
              </a:ext>
            </a:extLst>
          </p:cNvPr>
          <p:cNvGrpSpPr/>
          <p:nvPr/>
        </p:nvGrpSpPr>
        <p:grpSpPr>
          <a:xfrm>
            <a:off x="1081283" y="1353449"/>
            <a:ext cx="10029433" cy="4284265"/>
            <a:chOff x="1081283" y="1353449"/>
            <a:chExt cx="10029433" cy="428426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E09BFF-C04A-253E-54A4-83B6FC9F0952}"/>
                </a:ext>
              </a:extLst>
            </p:cNvPr>
            <p:cNvSpPr/>
            <p:nvPr/>
          </p:nvSpPr>
          <p:spPr>
            <a:xfrm>
              <a:off x="8266545" y="2688617"/>
              <a:ext cx="2844171" cy="174483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search_key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 = 50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first = 5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last = 6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index = 7</a:t>
              </a:r>
            </a:p>
            <a:p>
              <a:pPr defTabSz="685800"/>
              <a:r>
                <a: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list1[?] = ?</a:t>
              </a:r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97FA58B4-9930-4DB2-D9DA-CEB97B7E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84" y="1353449"/>
              <a:ext cx="4479005" cy="4284265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99176ECF-8B09-C69D-B437-CBA112ABB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58508"/>
            <a:stretch/>
          </p:blipFill>
          <p:spPr>
            <a:xfrm>
              <a:off x="1081283" y="1353449"/>
              <a:ext cx="4479005" cy="1777677"/>
            </a:xfrm>
            <a:prstGeom prst="rect">
              <a:avLst/>
            </a:prstGeom>
          </p:spPr>
        </p:pic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F633681B-7EED-1273-506A-19F2E184F95B}"/>
                </a:ext>
              </a:extLst>
            </p:cNvPr>
            <p:cNvSpPr/>
            <p:nvPr/>
          </p:nvSpPr>
          <p:spPr>
            <a:xfrm>
              <a:off x="4239770" y="3849354"/>
              <a:ext cx="2778775" cy="440879"/>
            </a:xfrm>
            <a:prstGeom prst="wedgeRoundRectCallout">
              <a:avLst>
                <a:gd name="adj1" fmla="val -65672"/>
                <a:gd name="adj2" fmla="val -218954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(5 + 6) // 2 = 5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0986E118-A1CC-C35D-1E5C-30538CB17EAE}"/>
                </a:ext>
              </a:extLst>
            </p:cNvPr>
            <p:cNvSpPr/>
            <p:nvPr/>
          </p:nvSpPr>
          <p:spPr>
            <a:xfrm>
              <a:off x="4862825" y="2579408"/>
              <a:ext cx="2229611" cy="713128"/>
            </a:xfrm>
            <a:prstGeom prst="wedgeRoundRectCallout">
              <a:avLst>
                <a:gd name="adj1" fmla="val -124441"/>
                <a:gd name="adj2" fmla="val -16750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 &lt;= 6 </a:t>
              </a:r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evaluates to True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82040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Example</a:t>
            </a:r>
          </a:p>
        </p:txBody>
      </p:sp>
      <p:grpSp>
        <p:nvGrpSpPr>
          <p:cNvPr id="6" name="Group 5" descr="A picture containing a part of the code:&#10;index = -1&#10;list1 = [3, 8, 15, 26, 31, 50, 62, 73, 83, 86]&#10;first = 0&#10;last = len (list1)-1&#10;key = &quot;key not found&quot;&#10;search_key = int(input())&#10;while first &lt;= last:&#10; index = (first last) // 2&#10; if list1[index] == search_key:&#10;  key = &quot;key found&quot;&#10;  break">
            <a:extLst>
              <a:ext uri="{FF2B5EF4-FFF2-40B4-BE49-F238E27FC236}">
                <a16:creationId xmlns:a16="http://schemas.microsoft.com/office/drawing/2014/main" id="{F23D572F-9B24-D01B-ECA9-EC0A4764A8B4}"/>
              </a:ext>
            </a:extLst>
          </p:cNvPr>
          <p:cNvGrpSpPr/>
          <p:nvPr/>
        </p:nvGrpSpPr>
        <p:grpSpPr>
          <a:xfrm>
            <a:off x="1081283" y="1353449"/>
            <a:ext cx="10029433" cy="4284265"/>
            <a:chOff x="1081283" y="1353449"/>
            <a:chExt cx="10029433" cy="428426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E09BFF-C04A-253E-54A4-83B6FC9F0952}"/>
                </a:ext>
              </a:extLst>
            </p:cNvPr>
            <p:cNvSpPr/>
            <p:nvPr/>
          </p:nvSpPr>
          <p:spPr>
            <a:xfrm>
              <a:off x="8266545" y="2688617"/>
              <a:ext cx="2844171" cy="174483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search_key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 = 50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first = 5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last = 6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index = 5</a:t>
              </a:r>
            </a:p>
            <a:p>
              <a:pPr defTabSz="685800"/>
              <a:r>
                <a: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list1[7] = 50</a:t>
              </a:r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97FA58B4-9930-4DB2-D9DA-CEB97B7E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2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84" y="1353449"/>
              <a:ext cx="4479005" cy="4284265"/>
            </a:xfrm>
            <a:prstGeom prst="rect">
              <a:avLst/>
            </a:prstGeom>
          </p:spPr>
        </p:pic>
        <p:pic>
          <p:nvPicPr>
            <p:cNvPr id="7" name="Picture 6" descr="Text&#10;&#10;Description automatically generated">
              <a:extLst>
                <a:ext uri="{FF2B5EF4-FFF2-40B4-BE49-F238E27FC236}">
                  <a16:creationId xmlns:a16="http://schemas.microsoft.com/office/drawing/2014/main" id="{99176ECF-8B09-C69D-B437-CBA112ABBA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-1" b="44428"/>
            <a:stretch/>
          </p:blipFill>
          <p:spPr>
            <a:xfrm>
              <a:off x="1081283" y="1353450"/>
              <a:ext cx="4479005" cy="2380968"/>
            </a:xfrm>
            <a:prstGeom prst="rect">
              <a:avLst/>
            </a:prstGeom>
          </p:spPr>
        </p:pic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0986E118-A1CC-C35D-1E5C-30538CB17EAE}"/>
                </a:ext>
              </a:extLst>
            </p:cNvPr>
            <p:cNvSpPr/>
            <p:nvPr/>
          </p:nvSpPr>
          <p:spPr>
            <a:xfrm>
              <a:off x="5315405" y="2453218"/>
              <a:ext cx="2229611" cy="713128"/>
            </a:xfrm>
            <a:prstGeom prst="wedgeRoundRectCallout">
              <a:avLst>
                <a:gd name="adj1" fmla="val -93786"/>
                <a:gd name="adj2" fmla="val 50600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50 == 50 </a:t>
              </a:r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evaluates to True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  <p:sp>
          <p:nvSpPr>
            <p:cNvPr id="9" name="Speech Bubble: Rectangle with Corners Rounded 8">
              <a:extLst>
                <a:ext uri="{FF2B5EF4-FFF2-40B4-BE49-F238E27FC236}">
                  <a16:creationId xmlns:a16="http://schemas.microsoft.com/office/drawing/2014/main" id="{29B7C9E8-F47E-1586-D662-3C261CE806A6}"/>
                </a:ext>
              </a:extLst>
            </p:cNvPr>
            <p:cNvSpPr/>
            <p:nvPr/>
          </p:nvSpPr>
          <p:spPr>
            <a:xfrm>
              <a:off x="3569000" y="4047669"/>
              <a:ext cx="2229611" cy="980233"/>
            </a:xfrm>
            <a:prstGeom prst="wedgeRoundRectCallout">
              <a:avLst>
                <a:gd name="adj1" fmla="val -106214"/>
                <a:gd name="adj2" fmla="val -82624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break</a:t>
              </a:r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 terminates the execution of the loop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  <p:sp>
          <p:nvSpPr>
            <p:cNvPr id="12" name="Speech Bubble: Rectangle with Corners Rounded 11">
              <a:extLst>
                <a:ext uri="{FF2B5EF4-FFF2-40B4-BE49-F238E27FC236}">
                  <a16:creationId xmlns:a16="http://schemas.microsoft.com/office/drawing/2014/main" id="{F5B29594-5F24-5476-CBB1-8084E510F260}"/>
                </a:ext>
              </a:extLst>
            </p:cNvPr>
            <p:cNvSpPr/>
            <p:nvPr/>
          </p:nvSpPr>
          <p:spPr>
            <a:xfrm>
              <a:off x="5315405" y="3322971"/>
              <a:ext cx="2229611" cy="444569"/>
            </a:xfrm>
            <a:prstGeom prst="wedgeRoundRectCallout">
              <a:avLst>
                <a:gd name="adj1" fmla="val -125270"/>
                <a:gd name="adj2" fmla="val -34989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Key is set to found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59003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Example</a:t>
            </a:r>
          </a:p>
        </p:txBody>
      </p:sp>
      <p:grpSp>
        <p:nvGrpSpPr>
          <p:cNvPr id="5" name="Group 4" descr="A picture containing code and console input and output&#10;&#10;The code is:&#10;index = -1&#10;list1 = [3, 8, 15, 26, 31, 50, 62, 73, 83, 86]&#10;first = 0&#10;last = len (list1)-1&#10;key = &quot;key not found&quot;&#10;search_key = int(input())&#10;while first &lt;= last:&#10; index = (first last) // 2 &#10; if list1[index] == search_key:&#10;  key = &quot;key found&quot;&#10;  break&#10; else:&#10;  if list1[index] &gt; search_key:&#10;   last = index - 1&#10;  else:&#10;   first = index + 1&#10;print(key, &quot;in list1&quot;)&#10;&#10;User input is:&#10;50&#10;&#10;The console output is:&#10;key found in list1">
            <a:extLst>
              <a:ext uri="{FF2B5EF4-FFF2-40B4-BE49-F238E27FC236}">
                <a16:creationId xmlns:a16="http://schemas.microsoft.com/office/drawing/2014/main" id="{C31C077E-3101-4105-594B-D384085734CD}"/>
              </a:ext>
            </a:extLst>
          </p:cNvPr>
          <p:cNvGrpSpPr/>
          <p:nvPr/>
        </p:nvGrpSpPr>
        <p:grpSpPr>
          <a:xfrm>
            <a:off x="1081284" y="1353449"/>
            <a:ext cx="10029432" cy="4284265"/>
            <a:chOff x="1081284" y="1353449"/>
            <a:chExt cx="10029432" cy="4284265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86E09BFF-C04A-253E-54A4-83B6FC9F0952}"/>
                </a:ext>
              </a:extLst>
            </p:cNvPr>
            <p:cNvSpPr/>
            <p:nvPr/>
          </p:nvSpPr>
          <p:spPr>
            <a:xfrm>
              <a:off x="8266545" y="2688617"/>
              <a:ext cx="2844171" cy="1744838"/>
            </a:xfrm>
            <a:prstGeom prst="roundRect">
              <a:avLst/>
            </a:prstGeom>
            <a:solidFill>
              <a:srgbClr val="C4EAF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defTabSz="685800"/>
              <a:r>
                <a:rPr lang="en-US" sz="2000" dirty="0" err="1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search_key</a:t>
              </a:r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 = 50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first = 5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last = 6</a:t>
              </a:r>
            </a:p>
            <a:p>
              <a:pPr defTabSz="685800"/>
              <a:r>
                <a:rPr lang="en-US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index = 5</a:t>
              </a:r>
            </a:p>
            <a:p>
              <a:pPr defTabSz="685800"/>
              <a:r>
                <a:rPr lang="en-GB" sz="2000" dirty="0">
                  <a:solidFill>
                    <a:schemeClr val="tx1"/>
                  </a:solidFill>
                  <a:latin typeface="Courier New" panose="02070309020205020404" pitchFamily="49" charset="0"/>
                  <a:ea typeface="Open Sans" panose="020B0606030504020204" pitchFamily="34" charset="0"/>
                  <a:cs typeface="Courier New" panose="02070309020205020404" pitchFamily="49" charset="0"/>
                </a:rPr>
                <a:t>list1[7] = 50</a:t>
              </a:r>
            </a:p>
          </p:txBody>
        </p:sp>
        <p:pic>
          <p:nvPicPr>
            <p:cNvPr id="3" name="Picture 2" descr="Text&#10;&#10;Description automatically generated">
              <a:extLst>
                <a:ext uri="{FF2B5EF4-FFF2-40B4-BE49-F238E27FC236}">
                  <a16:creationId xmlns:a16="http://schemas.microsoft.com/office/drawing/2014/main" id="{97FA58B4-9930-4DB2-D9DA-CEB97B7EEC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81284" y="1353449"/>
              <a:ext cx="4479005" cy="4284265"/>
            </a:xfrm>
            <a:prstGeom prst="rect">
              <a:avLst/>
            </a:prstGeom>
          </p:spPr>
        </p:pic>
        <p:sp>
          <p:nvSpPr>
            <p:cNvPr id="6" name="Speech Bubble: Rectangle with Corners Rounded 5">
              <a:extLst>
                <a:ext uri="{FF2B5EF4-FFF2-40B4-BE49-F238E27FC236}">
                  <a16:creationId xmlns:a16="http://schemas.microsoft.com/office/drawing/2014/main" id="{68F59945-4D9E-BF72-A0A7-17EB65A3F4BE}"/>
                </a:ext>
              </a:extLst>
            </p:cNvPr>
            <p:cNvSpPr/>
            <p:nvPr/>
          </p:nvSpPr>
          <p:spPr>
            <a:xfrm>
              <a:off x="5138779" y="4682555"/>
              <a:ext cx="2507837" cy="705566"/>
            </a:xfrm>
            <a:prstGeom prst="wedgeRoundRectCallout">
              <a:avLst>
                <a:gd name="adj1" fmla="val -122642"/>
                <a:gd name="adj2" fmla="val -24462"/>
                <a:gd name="adj3" fmla="val 16667"/>
              </a:avLst>
            </a:prstGeom>
            <a:solidFill>
              <a:srgbClr val="C4EAF9">
                <a:alpha val="60000"/>
              </a:srgbClr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377"/>
              <a:r>
                <a:rPr lang="en-US" sz="2000" dirty="0">
                  <a:solidFill>
                    <a:schemeClr val="tx1"/>
                  </a:solidFill>
                  <a:latin typeface="MetaPro-Norm" panose="020B0504030101020102" pitchFamily="34" charset="0"/>
                </a:rPr>
                <a:t>Print that the value is found in the list</a:t>
              </a:r>
              <a:endParaRPr lang="en-GB" sz="2000" dirty="0">
                <a:solidFill>
                  <a:schemeClr val="tx1"/>
                </a:solidFill>
                <a:latin typeface="MetaPro-Norm" panose="020B0504030101020102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447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9275"/>
            <a:ext cx="7657667" cy="980234"/>
          </a:xfrm>
        </p:spPr>
        <p:txBody>
          <a:bodyPr>
            <a:normAutofit/>
          </a:bodyPr>
          <a:lstStyle/>
          <a:p>
            <a:r>
              <a:rPr lang="en-GB" dirty="0"/>
              <a:t>Analysis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07E65CF-6684-4FE5-CE6B-F2B350BF6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1" y="1808164"/>
            <a:ext cx="7007514" cy="2422092"/>
          </a:xfrm>
        </p:spPr>
        <p:txBody>
          <a:bodyPr>
            <a:normAutofit fontScale="92500" lnSpcReduction="10000"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  <a:defRPr/>
            </a:pPr>
            <a:r>
              <a:rPr lang="en-GB" dirty="0"/>
              <a:t>Binary search runs in logarithmic time, which means the number of iterations cannot be more than log n + 1, n being the size of the list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GB" b="1" dirty="0"/>
              <a:t>Example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defRPr/>
            </a:pPr>
            <a:r>
              <a:rPr lang="en-GB" dirty="0"/>
              <a:t>when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n = 100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defRPr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log</a:t>
            </a:r>
            <a:r>
              <a:rPr lang="en-GB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n + 1  = 6.64 + 1 = 7.64</a:t>
            </a:r>
            <a:endParaRPr lang="en-GB" sz="2800" b="1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7EE7D3-0AC7-A57E-FFBA-A10E47FDCA3F}"/>
              </a:ext>
            </a:extLst>
          </p:cNvPr>
          <p:cNvSpPr txBox="1">
            <a:spLocks/>
          </p:cNvSpPr>
          <p:nvPr/>
        </p:nvSpPr>
        <p:spPr>
          <a:xfrm>
            <a:off x="1416051" y="4230255"/>
            <a:ext cx="9732240" cy="13577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00000"/>
              </a:lnSpc>
              <a:spcBef>
                <a:spcPts val="1000"/>
              </a:spcBef>
              <a:defRPr/>
            </a:pPr>
            <a:r>
              <a:rPr lang="en-GB" sz="2200" dirty="0"/>
              <a:t>The worst case scenario would require log n computations. The search will need no more than 8 iterations</a:t>
            </a:r>
          </a:p>
          <a:p>
            <a:pPr marL="457200" lvl="1" indent="-457200">
              <a:lnSpc>
                <a:spcPct val="100000"/>
              </a:lnSpc>
              <a:spcBef>
                <a:spcPts val="1000"/>
              </a:spcBef>
              <a:defRPr/>
            </a:pPr>
            <a:r>
              <a:rPr lang="en-GB" sz="2200" dirty="0"/>
              <a:t>The big-O notation for binary search is </a:t>
            </a:r>
            <a:r>
              <a:rPr lang="en-GB" sz="2200" b="1" dirty="0"/>
              <a:t>O(log n) </a:t>
            </a:r>
          </a:p>
        </p:txBody>
      </p:sp>
    </p:spTree>
    <p:extLst>
      <p:ext uri="{BB962C8B-B14F-4D97-AF65-F5344CB8AC3E}">
        <p14:creationId xmlns:p14="http://schemas.microsoft.com/office/powerpoint/2010/main" val="1939337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9275"/>
            <a:ext cx="7657667" cy="980234"/>
          </a:xfrm>
        </p:spPr>
        <p:txBody>
          <a:bodyPr>
            <a:normAutofit/>
          </a:bodyPr>
          <a:lstStyle/>
          <a:p>
            <a:r>
              <a:rPr lang="en-GB" dirty="0"/>
              <a:t>Linear and Binary Search Comparison</a:t>
            </a:r>
          </a:p>
        </p:txBody>
      </p:sp>
      <p:graphicFrame>
        <p:nvGraphicFramePr>
          <p:cNvPr id="8" name="Table 5">
            <a:extLst>
              <a:ext uri="{FF2B5EF4-FFF2-40B4-BE49-F238E27FC236}">
                <a16:creationId xmlns:a16="http://schemas.microsoft.com/office/drawing/2014/main" id="{05641114-3DD3-4B86-6729-A2179307EC0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2536200"/>
              </p:ext>
            </p:extLst>
          </p:nvPr>
        </p:nvGraphicFramePr>
        <p:xfrm>
          <a:off x="273728" y="1716349"/>
          <a:ext cx="8069107" cy="39293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40160">
                  <a:extLst>
                    <a:ext uri="{9D8B030D-6E8A-4147-A177-3AD203B41FA5}">
                      <a16:colId xmlns:a16="http://schemas.microsoft.com/office/drawing/2014/main" val="1846875296"/>
                    </a:ext>
                  </a:extLst>
                </a:gridCol>
                <a:gridCol w="4028947">
                  <a:extLst>
                    <a:ext uri="{9D8B030D-6E8A-4147-A177-3AD203B41FA5}">
                      <a16:colId xmlns:a16="http://schemas.microsoft.com/office/drawing/2014/main" val="2017032492"/>
                    </a:ext>
                  </a:extLst>
                </a:gridCol>
              </a:tblGrid>
              <a:tr h="37083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Linear Search</a:t>
                      </a:r>
                    </a:p>
                  </a:txBody>
                  <a:tcPr marT="45711" marB="4571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Binary Search</a:t>
                      </a: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63101409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Is simple to code and implement</a:t>
                      </a:r>
                    </a:p>
                  </a:txBody>
                  <a:tcPr marT="45711" marB="4571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Is more complex to code</a:t>
                      </a: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2967732850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Quite efficient for short length data lists</a:t>
                      </a:r>
                    </a:p>
                  </a:txBody>
                  <a:tcPr marT="45711" marB="4571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Efficient for any length of data list</a:t>
                      </a: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1920230454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Very slow on large lists since each data element has to be compared</a:t>
                      </a:r>
                    </a:p>
                  </a:txBody>
                  <a:tcPr marT="45711" marB="4571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Fast on any length of data list since it only deals with half sub-lists. Hence the name is binary search</a:t>
                      </a: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952430996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Does not require data to be ordered</a:t>
                      </a:r>
                    </a:p>
                  </a:txBody>
                  <a:tcPr marT="45711" marB="4571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Data has to be ordered</a:t>
                      </a: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3448902757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Average search length is </a:t>
                      </a:r>
                      <a:r>
                        <a:rPr lang="en-GB" altLang="en-US" sz="1800" b="1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n/2</a:t>
                      </a: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 where </a:t>
                      </a:r>
                      <a:r>
                        <a:rPr lang="en-GB" altLang="en-US" sz="1800" b="1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n</a:t>
                      </a: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 is the number elements in the list</a:t>
                      </a:r>
                    </a:p>
                  </a:txBody>
                  <a:tcPr marT="45711" marB="45711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Search length is </a:t>
                      </a:r>
                      <a:r>
                        <a:rPr lang="en-GB" altLang="en-US" sz="1800" b="1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log n </a:t>
                      </a:r>
                    </a:p>
                  </a:txBody>
                  <a:tcPr marT="45711" marB="45711" horzOverflow="overflow"/>
                </a:tc>
                <a:extLst>
                  <a:ext uri="{0D108BD9-81ED-4DB2-BD59-A6C34878D82A}">
                    <a16:rowId xmlns:a16="http://schemas.microsoft.com/office/drawing/2014/main" val="2687077111"/>
                  </a:ext>
                </a:extLst>
              </a:tr>
              <a:tr h="37084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Plays a part in other algorithms such as finding maximum, minimum and also in some sorting routines</a:t>
                      </a:r>
                    </a:p>
                  </a:txBody>
                  <a:tcPr marL="68580" marR="68580" marT="34283" marB="34283" horzOverflow="overflow"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defRPr sz="26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344488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70000"/>
                        <a:buFont typeface="Wingdings" panose="05000000000000000000" pitchFamily="2" charset="2"/>
                        <a:defRPr sz="22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693738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70000"/>
                        <a:buFont typeface="Wingdings" panose="05000000000000000000" pitchFamily="2" charset="2"/>
                        <a:defRPr sz="21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989013">
                        <a:spcBef>
                          <a:spcPct val="20000"/>
                        </a:spcBef>
                        <a:buClr>
                          <a:schemeClr val="tx2"/>
                        </a:buClr>
                        <a:buSzPct val="7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12827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17399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1971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26543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1115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8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tx2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lang="en-GB" altLang="en-US" sz="1800" kern="1200" baseline="0" dirty="0">
                          <a:solidFill>
                            <a:schemeClr val="tx1"/>
                          </a:solidFill>
                          <a:latin typeface="MetaPro-Norm" panose="020B0504030101020102" pitchFamily="34" charset="0"/>
                          <a:ea typeface="+mn-ea"/>
                          <a:cs typeface="+mn-cs"/>
                        </a:rPr>
                        <a:t>Binary search is used in fast searching routines</a:t>
                      </a:r>
                    </a:p>
                  </a:txBody>
                  <a:tcPr marL="68580" marR="68580" marT="34283" marB="34283" horzOverflow="overflow"/>
                </a:tc>
                <a:extLst>
                  <a:ext uri="{0D108BD9-81ED-4DB2-BD59-A6C34878D82A}">
                    <a16:rowId xmlns:a16="http://schemas.microsoft.com/office/drawing/2014/main" val="2836788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3910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91928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9275"/>
            <a:ext cx="7657667" cy="980234"/>
          </a:xfrm>
        </p:spPr>
        <p:txBody>
          <a:bodyPr>
            <a:normAutofit/>
          </a:bodyPr>
          <a:lstStyle/>
          <a:p>
            <a:r>
              <a:rPr lang="en-GB" dirty="0"/>
              <a:t>Try It Yourself II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07E65CF-6684-4FE5-CE6B-F2B350BF6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1" y="1808163"/>
            <a:ext cx="7007514" cy="2366674"/>
          </a:xfrm>
          <a:noFill/>
        </p:spPr>
        <p:txBody>
          <a:bodyPr>
            <a:normAutofit/>
          </a:bodyPr>
          <a:lstStyle/>
          <a:p>
            <a:pPr marL="0" lvl="1" indent="0" algn="just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GB" sz="2800" b="0" dirty="0"/>
              <a:t>Write a program in python environment that takes a </a:t>
            </a:r>
            <a:r>
              <a:rPr lang="en-GB" sz="2800" dirty="0"/>
              <a:t>alphabetically sorted </a:t>
            </a:r>
            <a:r>
              <a:rPr lang="en-GB" sz="2800" b="0" dirty="0"/>
              <a:t>string and a character as an input and finds whether the character is found within the string using a </a:t>
            </a:r>
            <a:r>
              <a:rPr lang="en-GB" sz="2800" dirty="0"/>
              <a:t>binary </a:t>
            </a:r>
            <a:r>
              <a:rPr lang="en-GB" sz="2800" b="0" dirty="0"/>
              <a:t>search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2982163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will we Cover?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94DE8336-0BCE-B9B0-E6A4-FE523EA2E1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0" y="1808163"/>
            <a:ext cx="7044459" cy="4500562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 dirty="0"/>
              <a:t>Binary search algorithm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GB" b="0"/>
              <a:t>Understanding </a:t>
            </a:r>
            <a:r>
              <a:rPr lang="en-GB" b="0" dirty="0"/>
              <a:t>the efficiency of the algorithm using big-O notation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9868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B471EF6-5728-32A6-BF2B-34CA31E4BD27}"/>
              </a:ext>
            </a:extLst>
          </p:cNvPr>
          <p:cNvSpPr txBox="1">
            <a:spLocks/>
          </p:cNvSpPr>
          <p:nvPr/>
        </p:nvSpPr>
        <p:spPr>
          <a:xfrm>
            <a:off x="1416050" y="2479675"/>
            <a:ext cx="9703053" cy="31083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1" kern="120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4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2pPr>
            <a:lvl3pPr marL="1257300" indent="-3429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20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3pPr>
            <a:lvl4pPr marL="16573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4pPr>
            <a:lvl5pPr marL="2114550" indent="-28575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§"/>
              <a:defRPr sz="1800" kern="1200" baseline="0">
                <a:solidFill>
                  <a:schemeClr val="tx1"/>
                </a:solidFill>
                <a:latin typeface="MetaPro-Norm" panose="020B0504030101020102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100000"/>
              </a:lnSpc>
              <a:spcBef>
                <a:spcPts val="1000"/>
              </a:spcBef>
              <a:defRPr/>
            </a:pPr>
            <a:r>
              <a:rPr lang="en-GB" sz="2800" dirty="0"/>
              <a:t>It splits the data list into two sub lists and repeats the process until a search key is found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GB" sz="2800" b="1" dirty="0"/>
              <a:t>Binary search example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GB" sz="2800" dirty="0"/>
              <a:t>Search key is</a:t>
            </a:r>
            <a:r>
              <a:rPr lang="en-GB" sz="2800"/>
              <a:t>: 50</a:t>
            </a:r>
            <a:endParaRPr lang="en-GB" sz="2800" dirty="0"/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/>
            </a:pPr>
            <a:r>
              <a:rPr lang="en-GB" sz="2800" dirty="0"/>
              <a:t>List is: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07E65CF-6684-4FE5-CE6B-F2B350BF6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1" y="1930166"/>
            <a:ext cx="7007514" cy="1016234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  <a:spcBef>
                <a:spcPts val="1000"/>
              </a:spcBef>
              <a:defRPr/>
            </a:pPr>
            <a:r>
              <a:rPr lang="en-GB" sz="2800" dirty="0"/>
              <a:t>Faster method, but list must be ordered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11EC38-56E5-F2F2-1AD8-E3762F9ED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3351" y="4527644"/>
            <a:ext cx="6693763" cy="769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13427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Binary Search Algorithm 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07E65CF-6684-4FE5-CE6B-F2B350BF6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1" y="1529508"/>
            <a:ext cx="7007514" cy="4166441"/>
          </a:xfrm>
        </p:spPr>
        <p:txBody>
          <a:bodyPr>
            <a:normAutofit fontScale="85000" lnSpcReduction="10000"/>
          </a:bodyPr>
          <a:lstStyle/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dirty="0"/>
              <a:t>set index = -1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dirty="0"/>
              <a:t>set first to start of list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dirty="0"/>
              <a:t>set last to end of list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dirty="0"/>
              <a:t>input search key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dirty="0"/>
              <a:t>while  first &lt;= last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dirty="0"/>
              <a:t>     index = (first + last) // 2       # set index to middle of list 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dirty="0"/>
              <a:t>     if list[index] == key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dirty="0"/>
              <a:t>          print(key found in list)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dirty="0"/>
              <a:t>          break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altLang="en-US" sz="1800" dirty="0"/>
              <a:t>     else</a:t>
            </a:r>
            <a:r>
              <a:rPr lang="en-GB" sz="1800" dirty="0"/>
              <a:t> 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dirty="0"/>
              <a:t>          if list[index] &gt; key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altLang="en-US" sz="1800" dirty="0"/>
              <a:t>               last = index - 1 </a:t>
            </a:r>
            <a:r>
              <a:rPr lang="en-GB" sz="1800" dirty="0"/>
              <a:t>	 	 	 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altLang="en-US" sz="1800" dirty="0"/>
              <a:t>          else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altLang="en-US" sz="1800" dirty="0"/>
              <a:t>               first = index + 1</a:t>
            </a:r>
            <a:endParaRPr lang="en-GB" sz="1800" dirty="0"/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dirty="0"/>
              <a:t>If key not yet found</a:t>
            </a:r>
          </a:p>
          <a:p>
            <a:pPr marL="514350" lvl="1" indent="-514350">
              <a:lnSpc>
                <a:spcPct val="120000"/>
              </a:lnSpc>
              <a:spcBef>
                <a:spcPts val="0"/>
              </a:spcBef>
              <a:buFont typeface="+mj-lt"/>
              <a:buAutoNum type="arabicPeriod"/>
              <a:defRPr/>
            </a:pPr>
            <a:r>
              <a:rPr lang="en-GB" sz="1800" dirty="0"/>
              <a:t>     print(key not found in list)</a:t>
            </a:r>
          </a:p>
        </p:txBody>
      </p:sp>
    </p:spTree>
    <p:extLst>
      <p:ext uri="{BB962C8B-B14F-4D97-AF65-F5344CB8AC3E}">
        <p14:creationId xmlns:p14="http://schemas.microsoft.com/office/powerpoint/2010/main" val="14886834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C0056348-CF4D-7DE4-6433-4B670ABD2C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9788" y="549275"/>
            <a:ext cx="7657667" cy="98023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etaPro-Bold" panose="020B0804030101020102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Pro-Bold" panose="020B0804030101020102" pitchFamily="34" charset="0"/>
                <a:ea typeface="+mj-ea"/>
                <a:cs typeface="+mj-cs"/>
              </a:rPr>
              <a:t>Tracing the Behaviour of the Binary Search</a:t>
            </a:r>
          </a:p>
        </p:txBody>
      </p:sp>
      <p:pic>
        <p:nvPicPr>
          <p:cNvPr id="3" name="Picture 2" descr="A diagram showing a list with 10 elements:&#10;3, 8, 15, 26, 31, 50, 62, 73, 83, 86&#10;&#10;It also contains three positions:&#10;First, Last and Mid&#10;&#10;First is 3&#10;&#10;Last is 86&#10;&#10;Mid is 31&#10;&#10;Search key for this example is 50">
            <a:extLst>
              <a:ext uri="{FF2B5EF4-FFF2-40B4-BE49-F238E27FC236}">
                <a16:creationId xmlns:a16="http://schemas.microsoft.com/office/drawing/2014/main" id="{6F6F4844-019C-EFEE-073F-11E598B147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1013" y="2230000"/>
            <a:ext cx="7400730" cy="239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11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C0056348-CF4D-7DE4-6433-4B670ABD2C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9788" y="549275"/>
            <a:ext cx="7657667" cy="98023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etaPro-Bold" panose="020B0804030101020102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Pro-Bold" panose="020B0804030101020102" pitchFamily="34" charset="0"/>
                <a:ea typeface="+mj-ea"/>
                <a:cs typeface="+mj-cs"/>
              </a:rPr>
              <a:t>Tracing the Behaviour of the Binary Search</a:t>
            </a:r>
          </a:p>
        </p:txBody>
      </p:sp>
      <p:pic>
        <p:nvPicPr>
          <p:cNvPr id="4" name="Picture 3" descr="A diagram showing the same list as in the previous slide, but values of First and mid have been modified&#10;&#10;First is 50&#10;&#10;Mid is 73&#10;&#10;Last is still 86">
            <a:extLst>
              <a:ext uri="{FF2B5EF4-FFF2-40B4-BE49-F238E27FC236}">
                <a16:creationId xmlns:a16="http://schemas.microsoft.com/office/drawing/2014/main" id="{9E3E8344-30A4-4E38-BF46-4AD3FDF49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3135" y="2374170"/>
            <a:ext cx="6568751" cy="2304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141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C0056348-CF4D-7DE4-6433-4B670ABD2C3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839788" y="549275"/>
            <a:ext cx="7657667" cy="980234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chemeClr val="tx1"/>
                </a:solidFill>
                <a:latin typeface="MetaPro-Bold" panose="020B0804030101020102" pitchFamily="34" charset="0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36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MetaPro-Bold" panose="020B0804030101020102" pitchFamily="34" charset="0"/>
                <a:ea typeface="+mj-ea"/>
                <a:cs typeface="+mj-cs"/>
              </a:rPr>
              <a:t>Tracing the Behaviour of the Binary Search</a:t>
            </a:r>
          </a:p>
        </p:txBody>
      </p:sp>
      <p:pic>
        <p:nvPicPr>
          <p:cNvPr id="4" name="Picture 3" descr="A diagram showing the same list as in the previous two slides, but values of last and mid have been modified&#10;&#10;First is still 50&#10;&#10;Mid is also 50&#10;&#10;Last is 63&#10;&#10;The key is found as value of mid is same as the search key">
            <a:extLst>
              <a:ext uri="{FF2B5EF4-FFF2-40B4-BE49-F238E27FC236}">
                <a16:creationId xmlns:a16="http://schemas.microsoft.com/office/drawing/2014/main" id="{A1DE37B3-8757-2ACB-EED4-845B69A716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1972" y="2467694"/>
            <a:ext cx="7276322" cy="2389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0363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75A6-A261-8C26-9969-BA95197C9E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49275"/>
            <a:ext cx="7657667" cy="980234"/>
          </a:xfrm>
        </p:spPr>
        <p:txBody>
          <a:bodyPr>
            <a:normAutofit/>
          </a:bodyPr>
          <a:lstStyle/>
          <a:p>
            <a:r>
              <a:rPr lang="en-GB" dirty="0"/>
              <a:t>Try It Yourself I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07E65CF-6684-4FE5-CE6B-F2B350BF6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16051" y="1808163"/>
            <a:ext cx="7007514" cy="1489219"/>
          </a:xfrm>
          <a:noFill/>
        </p:spPr>
        <p:txBody>
          <a:bodyPr>
            <a:normAutofit/>
          </a:bodyPr>
          <a:lstStyle/>
          <a:p>
            <a:pPr marL="0" lvl="1" indent="0" algn="just">
              <a:lnSpc>
                <a:spcPct val="100000"/>
              </a:lnSpc>
              <a:spcBef>
                <a:spcPts val="1000"/>
              </a:spcBef>
              <a:buNone/>
              <a:defRPr/>
            </a:pPr>
            <a:r>
              <a:rPr lang="en-GB" sz="2800" b="0" dirty="0"/>
              <a:t>Trace the behaviour of the binary search algorithm for the same list, but with the search key of 65</a:t>
            </a:r>
          </a:p>
          <a:p>
            <a:pPr marL="0" lvl="1" indent="0">
              <a:lnSpc>
                <a:spcPct val="100000"/>
              </a:lnSpc>
              <a:spcBef>
                <a:spcPts val="1000"/>
              </a:spcBef>
              <a:buNone/>
              <a:defRPr/>
            </a:pP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207247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arasComment xmlns="0cdc0634-81fc-4bd6-955f-1a8480f0e564" xsi:nil="true"/>
    <Mattreviewed xmlns="0cdc0634-81fc-4bd6-955f-1a8480f0e564" xsi:nil="true"/>
    <larasilversapproval xmlns="0cdc0634-81fc-4bd6-955f-1a8480f0e564" xsi:nil="true"/>
    <lcf76f155ced4ddcb4097134ff3c332f xmlns="0cdc0634-81fc-4bd6-955f-1a8480f0e564">
      <Terms xmlns="http://schemas.microsoft.com/office/infopath/2007/PartnerControls"/>
    </lcf76f155ced4ddcb4097134ff3c332f>
    <TaxCatchAll xmlns="c4d4088e-1242-4b74-85d5-8f98c4aceff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637129AF38254BB57776E5C306E557" ma:contentTypeVersion="18" ma:contentTypeDescription="Create a new document." ma:contentTypeScope="" ma:versionID="d87d355bcf59ef122c0ce4cc7e721033">
  <xsd:schema xmlns:xsd="http://www.w3.org/2001/XMLSchema" xmlns:xs="http://www.w3.org/2001/XMLSchema" xmlns:p="http://schemas.microsoft.com/office/2006/metadata/properties" xmlns:ns2="0cdc0634-81fc-4bd6-955f-1a8480f0e564" xmlns:ns3="c4d4088e-1242-4b74-85d5-8f98c4aceff3" targetNamespace="http://schemas.microsoft.com/office/2006/metadata/properties" ma:root="true" ma:fieldsID="4e78ebe958851f614e9bc1a97f3f48ac" ns2:_="" ns3:_="">
    <xsd:import namespace="0cdc0634-81fc-4bd6-955f-1a8480f0e564"/>
    <xsd:import namespace="c4d4088e-1242-4b74-85d5-8f98c4aceff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arasilversapproval" minOccurs="0"/>
                <xsd:element ref="ns2:LarasComment" minOccurs="0"/>
                <xsd:element ref="ns2:Mattreviewed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dc0634-81fc-4bd6-955f-1a8480f0e56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arasilversapproval" ma:index="14" nillable="true" ma:displayName="Approval " ma:format="Dropdown" ma:internalName="larasilversapproval">
      <xsd:simpleType>
        <xsd:restriction base="dms:Choice">
          <xsd:enumeration value="Yes"/>
          <xsd:enumeration value="No"/>
          <xsd:enumeration value="review"/>
        </xsd:restriction>
      </xsd:simpleType>
    </xsd:element>
    <xsd:element name="LarasComment" ma:index="15" nillable="true" ma:displayName="Approver's Comment " ma:format="Dropdown" ma:internalName="LarasComment">
      <xsd:simpleType>
        <xsd:restriction base="dms:Note">
          <xsd:maxLength value="255"/>
        </xsd:restriction>
      </xsd:simpleType>
    </xsd:element>
    <xsd:element name="Mattreviewed" ma:index="16" nillable="true" ma:displayName="Matt reviewed " ma:format="Dropdown" ma:internalName="Mattreviewed">
      <xsd:simpleType>
        <xsd:restriction base="dms:Choice">
          <xsd:enumeration value="yes"/>
          <xsd:enumeration value="no"/>
          <xsd:enumeration value="Choice 3"/>
        </xsd:restriction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a60370ab-239c-4f69-b9f9-a829e5a5e91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2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d4088e-1242-4b74-85d5-8f98c4aceff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be614424-ef95-4177-951d-bc12b75d8256}" ma:internalName="TaxCatchAll" ma:showField="CatchAllData" ma:web="c4d4088e-1242-4b74-85d5-8f98c4aceff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9F8CA27-CAE5-4BC3-91E2-64ABF64A9F1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7CAC01-8BF7-4AF0-9890-4A808A712383}">
  <ds:schemaRefs>
    <ds:schemaRef ds:uri="http://schemas.microsoft.com/office/2006/metadata/properties"/>
    <ds:schemaRef ds:uri="http://purl.org/dc/terms/"/>
    <ds:schemaRef ds:uri="c4d4088e-1242-4b74-85d5-8f98c4aceff3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schemas.microsoft.com/office/infopath/2007/PartnerControls"/>
    <ds:schemaRef ds:uri="0cdc0634-81fc-4bd6-955f-1a8480f0e564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83D6997-CFAF-4945-B9C7-9DECA562F8F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cdc0634-81fc-4bd6-955f-1a8480f0e564"/>
    <ds:schemaRef ds:uri="c4d4088e-1242-4b74-85d5-8f98c4aceff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797</Words>
  <Application>Microsoft Macintosh PowerPoint</Application>
  <PresentationFormat>Widescreen</PresentationFormat>
  <Paragraphs>130</Paragraphs>
  <Slides>20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Courier New</vt:lpstr>
      <vt:lpstr>MetaPro-Bold</vt:lpstr>
      <vt:lpstr>MetaPro-Norm</vt:lpstr>
      <vt:lpstr>Open Sans</vt:lpstr>
      <vt:lpstr>Wingdings</vt:lpstr>
      <vt:lpstr>Office Theme</vt:lpstr>
      <vt:lpstr>Binary Searches Programming and Algorithms</vt:lpstr>
      <vt:lpstr>PowerPoint Presentation</vt:lpstr>
      <vt:lpstr>What will we Cover?</vt:lpstr>
      <vt:lpstr>Binary Search</vt:lpstr>
      <vt:lpstr>Binary Search Algorithm </vt:lpstr>
      <vt:lpstr>Tracing the Behaviour of the Binary Search</vt:lpstr>
      <vt:lpstr>Tracing the Behaviour of the Binary Search</vt:lpstr>
      <vt:lpstr>Tracing the Behaviour of the Binary Search</vt:lpstr>
      <vt:lpstr>Try It Yourself I</vt:lpstr>
      <vt:lpstr>Binary Search Example</vt:lpstr>
      <vt:lpstr>Binary Search Example</vt:lpstr>
      <vt:lpstr>Binary Search Example</vt:lpstr>
      <vt:lpstr>Binary Search Example</vt:lpstr>
      <vt:lpstr>Binary Search Example</vt:lpstr>
      <vt:lpstr>Binary Search Example</vt:lpstr>
      <vt:lpstr>Binary Search Example</vt:lpstr>
      <vt:lpstr>Binary Search Example</vt:lpstr>
      <vt:lpstr>Analysis</vt:lpstr>
      <vt:lpstr>Linear and Binary Search Comparison</vt:lpstr>
      <vt:lpstr>Try It Yourself II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Street, Jonathan</dc:creator>
  <cp:lastModifiedBy>Green, Matthew</cp:lastModifiedBy>
  <cp:revision>66</cp:revision>
  <dcterms:created xsi:type="dcterms:W3CDTF">2022-11-11T10:28:35Z</dcterms:created>
  <dcterms:modified xsi:type="dcterms:W3CDTF">2024-06-10T15:36:00Z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06c24981-b6df-48f8-949b-0896357b9b03_Enabled">
    <vt:lpwstr>true</vt:lpwstr>
  </property>
  <property fmtid="{D5CDD505-2E9C-101B-9397-08002B2CF9AE}" pid="3" name="MSIP_Label_06c24981-b6df-48f8-949b-0896357b9b03_SetDate">
    <vt:lpwstr>2022-11-11T10:28:40Z</vt:lpwstr>
  </property>
  <property fmtid="{D5CDD505-2E9C-101B-9397-08002B2CF9AE}" pid="4" name="MSIP_Label_06c24981-b6df-48f8-949b-0896357b9b03_Method">
    <vt:lpwstr>Privileged</vt:lpwstr>
  </property>
  <property fmtid="{D5CDD505-2E9C-101B-9397-08002B2CF9AE}" pid="5" name="MSIP_Label_06c24981-b6df-48f8-949b-0896357b9b03_Name">
    <vt:lpwstr>Official</vt:lpwstr>
  </property>
  <property fmtid="{D5CDD505-2E9C-101B-9397-08002B2CF9AE}" pid="6" name="MSIP_Label_06c24981-b6df-48f8-949b-0896357b9b03_SiteId">
    <vt:lpwstr>dd615949-5bd0-4da0-ac52-28ef8d336373</vt:lpwstr>
  </property>
  <property fmtid="{D5CDD505-2E9C-101B-9397-08002B2CF9AE}" pid="7" name="MSIP_Label_06c24981-b6df-48f8-949b-0896357b9b03_ActionId">
    <vt:lpwstr>9784f7e2-8572-489b-b5b1-e0421d386e58</vt:lpwstr>
  </property>
  <property fmtid="{D5CDD505-2E9C-101B-9397-08002B2CF9AE}" pid="8" name="MSIP_Label_06c24981-b6df-48f8-949b-0896357b9b03_ContentBits">
    <vt:lpwstr>0</vt:lpwstr>
  </property>
  <property fmtid="{D5CDD505-2E9C-101B-9397-08002B2CF9AE}" pid="9" name="ContentTypeId">
    <vt:lpwstr>0x01010032637129AF38254BB57776E5C306E557</vt:lpwstr>
  </property>
  <property fmtid="{D5CDD505-2E9C-101B-9397-08002B2CF9AE}" pid="10" name="MediaServiceImageTags">
    <vt:lpwstr/>
  </property>
</Properties>
</file>