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6" r:id="rId5"/>
    <p:sldId id="258" r:id="rId6"/>
    <p:sldId id="259" r:id="rId7"/>
    <p:sldId id="352" r:id="rId8"/>
    <p:sldId id="353" r:id="rId9"/>
    <p:sldId id="357" r:id="rId10"/>
    <p:sldId id="358" r:id="rId11"/>
    <p:sldId id="355" r:id="rId12"/>
    <p:sldId id="333" r:id="rId13"/>
    <p:sldId id="361" r:id="rId14"/>
    <p:sldId id="362" r:id="rId15"/>
    <p:sldId id="363" r:id="rId16"/>
    <p:sldId id="364" r:id="rId17"/>
    <p:sldId id="3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E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165B5-46CA-724F-592C-CA32A9D491B3}" v="2" dt="2023-10-03T09:38:45.711"/>
    <p1510:client id="{4123EB58-948B-FC9A-E9A5-98460A962EF5}" v="31" dt="2023-09-27T14:21:13.962"/>
    <p1510:client id="{A1CE9368-62BF-4A0A-B81A-73E26F488663}" v="6" dt="2023-01-30T13:57:20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4" autoAdjust="0"/>
    <p:restoredTop sz="94697"/>
  </p:normalViewPr>
  <p:slideViewPr>
    <p:cSldViewPr snapToGrid="0" showGuides="1">
      <p:cViewPr varScale="1">
        <p:scale>
          <a:sx n="108" d="100"/>
          <a:sy n="108" d="100"/>
        </p:scale>
        <p:origin x="21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8F017-3D64-C847-98F0-4CFDD6CC5F6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2B50-DF90-BC42-B5DB-40EE4DBB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F2B50-DF90-BC42-B5DB-40EE4DBBC5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0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F2B50-DF90-BC42-B5DB-40EE4DBBC5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4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F2B50-DF90-BC42-B5DB-40EE4DBBC5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3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F2B50-DF90-BC42-B5DB-40EE4DBBC5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8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F2B50-DF90-BC42-B5DB-40EE4DBBC5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F2B50-DF90-BC42-B5DB-40EE4DBBC5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F6F5-E0F6-2BF7-4405-6EF4E5363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7486" y="454770"/>
            <a:ext cx="4666503" cy="2974229"/>
          </a:xfr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Subtitle</a:t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3" descr="A picture containing text, businesscard, screenshot">
            <a:extLst>
              <a:ext uri="{FF2B5EF4-FFF2-40B4-BE49-F238E27FC236}">
                <a16:creationId xmlns:a16="http://schemas.microsoft.com/office/drawing/2014/main" id="{20CD146A-19B9-F7D8-C947-2020B1F558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66" y="0"/>
            <a:ext cx="5025934" cy="6858000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F018CB1-0D31-1822-DA2A-E7F13AD7C4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79"/>
            <a:ext cx="2234921" cy="685714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5A8822-C41C-B2DC-08B9-C586F485E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02088" y="5075583"/>
            <a:ext cx="2093912" cy="1233142"/>
          </a:xfrm>
        </p:spPr>
        <p:txBody>
          <a:bodyPr/>
          <a:lstStyle>
            <a:lvl1pPr>
              <a:defRPr baseline="0">
                <a:latin typeface="MetaPro-Norm" panose="020B0504030101020102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44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7410-9AF8-34A8-C0DB-4A130933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4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0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FF49-D653-CEBD-1571-2DA74072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E3FE9-E512-6035-0558-855E9C7FC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617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ront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F6F5-E0F6-2BF7-4405-6EF4E5363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9038" y="454770"/>
            <a:ext cx="4843462" cy="2974229"/>
          </a:xfr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Subtitle</a:t>
            </a:r>
            <a:br>
              <a:rPr lang="en-US" dirty="0"/>
            </a:b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5A8822-C41C-B2DC-08B9-C586F485E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683" y="4478683"/>
            <a:ext cx="2093912" cy="1233142"/>
          </a:xfrm>
        </p:spPr>
        <p:txBody>
          <a:bodyPr>
            <a:normAutofit/>
          </a:bodyPr>
          <a:lstStyle>
            <a:lvl1pPr>
              <a:defRPr sz="2400" baseline="0">
                <a:latin typeface="MetaPro-Norm" panose="020B0504030101020102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  <a:endParaRPr lang="en-GB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890F011-72F9-EE2D-F2B0-D5B2FC7D88F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407710661"/>
              </p:ext>
            </p:extLst>
          </p:nvPr>
        </p:nvGraphicFramePr>
        <p:xfrm>
          <a:off x="7518400" y="-20637"/>
          <a:ext cx="4673600" cy="689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958440" imgH="8279280" progId="">
                  <p:embed/>
                </p:oleObj>
              </mc:Choice>
              <mc:Fallback>
                <p:oleObj r:id="rId2" imgW="6958440" imgH="827928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890F011-72F9-EE2D-F2B0-D5B2FC7D88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18400" y="-20637"/>
                        <a:ext cx="4673600" cy="6891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8EEBEFE-0604-017C-54D9-C77646CDA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08264" y="4478338"/>
            <a:ext cx="2065337" cy="1233487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75FE5A-E767-4C32-4382-1675159E8C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" y="0"/>
            <a:ext cx="2286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3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-screen">
    <p:bg>
      <p:bgPr>
        <a:solidFill>
          <a:srgbClr val="80E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3FC5-B3BB-98B2-DFEF-9F02F8ED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00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wil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CB47-1262-51B9-B320-4AFE6E2EE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6173"/>
            <a:ext cx="10298113" cy="980234"/>
          </a:xfrm>
        </p:spPr>
        <p:txBody>
          <a:bodyPr/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E74F80-2BFD-06E3-966B-6A6A1F690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0" y="1808163"/>
            <a:ext cx="9324975" cy="45005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02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tandard - tw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474D-0887-6100-9AAE-79C8A5A7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1E44D5-648E-C686-46C5-646CF4C95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5477" y="1817590"/>
            <a:ext cx="9324975" cy="2000266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B35866-AC6D-598A-A8A2-EB21A4A83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77" y="4157155"/>
            <a:ext cx="9324975" cy="215157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9127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D692-8948-EAEA-9FE5-C8AEBA0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5EE0D-F2FE-AA5E-EEF8-34513BD6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6211" y="1816198"/>
            <a:ext cx="4634814" cy="397329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914B10-5F24-6C8B-C65B-5CB3C7DB0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4342" y="1818981"/>
            <a:ext cx="3948113" cy="39907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98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ex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4674-F7FC-4836-286B-656BFD51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4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AB71-1B23-8639-2B55-FD0C301F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F301-808D-9A22-8E4B-EF0A5443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3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D7FF-639D-D28B-B21F-CE334278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7" y="463364"/>
            <a:ext cx="10515600" cy="823912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D738-8299-BF25-F4AD-5B27B3B24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BF70-4D71-6E65-EB09-058D447A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1D9CC-C7F2-8319-B47D-EB5BB7EBB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1819A-ECA5-BD2B-62BF-5E91A8FD0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77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7A67-1CC6-E0A2-87A8-D9C21AD10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50852-E1ED-CCBE-E25A-75A75EAFC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041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A1C77-7545-ED25-EDDC-953F2556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6173"/>
            <a:ext cx="10298113" cy="98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F278B-090E-AC21-3FF7-7CEBAFA5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498" y="1812178"/>
            <a:ext cx="9311528" cy="448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CDF361A-0A6A-686E-4DE8-7B7710848DC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02" y="5593976"/>
            <a:ext cx="1056497" cy="12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8" r:id="rId2"/>
    <p:sldLayoutId id="2147483659" r:id="rId3"/>
    <p:sldLayoutId id="2147483660" r:id="rId4"/>
    <p:sldLayoutId id="2147483652" r:id="rId5"/>
    <p:sldLayoutId id="2147483661" r:id="rId6"/>
    <p:sldLayoutId id="2147483650" r:id="rId7"/>
    <p:sldLayoutId id="2147483653" r:id="rId8"/>
    <p:sldLayoutId id="2147483649" r:id="rId9"/>
    <p:sldLayoutId id="2147483654" r:id="rId10"/>
    <p:sldLayoutId id="2147483655" r:id="rId11"/>
    <p:sldLayoutId id="2147483651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etaPro-Bold" panose="020B0804030101020102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etaPro-Book" panose="020B0604030101020102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 baseline="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 baseline="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 baseline="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981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892" userDrawn="1">
          <p15:clr>
            <a:srgbClr val="F26B43"/>
          </p15:clr>
        </p15:guide>
        <p15:guide id="8" pos="7015" userDrawn="1">
          <p15:clr>
            <a:srgbClr val="F26B43"/>
          </p15:clr>
        </p15:guide>
        <p15:guide id="9" pos="529" userDrawn="1">
          <p15:clr>
            <a:srgbClr val="F26B43"/>
          </p15:clr>
        </p15:guide>
        <p15:guide id="10" pos="6766" userDrawn="1">
          <p15:clr>
            <a:srgbClr val="F26B43"/>
          </p15:clr>
        </p15:guide>
        <p15:guide id="11" orient="horz" pos="278" userDrawn="1">
          <p15:clr>
            <a:srgbClr val="F26B43"/>
          </p15:clr>
        </p15:guide>
        <p15:guide id="12" orient="horz" pos="1139" userDrawn="1">
          <p15:clr>
            <a:srgbClr val="F26B43"/>
          </p15:clr>
        </p15:guide>
        <p15:guide id="13" pos="1255" userDrawn="1">
          <p15:clr>
            <a:srgbClr val="F26B43"/>
          </p15:clr>
        </p15:guide>
        <p15:guide id="14" pos="15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6FCA-6FD9-4844-57AB-D5809EE2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Condition IF Statements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and Algorithms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89AB-311B-52C7-029E-C678DD6B4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682" y="4478683"/>
            <a:ext cx="2404817" cy="1233142"/>
          </a:xfrm>
        </p:spPr>
        <p:txBody>
          <a:bodyPr/>
          <a:lstStyle/>
          <a:p>
            <a:r>
              <a:rPr lang="en-GB" dirty="0"/>
              <a:t>Lecture by</a:t>
            </a:r>
          </a:p>
          <a:p>
            <a:r>
              <a:rPr lang="en-GB" dirty="0"/>
              <a:t>Dr Daniil Osudin</a:t>
            </a:r>
          </a:p>
          <a:p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32AC80D-8959-AC17-068C-202EA65C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22" y="2435086"/>
            <a:ext cx="3574378" cy="22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3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129D-A4DB-2738-B365-7FF4C081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6B5978-5135-7D9B-8497-10844108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 descr="example of correctly formatted code">
            <a:extLst>
              <a:ext uri="{FF2B5EF4-FFF2-40B4-BE49-F238E27FC236}">
                <a16:creationId xmlns:a16="http://schemas.microsoft.com/office/drawing/2014/main" id="{9BF62221-368A-07E0-3056-9C9645D4F757}"/>
              </a:ext>
            </a:extLst>
          </p:cNvPr>
          <p:cNvGrpSpPr/>
          <p:nvPr/>
        </p:nvGrpSpPr>
        <p:grpSpPr>
          <a:xfrm>
            <a:off x="1143000" y="2770058"/>
            <a:ext cx="8109607" cy="2808000"/>
            <a:chOff x="1143000" y="2770058"/>
            <a:chExt cx="8109607" cy="2808000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7CB8F18F-8013-8A0D-3584-A694C1F59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165" y="2770058"/>
              <a:ext cx="5927442" cy="280800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A59F623-A6D2-E224-1218-BCDAD3680E84}"/>
                </a:ext>
              </a:extLst>
            </p:cNvPr>
            <p:cNvSpPr/>
            <p:nvPr/>
          </p:nvSpPr>
          <p:spPr>
            <a:xfrm>
              <a:off x="1143000" y="3533794"/>
              <a:ext cx="1865376" cy="805128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Condition 1 </a:t>
              </a:r>
              <a:r>
                <a:rPr lang="en-US" sz="20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true</a:t>
              </a:r>
              <a:endParaRPr lang="en-GB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BFCC13-73DB-AE3F-9B71-6F6E7E7688A7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3008376" y="3646218"/>
              <a:ext cx="713232" cy="29014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96DD42C-CD17-9A59-3512-12FBBD10ED3C}"/>
                </a:ext>
              </a:extLst>
            </p:cNvPr>
            <p:cNvSpPr/>
            <p:nvPr/>
          </p:nvSpPr>
          <p:spPr>
            <a:xfrm>
              <a:off x="7137212" y="2789726"/>
              <a:ext cx="1865376" cy="805128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Condition 2 </a:t>
              </a:r>
              <a:r>
                <a:rPr lang="en-US" sz="20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false</a:t>
              </a:r>
              <a:endParaRPr lang="en-GB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F90E618-62EF-F86C-EF04-3CF253157070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5705856" y="3192290"/>
              <a:ext cx="1431356" cy="341504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63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129D-A4DB-2738-B365-7FF4C081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6B5978-5135-7D9B-8497-10844108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 descr="example of correctly formatted code">
            <a:extLst>
              <a:ext uri="{FF2B5EF4-FFF2-40B4-BE49-F238E27FC236}">
                <a16:creationId xmlns:a16="http://schemas.microsoft.com/office/drawing/2014/main" id="{CA26BAF6-57F6-15E6-9F17-D1E0E308FA2B}"/>
              </a:ext>
            </a:extLst>
          </p:cNvPr>
          <p:cNvGrpSpPr/>
          <p:nvPr/>
        </p:nvGrpSpPr>
        <p:grpSpPr>
          <a:xfrm>
            <a:off x="1261872" y="2770058"/>
            <a:ext cx="8731077" cy="2274775"/>
            <a:chOff x="1261872" y="2770058"/>
            <a:chExt cx="8731077" cy="2274775"/>
          </a:xfrm>
        </p:grpSpPr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9B95BB50-28BF-AC6F-9B4D-C4DB7C52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165" y="2770058"/>
              <a:ext cx="5387624" cy="2274775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A59F623-A6D2-E224-1218-BCDAD3680E84}"/>
                </a:ext>
              </a:extLst>
            </p:cNvPr>
            <p:cNvSpPr/>
            <p:nvPr/>
          </p:nvSpPr>
          <p:spPr>
            <a:xfrm>
              <a:off x="1261872" y="3277762"/>
              <a:ext cx="1865376" cy="805128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Condition 1 </a:t>
              </a:r>
              <a:r>
                <a:rPr lang="en-US" sz="20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true</a:t>
              </a:r>
              <a:endParaRPr lang="en-GB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BFCC13-73DB-AE3F-9B71-6F6E7E7688A7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3127248" y="3390186"/>
              <a:ext cx="713232" cy="29014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96DD42C-CD17-9A59-3512-12FBBD10ED3C}"/>
                </a:ext>
              </a:extLst>
            </p:cNvPr>
            <p:cNvSpPr/>
            <p:nvPr/>
          </p:nvSpPr>
          <p:spPr>
            <a:xfrm>
              <a:off x="8127573" y="3606951"/>
              <a:ext cx="1865376" cy="805128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Condition 2 </a:t>
              </a:r>
              <a:r>
                <a:rPr lang="en-US" sz="20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false</a:t>
              </a:r>
              <a:endParaRPr lang="en-GB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F90E618-62EF-F86C-EF04-3CF253157070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7232904" y="3390186"/>
              <a:ext cx="894669" cy="619329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873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129D-A4DB-2738-B365-7FF4C081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6B5978-5135-7D9B-8497-10844108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 descr="example of correctly formatted code">
            <a:extLst>
              <a:ext uri="{FF2B5EF4-FFF2-40B4-BE49-F238E27FC236}">
                <a16:creationId xmlns:a16="http://schemas.microsoft.com/office/drawing/2014/main" id="{F86D5DE2-FE55-0006-74C9-EBF9DFB811A9}"/>
              </a:ext>
            </a:extLst>
          </p:cNvPr>
          <p:cNvGrpSpPr/>
          <p:nvPr/>
        </p:nvGrpSpPr>
        <p:grpSpPr>
          <a:xfrm>
            <a:off x="1261872" y="2770058"/>
            <a:ext cx="8731077" cy="2275200"/>
            <a:chOff x="1261872" y="2770058"/>
            <a:chExt cx="8731077" cy="2275200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C5575D78-21AC-BB5E-3E73-32E5D32B6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165" y="2770058"/>
              <a:ext cx="5388632" cy="227520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A59F623-A6D2-E224-1218-BCDAD3680E84}"/>
                </a:ext>
              </a:extLst>
            </p:cNvPr>
            <p:cNvSpPr/>
            <p:nvPr/>
          </p:nvSpPr>
          <p:spPr>
            <a:xfrm>
              <a:off x="1261872" y="3277762"/>
              <a:ext cx="1865376" cy="805128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Condition 1 </a:t>
              </a:r>
              <a:r>
                <a:rPr lang="en-US" sz="20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false</a:t>
              </a:r>
              <a:endParaRPr lang="en-GB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BFCC13-73DB-AE3F-9B71-6F6E7E7688A7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3127248" y="3390186"/>
              <a:ext cx="713232" cy="29014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96DD42C-CD17-9A59-3512-12FBBD10ED3C}"/>
                </a:ext>
              </a:extLst>
            </p:cNvPr>
            <p:cNvSpPr/>
            <p:nvPr/>
          </p:nvSpPr>
          <p:spPr>
            <a:xfrm>
              <a:off x="8127573" y="3606951"/>
              <a:ext cx="1865376" cy="805128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Condition 2 </a:t>
              </a:r>
              <a:r>
                <a:rPr lang="en-US" sz="20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false</a:t>
              </a:r>
              <a:endParaRPr lang="en-GB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F90E618-62EF-F86C-EF04-3CF253157070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7232904" y="3390186"/>
              <a:ext cx="894669" cy="619329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65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129D-A4DB-2738-B365-7FF4C081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Yourself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F805F1-CD44-D15E-1128-DD216C258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5B3B0-5237-DAAF-C731-0A415A4541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1" y="1436407"/>
            <a:ext cx="7115302" cy="4159721"/>
          </a:xfrm>
        </p:spPr>
        <p:txBody>
          <a:bodyPr>
            <a:normAutofit/>
          </a:bodyPr>
          <a:lstStyle/>
          <a:p>
            <a:r>
              <a:rPr lang="en-US" sz="3300" dirty="0"/>
              <a:t>Write the following in the python environment: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F35B291-1810-47D9-F627-F06009BA8566}"/>
              </a:ext>
            </a:extLst>
          </p:cNvPr>
          <p:cNvSpPr txBox="1">
            <a:spLocks/>
          </p:cNvSpPr>
          <p:nvPr/>
        </p:nvSpPr>
        <p:spPr>
          <a:xfrm>
            <a:off x="1416051" y="2532887"/>
            <a:ext cx="9721850" cy="306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etaPro-Book" panose="020B060403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/>
              <a:t>A program that takes two integers as inputs and outputs the sum of the integers if both are positive or “incorrect input” message otherwise</a:t>
            </a:r>
          </a:p>
        </p:txBody>
      </p:sp>
    </p:spTree>
    <p:extLst>
      <p:ext uri="{BB962C8B-B14F-4D97-AF65-F5344CB8AC3E}">
        <p14:creationId xmlns:p14="http://schemas.microsoft.com/office/powerpoint/2010/main" val="126221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129D-A4DB-2738-B365-7FF4C081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Yourself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F805F1-CD44-D15E-1128-DD216C258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5B3B0-5237-DAAF-C731-0A415A4541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1" y="1436407"/>
            <a:ext cx="7115302" cy="4159721"/>
          </a:xfrm>
        </p:spPr>
        <p:txBody>
          <a:bodyPr>
            <a:normAutofit/>
          </a:bodyPr>
          <a:lstStyle/>
          <a:p>
            <a:r>
              <a:rPr lang="en-US" sz="3300" dirty="0"/>
              <a:t>Write the following in the python environment: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F35B291-1810-47D9-F627-F06009BA8566}"/>
              </a:ext>
            </a:extLst>
          </p:cNvPr>
          <p:cNvSpPr txBox="1">
            <a:spLocks/>
          </p:cNvSpPr>
          <p:nvPr/>
        </p:nvSpPr>
        <p:spPr>
          <a:xfrm>
            <a:off x="1416051" y="2532887"/>
            <a:ext cx="9721850" cy="306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etaPro-Book" panose="020B060403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/>
              <a:t>A program that outputs the number of days in a given month (assume that it is not a leap year)</a:t>
            </a:r>
          </a:p>
        </p:txBody>
      </p:sp>
    </p:spTree>
    <p:extLst>
      <p:ext uri="{BB962C8B-B14F-4D97-AF65-F5344CB8AC3E}">
        <p14:creationId xmlns:p14="http://schemas.microsoft.com/office/powerpoint/2010/main" val="26041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E358-0FDA-C19F-2C2C-A99E710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85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9A4C-4F7A-6ABF-175F-433EFF07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will we Cover?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C961E-F1D2-2AEB-6AD3-D5BA24203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statements with multiple conditions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Writing programs to perform conditional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62DC6-5CDF-31C8-49C7-52BF86923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0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129D-A4DB-2738-B365-7FF4C081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Condition 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A2219-DD4F-8795-565B-317B2EA1E3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1" y="1436408"/>
            <a:ext cx="7169149" cy="138908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Boolean expressions can be combined using the Logical Operators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/>
              <a:t> within the condition of an IF or ELIF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9CCB5A-4CDF-5031-9244-C5E9DF5AD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4A048FC-5C2C-17D6-41BC-6CDACBE1C354}"/>
              </a:ext>
            </a:extLst>
          </p:cNvPr>
          <p:cNvSpPr txBox="1">
            <a:spLocks/>
          </p:cNvSpPr>
          <p:nvPr/>
        </p:nvSpPr>
        <p:spPr>
          <a:xfrm>
            <a:off x="1416051" y="2825496"/>
            <a:ext cx="8898382" cy="2779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etaPro-Book" panose="020B060403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If you cook dish A or dish B, pre-heat the oven to 200</a:t>
            </a:r>
            <a:r>
              <a:rPr lang="en-GB" baseline="30000" dirty="0"/>
              <a:t>o</a:t>
            </a:r>
            <a:r>
              <a:rPr lang="en-GB" dirty="0"/>
              <a:t>, otherwise 180</a:t>
            </a:r>
            <a:r>
              <a:rPr lang="en-GB" baseline="30000" dirty="0"/>
              <a:t>o</a:t>
            </a:r>
            <a:r>
              <a:rPr lang="en-GB" dirty="0"/>
              <a:t> is sufficient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If you turn left and then turn right at the next crossing you will get to town 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Bob will go to the office today if it is a weekday and he is not sick</a:t>
            </a:r>
          </a:p>
        </p:txBody>
      </p:sp>
    </p:spTree>
    <p:extLst>
      <p:ext uri="{BB962C8B-B14F-4D97-AF65-F5344CB8AC3E}">
        <p14:creationId xmlns:p14="http://schemas.microsoft.com/office/powerpoint/2010/main" val="335622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4D48-CFFF-3913-31A5-D7159F17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6173"/>
            <a:ext cx="8075612" cy="980234"/>
          </a:xfrm>
        </p:spPr>
        <p:txBody>
          <a:bodyPr>
            <a:normAutofit fontScale="90000"/>
          </a:bodyPr>
          <a:lstStyle/>
          <a:p>
            <a:r>
              <a:rPr lang="en-GB" dirty="0"/>
              <a:t>Multiple Condition IF Statements in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AD260-E429-9A63-9C34-2EFB54F4D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 descr="diagram of how a multiple condition IF statement is constructed">
            <a:extLst>
              <a:ext uri="{FF2B5EF4-FFF2-40B4-BE49-F238E27FC236}">
                <a16:creationId xmlns:a16="http://schemas.microsoft.com/office/drawing/2014/main" id="{5CE2A8B3-1921-3752-F237-0D6B9955D52E}"/>
              </a:ext>
            </a:extLst>
          </p:cNvPr>
          <p:cNvGrpSpPr/>
          <p:nvPr/>
        </p:nvGrpSpPr>
        <p:grpSpPr>
          <a:xfrm>
            <a:off x="958756" y="2747955"/>
            <a:ext cx="10105578" cy="2812949"/>
            <a:chOff x="958756" y="2747955"/>
            <a:chExt cx="10105578" cy="2812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87442-2A28-7754-F73A-36DEEB9DF222}"/>
                </a:ext>
              </a:extLst>
            </p:cNvPr>
            <p:cNvSpPr/>
            <p:nvPr/>
          </p:nvSpPr>
          <p:spPr>
            <a:xfrm>
              <a:off x="3793396" y="2833154"/>
              <a:ext cx="7270938" cy="19681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&lt;condition 1 and condition 2&gt;:</a:t>
              </a:r>
            </a:p>
            <a:p>
              <a:pPr defTabSz="685800"/>
              <a:r>
                <a:rPr lang="en-GB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body 1</a:t>
              </a:r>
            </a:p>
            <a:p>
              <a:pPr defTabSz="685800"/>
              <a:r>
                <a:rPr lang="en-GB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else:</a:t>
              </a:r>
            </a:p>
            <a:p>
              <a:pPr defTabSz="685800"/>
              <a:r>
                <a:rPr lang="en-GB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body 2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F361728-47CF-5BAF-D60D-366C511D2329}"/>
                </a:ext>
              </a:extLst>
            </p:cNvPr>
            <p:cNvSpPr/>
            <p:nvPr/>
          </p:nvSpPr>
          <p:spPr>
            <a:xfrm>
              <a:off x="6435914" y="3793002"/>
              <a:ext cx="3422781" cy="824400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One or multiple statements in each  body.</a:t>
              </a:r>
              <a:endPara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877DED7-8F2A-E9F7-5187-F455623D66F6}"/>
                </a:ext>
              </a:extLst>
            </p:cNvPr>
            <p:cNvSpPr/>
            <p:nvPr/>
          </p:nvSpPr>
          <p:spPr>
            <a:xfrm>
              <a:off x="958756" y="2747955"/>
              <a:ext cx="2834640" cy="1223715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Body 1 is executed if both conditions evaluate to </a:t>
              </a:r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True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7F423C-3B52-E654-C081-1E6A7EDB2347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5477254" y="3670047"/>
              <a:ext cx="958660" cy="535155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71F881A-D152-0774-C13B-562ABC0702E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793396" y="3359813"/>
              <a:ext cx="257396" cy="206347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EB8375C-0717-643E-FE52-C6D4204BB391}"/>
                </a:ext>
              </a:extLst>
            </p:cNvPr>
            <p:cNvSpPr/>
            <p:nvPr/>
          </p:nvSpPr>
          <p:spPr>
            <a:xfrm>
              <a:off x="958756" y="4337189"/>
              <a:ext cx="2834640" cy="1223715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Body 2 is executed if either condition evaluates to </a:t>
              </a:r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False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7F8CE8-D0B5-A9DD-ABBB-FC24BB26575C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93396" y="4653527"/>
              <a:ext cx="257396" cy="29552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68D7922-5685-A43F-B10B-4A1C4169D81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477254" y="4205202"/>
              <a:ext cx="958660" cy="287929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191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129D-A4DB-2738-B365-7FF4C081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Statements Flow Chart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3427-CAB1-D00C-0BD8-A58722FDB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 descr="flow chart example for a nested IF statement">
            <a:extLst>
              <a:ext uri="{FF2B5EF4-FFF2-40B4-BE49-F238E27FC236}">
                <a16:creationId xmlns:a16="http://schemas.microsoft.com/office/drawing/2014/main" id="{239264F1-5813-FCB2-5657-D114CF77E156}"/>
              </a:ext>
            </a:extLst>
          </p:cNvPr>
          <p:cNvGrpSpPr/>
          <p:nvPr/>
        </p:nvGrpSpPr>
        <p:grpSpPr>
          <a:xfrm>
            <a:off x="1125231" y="1436407"/>
            <a:ext cx="4115351" cy="4188993"/>
            <a:chOff x="-201195" y="1531081"/>
            <a:chExt cx="4841692" cy="455491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796F95-189C-EEBB-58D0-DC98618397E5}"/>
                </a:ext>
              </a:extLst>
            </p:cNvPr>
            <p:cNvSpPr txBox="1">
              <a:spLocks/>
            </p:cNvSpPr>
            <p:nvPr/>
          </p:nvSpPr>
          <p:spPr>
            <a:xfrm>
              <a:off x="3035941" y="3477369"/>
              <a:ext cx="823464" cy="4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sz="2000" b="1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Yes</a:t>
              </a:r>
              <a:endParaRPr lang="en-GB" sz="2133" b="1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B2D4931C-455A-9073-AB64-C53E88F5F676}"/>
                </a:ext>
              </a:extLst>
            </p:cNvPr>
            <p:cNvSpPr>
              <a:spLocks/>
            </p:cNvSpPr>
            <p:nvPr/>
          </p:nvSpPr>
          <p:spPr>
            <a:xfrm>
              <a:off x="1703351" y="1531081"/>
              <a:ext cx="1097958" cy="520918"/>
            </a:xfrm>
            <a:prstGeom prst="flowChartTerminator">
              <a:avLst/>
            </a:prstGeom>
            <a:solidFill>
              <a:srgbClr val="C4EAF9"/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600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  <a:endParaRPr lang="en-GB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00C11E62-EFDF-28D4-517E-83521DE579D2}"/>
                </a:ext>
              </a:extLst>
            </p:cNvPr>
            <p:cNvSpPr>
              <a:spLocks/>
            </p:cNvSpPr>
            <p:nvPr/>
          </p:nvSpPr>
          <p:spPr>
            <a:xfrm>
              <a:off x="1159101" y="2285891"/>
              <a:ext cx="2195916" cy="781378"/>
            </a:xfrm>
            <a:prstGeom prst="flowChartInputOutput">
              <a:avLst/>
            </a:prstGeom>
            <a:solidFill>
              <a:srgbClr val="C4EAF9"/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600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x</a:t>
              </a:r>
              <a:endParaRPr lang="en-GB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9EDF4BD4-9DAB-694A-74CC-360B5E4929A9}"/>
                </a:ext>
              </a:extLst>
            </p:cNvPr>
            <p:cNvSpPr>
              <a:spLocks/>
            </p:cNvSpPr>
            <p:nvPr/>
          </p:nvSpPr>
          <p:spPr>
            <a:xfrm>
              <a:off x="1381598" y="3319114"/>
              <a:ext cx="1741460" cy="1239572"/>
            </a:xfrm>
            <a:prstGeom prst="flowChartDecision">
              <a:avLst/>
            </a:prstGeom>
            <a:solidFill>
              <a:srgbClr val="C4EAF9"/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600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x &gt; 0 and     x &lt; 5?</a:t>
              </a:r>
              <a:endParaRPr lang="en-GB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995A966-3EFF-24FD-962E-C850BBF7DEAC}"/>
                </a:ext>
              </a:extLst>
            </p:cNvPr>
            <p:cNvCxnSpPr>
              <a:cxnSpLocks/>
              <a:stCxn id="11" idx="2"/>
              <a:endCxn id="13" idx="1"/>
            </p:cNvCxnSpPr>
            <p:nvPr/>
          </p:nvCxnSpPr>
          <p:spPr>
            <a:xfrm>
              <a:off x="2252330" y="2051999"/>
              <a:ext cx="4730" cy="233892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8FC579-B36C-8329-5886-6EEAB8D7E94A}"/>
                </a:ext>
              </a:extLst>
            </p:cNvPr>
            <p:cNvSpPr txBox="1">
              <a:spLocks/>
            </p:cNvSpPr>
            <p:nvPr/>
          </p:nvSpPr>
          <p:spPr>
            <a:xfrm>
              <a:off x="842288" y="3477369"/>
              <a:ext cx="823464" cy="4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sz="2000" b="1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</a:t>
              </a:r>
              <a:endParaRPr lang="en-GB" sz="2133" b="1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B03113D7-3667-B26D-08A6-8B19E64EC14A}"/>
                </a:ext>
              </a:extLst>
            </p:cNvPr>
            <p:cNvSpPr>
              <a:spLocks/>
            </p:cNvSpPr>
            <p:nvPr/>
          </p:nvSpPr>
          <p:spPr>
            <a:xfrm>
              <a:off x="2615984" y="4552647"/>
              <a:ext cx="2024513" cy="873971"/>
            </a:xfrm>
            <a:prstGeom prst="flowChartInputOutput">
              <a:avLst/>
            </a:prstGeom>
            <a:solidFill>
              <a:srgbClr val="C4EAF9"/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600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message 1</a:t>
              </a:r>
              <a:endParaRPr lang="en-GB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Flowchart: Terminator 28">
              <a:extLst>
                <a:ext uri="{FF2B5EF4-FFF2-40B4-BE49-F238E27FC236}">
                  <a16:creationId xmlns:a16="http://schemas.microsoft.com/office/drawing/2014/main" id="{6E1C5755-2CB9-B343-CE82-6A4F73442F6D}"/>
                </a:ext>
              </a:extLst>
            </p:cNvPr>
            <p:cNvSpPr>
              <a:spLocks/>
            </p:cNvSpPr>
            <p:nvPr/>
          </p:nvSpPr>
          <p:spPr>
            <a:xfrm>
              <a:off x="1703351" y="5565080"/>
              <a:ext cx="1097957" cy="520919"/>
            </a:xfrm>
            <a:prstGeom prst="flowChartTerminator">
              <a:avLst/>
            </a:prstGeom>
            <a:solidFill>
              <a:srgbClr val="C4EAF9"/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600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end</a:t>
              </a:r>
              <a:endParaRPr lang="en-GB" sz="2133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5DF4ECF5-070F-396F-1EE1-1FF1BAD565B3}"/>
                </a:ext>
              </a:extLst>
            </p:cNvPr>
            <p:cNvCxnSpPr>
              <a:cxnSpLocks/>
              <a:stCxn id="14" idx="1"/>
              <a:endCxn id="34" idx="1"/>
            </p:cNvCxnSpPr>
            <p:nvPr/>
          </p:nvCxnSpPr>
          <p:spPr>
            <a:xfrm rot="10800000" flipV="1">
              <a:off x="811062" y="3938900"/>
              <a:ext cx="570537" cy="612968"/>
            </a:xfrm>
            <a:prstGeom prst="bentConnector2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A3A0D6F-A487-75FE-E134-09A5F86F8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2330" y="3068152"/>
              <a:ext cx="1" cy="2518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AFB8ECD1-54BB-41E2-B9FE-D40EF5EFCDA4}"/>
                </a:ext>
              </a:extLst>
            </p:cNvPr>
            <p:cNvCxnSpPr>
              <a:cxnSpLocks/>
              <a:stCxn id="28" idx="4"/>
              <a:endCxn id="29" idx="3"/>
            </p:cNvCxnSpPr>
            <p:nvPr/>
          </p:nvCxnSpPr>
          <p:spPr>
            <a:xfrm rot="5400000">
              <a:off x="3015314" y="5212613"/>
              <a:ext cx="398922" cy="826932"/>
            </a:xfrm>
            <a:prstGeom prst="bentConnector2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AACE1523-BE98-C7A2-6276-52FC12021B30}"/>
                </a:ext>
              </a:extLst>
            </p:cNvPr>
            <p:cNvCxnSpPr>
              <a:cxnSpLocks/>
              <a:stCxn id="14" idx="3"/>
              <a:endCxn id="28" idx="1"/>
            </p:cNvCxnSpPr>
            <p:nvPr/>
          </p:nvCxnSpPr>
          <p:spPr>
            <a:xfrm>
              <a:off x="3123058" y="3938900"/>
              <a:ext cx="505182" cy="613747"/>
            </a:xfrm>
            <a:prstGeom prst="bentConnector2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24B5F1BB-542F-A739-C8FE-7FEF3C490074}"/>
                </a:ext>
              </a:extLst>
            </p:cNvPr>
            <p:cNvSpPr>
              <a:spLocks/>
            </p:cNvSpPr>
            <p:nvPr/>
          </p:nvSpPr>
          <p:spPr>
            <a:xfrm>
              <a:off x="-201195" y="4551868"/>
              <a:ext cx="2024513" cy="873971"/>
            </a:xfrm>
            <a:prstGeom prst="flowChartInputOutput">
              <a:avLst/>
            </a:prstGeom>
            <a:solidFill>
              <a:srgbClr val="C4EAF9"/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600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message 2</a:t>
              </a:r>
              <a:endParaRPr lang="en-GB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AD45CDF8-AFE4-DC78-BA54-FB4EF6B2EE74}"/>
                </a:ext>
              </a:extLst>
            </p:cNvPr>
            <p:cNvCxnSpPr>
              <a:cxnSpLocks/>
              <a:stCxn id="34" idx="4"/>
              <a:endCxn id="29" idx="1"/>
            </p:cNvCxnSpPr>
            <p:nvPr/>
          </p:nvCxnSpPr>
          <p:spPr>
            <a:xfrm rot="16200000" flipH="1">
              <a:off x="1057356" y="5179544"/>
              <a:ext cx="399702" cy="892289"/>
            </a:xfrm>
            <a:prstGeom prst="bentConnector2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Rectangle 2" descr="x = int(input())​&#10;&#10;if(x &gt; 0 and x &lt; 5):​&#10;&#10; print(x, &quot;is in the range&quot;)​&#10;&#10;else:​&#10;&#10; print(x, &quot;is not in the range&quot;)​">
            <a:extLst>
              <a:ext uri="{FF2B5EF4-FFF2-40B4-BE49-F238E27FC236}">
                <a16:creationId xmlns:a16="http://schemas.microsoft.com/office/drawing/2014/main" id="{E25F54FF-2F8C-D448-D8BA-E1E9E57E76FE}"/>
              </a:ext>
            </a:extLst>
          </p:cNvPr>
          <p:cNvSpPr/>
          <p:nvPr/>
        </p:nvSpPr>
        <p:spPr>
          <a:xfrm>
            <a:off x="5955496" y="2849183"/>
            <a:ext cx="5112624" cy="17355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int(input())</a:t>
            </a:r>
          </a:p>
          <a:p>
            <a:pPr defTabSz="685800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 &gt; 0 and x &lt; 5):</a:t>
            </a:r>
          </a:p>
          <a:p>
            <a:pPr defTabSz="685800"/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print(x, "is in the range")</a:t>
            </a:r>
          </a:p>
          <a:p>
            <a:pPr defTabSz="685800"/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685800"/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print(x, "is not in the range")</a:t>
            </a:r>
          </a:p>
        </p:txBody>
      </p:sp>
    </p:spTree>
    <p:extLst>
      <p:ext uri="{BB962C8B-B14F-4D97-AF65-F5344CB8AC3E}">
        <p14:creationId xmlns:p14="http://schemas.microsoft.com/office/powerpoint/2010/main" val="4632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4D48-CFFF-3913-31A5-D7159F17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6173"/>
            <a:ext cx="8075612" cy="980234"/>
          </a:xfrm>
        </p:spPr>
        <p:txBody>
          <a:bodyPr>
            <a:normAutofit fontScale="90000"/>
          </a:bodyPr>
          <a:lstStyle/>
          <a:p>
            <a:r>
              <a:rPr lang="en-GB" dirty="0"/>
              <a:t>Multiple Condition IF Statements in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AD260-E429-9A63-9C34-2EFB54F4D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 descr="diagram of how a multiple condition IF statement is constructed">
            <a:extLst>
              <a:ext uri="{FF2B5EF4-FFF2-40B4-BE49-F238E27FC236}">
                <a16:creationId xmlns:a16="http://schemas.microsoft.com/office/drawing/2014/main" id="{F62FB903-D539-60AF-1C99-FCE975A75B7D}"/>
              </a:ext>
            </a:extLst>
          </p:cNvPr>
          <p:cNvGrpSpPr/>
          <p:nvPr/>
        </p:nvGrpSpPr>
        <p:grpSpPr>
          <a:xfrm>
            <a:off x="958756" y="2747955"/>
            <a:ext cx="10105578" cy="2812949"/>
            <a:chOff x="958756" y="2747955"/>
            <a:chExt cx="10105578" cy="2812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87442-2A28-7754-F73A-36DEEB9DF222}"/>
                </a:ext>
              </a:extLst>
            </p:cNvPr>
            <p:cNvSpPr/>
            <p:nvPr/>
          </p:nvSpPr>
          <p:spPr>
            <a:xfrm>
              <a:off x="3793396" y="2833154"/>
              <a:ext cx="7270938" cy="19681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&lt;condition 1 or condition 2&gt;:</a:t>
              </a:r>
            </a:p>
            <a:p>
              <a:pPr defTabSz="685800"/>
              <a:r>
                <a:rPr lang="en-GB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body 1</a:t>
              </a:r>
            </a:p>
            <a:p>
              <a:pPr defTabSz="685800"/>
              <a:r>
                <a:rPr lang="en-GB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else:</a:t>
              </a:r>
            </a:p>
            <a:p>
              <a:pPr defTabSz="685800"/>
              <a:r>
                <a:rPr lang="en-GB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body 2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F361728-47CF-5BAF-D60D-366C511D2329}"/>
                </a:ext>
              </a:extLst>
            </p:cNvPr>
            <p:cNvSpPr/>
            <p:nvPr/>
          </p:nvSpPr>
          <p:spPr>
            <a:xfrm>
              <a:off x="6435914" y="3793002"/>
              <a:ext cx="3422781" cy="824400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One or multiple statements in each  body.</a:t>
              </a:r>
              <a:endPara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877DED7-8F2A-E9F7-5187-F455623D66F6}"/>
                </a:ext>
              </a:extLst>
            </p:cNvPr>
            <p:cNvSpPr/>
            <p:nvPr/>
          </p:nvSpPr>
          <p:spPr>
            <a:xfrm>
              <a:off x="958756" y="2747955"/>
              <a:ext cx="2834640" cy="1223715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Body 1 is executed if either condition evaluates to </a:t>
              </a:r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True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7F423C-3B52-E654-C081-1E6A7EDB2347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5477254" y="3670047"/>
              <a:ext cx="958660" cy="535155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71F881A-D152-0774-C13B-562ABC0702E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793396" y="3359813"/>
              <a:ext cx="257396" cy="206347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EB8375C-0717-643E-FE52-C6D4204BB391}"/>
                </a:ext>
              </a:extLst>
            </p:cNvPr>
            <p:cNvSpPr/>
            <p:nvPr/>
          </p:nvSpPr>
          <p:spPr>
            <a:xfrm>
              <a:off x="958756" y="4337189"/>
              <a:ext cx="2834640" cy="1223715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Body 2 is executed if both condition evaluate to </a:t>
              </a:r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False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7F8CE8-D0B5-A9DD-ABBB-FC24BB26575C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93396" y="4653527"/>
              <a:ext cx="257396" cy="29552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68D7922-5685-A43F-B10B-4A1C4169D81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477254" y="4205202"/>
              <a:ext cx="958660" cy="287929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802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129D-A4DB-2738-B365-7FF4C081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Statements Flow Chart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3427-CAB1-D00C-0BD8-A58722FDB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9" name="Group 68" descr="flow chart example for a nested IF statement">
            <a:extLst>
              <a:ext uri="{FF2B5EF4-FFF2-40B4-BE49-F238E27FC236}">
                <a16:creationId xmlns:a16="http://schemas.microsoft.com/office/drawing/2014/main" id="{A8063095-E939-37B5-573D-CBF571383181}"/>
              </a:ext>
            </a:extLst>
          </p:cNvPr>
          <p:cNvGrpSpPr/>
          <p:nvPr/>
        </p:nvGrpSpPr>
        <p:grpSpPr>
          <a:xfrm>
            <a:off x="1189697" y="1436407"/>
            <a:ext cx="4114618" cy="4188993"/>
            <a:chOff x="-200332" y="1531081"/>
            <a:chExt cx="4840831" cy="455491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92458A5-7D8D-1E52-A58B-222FD8AD2B33}"/>
                </a:ext>
              </a:extLst>
            </p:cNvPr>
            <p:cNvSpPr txBox="1">
              <a:spLocks/>
            </p:cNvSpPr>
            <p:nvPr/>
          </p:nvSpPr>
          <p:spPr>
            <a:xfrm>
              <a:off x="3095829" y="3477370"/>
              <a:ext cx="823463" cy="4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sz="2000" b="1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Yes</a:t>
              </a:r>
              <a:endParaRPr lang="en-GB" sz="2133" b="1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Flowchart: Terminator 70">
              <a:extLst>
                <a:ext uri="{FF2B5EF4-FFF2-40B4-BE49-F238E27FC236}">
                  <a16:creationId xmlns:a16="http://schemas.microsoft.com/office/drawing/2014/main" id="{07E5C872-0250-E19B-06C5-B6A908C4240A}"/>
                </a:ext>
              </a:extLst>
            </p:cNvPr>
            <p:cNvSpPr>
              <a:spLocks/>
            </p:cNvSpPr>
            <p:nvPr/>
          </p:nvSpPr>
          <p:spPr>
            <a:xfrm>
              <a:off x="1703351" y="1531081"/>
              <a:ext cx="1097958" cy="520918"/>
            </a:xfrm>
            <a:prstGeom prst="flowChartTerminator">
              <a:avLst/>
            </a:prstGeom>
            <a:solidFill>
              <a:srgbClr val="C4EAF9"/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600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  <a:endParaRPr lang="en-GB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Flowchart: Data 71">
              <a:extLst>
                <a:ext uri="{FF2B5EF4-FFF2-40B4-BE49-F238E27FC236}">
                  <a16:creationId xmlns:a16="http://schemas.microsoft.com/office/drawing/2014/main" id="{66A8B290-6662-9214-1C3F-40129311E7B2}"/>
                </a:ext>
              </a:extLst>
            </p:cNvPr>
            <p:cNvSpPr>
              <a:spLocks/>
            </p:cNvSpPr>
            <p:nvPr/>
          </p:nvSpPr>
          <p:spPr>
            <a:xfrm>
              <a:off x="1159101" y="2285891"/>
              <a:ext cx="2195916" cy="781378"/>
            </a:xfrm>
            <a:prstGeom prst="flowChartInputOutput">
              <a:avLst/>
            </a:prstGeom>
            <a:solidFill>
              <a:srgbClr val="C4EAF9"/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600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x</a:t>
              </a:r>
              <a:endParaRPr lang="en-GB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Flowchart: Decision 72">
              <a:extLst>
                <a:ext uri="{FF2B5EF4-FFF2-40B4-BE49-F238E27FC236}">
                  <a16:creationId xmlns:a16="http://schemas.microsoft.com/office/drawing/2014/main" id="{B062FC66-BEDF-FC01-AEBB-88E958B87002}"/>
                </a:ext>
              </a:extLst>
            </p:cNvPr>
            <p:cNvSpPr>
              <a:spLocks/>
            </p:cNvSpPr>
            <p:nvPr/>
          </p:nvSpPr>
          <p:spPr>
            <a:xfrm>
              <a:off x="1258451" y="3319114"/>
              <a:ext cx="2025614" cy="1239572"/>
            </a:xfrm>
            <a:prstGeom prst="flowChartDecision">
              <a:avLst/>
            </a:prstGeom>
            <a:solidFill>
              <a:srgbClr val="C4EAF9"/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600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x &lt;= 0 or        x &gt;= 5?</a:t>
              </a:r>
              <a:endParaRPr lang="en-GB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A1D4C70-846E-0E30-3AAA-35DB760B778F}"/>
                </a:ext>
              </a:extLst>
            </p:cNvPr>
            <p:cNvCxnSpPr>
              <a:cxnSpLocks/>
              <a:stCxn id="71" idx="2"/>
              <a:endCxn id="72" idx="1"/>
            </p:cNvCxnSpPr>
            <p:nvPr/>
          </p:nvCxnSpPr>
          <p:spPr>
            <a:xfrm>
              <a:off x="2252330" y="2051999"/>
              <a:ext cx="4730" cy="233892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DA5053A-4C48-81E4-C86A-DA316CCAD68C}"/>
                </a:ext>
              </a:extLst>
            </p:cNvPr>
            <p:cNvSpPr txBox="1">
              <a:spLocks/>
            </p:cNvSpPr>
            <p:nvPr/>
          </p:nvSpPr>
          <p:spPr>
            <a:xfrm>
              <a:off x="747368" y="3477370"/>
              <a:ext cx="823463" cy="4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sz="2000" b="1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</a:t>
              </a:r>
              <a:endParaRPr lang="en-GB" sz="2133" b="1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Flowchart: Data 75">
              <a:extLst>
                <a:ext uri="{FF2B5EF4-FFF2-40B4-BE49-F238E27FC236}">
                  <a16:creationId xmlns:a16="http://schemas.microsoft.com/office/drawing/2014/main" id="{7195732C-2AB0-A071-7FB4-D5A5F38F76B9}"/>
                </a:ext>
              </a:extLst>
            </p:cNvPr>
            <p:cNvSpPr>
              <a:spLocks/>
            </p:cNvSpPr>
            <p:nvPr/>
          </p:nvSpPr>
          <p:spPr>
            <a:xfrm>
              <a:off x="2615985" y="4552647"/>
              <a:ext cx="2024514" cy="873971"/>
            </a:xfrm>
            <a:prstGeom prst="flowChartInputOutput">
              <a:avLst/>
            </a:prstGeom>
            <a:solidFill>
              <a:srgbClr val="C4EAF9"/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600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message 1</a:t>
              </a:r>
              <a:endParaRPr lang="en-GB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Flowchart: Terminator 76">
              <a:extLst>
                <a:ext uri="{FF2B5EF4-FFF2-40B4-BE49-F238E27FC236}">
                  <a16:creationId xmlns:a16="http://schemas.microsoft.com/office/drawing/2014/main" id="{E09D586A-E434-489F-31FE-EF3D733B0793}"/>
                </a:ext>
              </a:extLst>
            </p:cNvPr>
            <p:cNvSpPr>
              <a:spLocks/>
            </p:cNvSpPr>
            <p:nvPr/>
          </p:nvSpPr>
          <p:spPr>
            <a:xfrm>
              <a:off x="1703351" y="5565080"/>
              <a:ext cx="1097957" cy="520919"/>
            </a:xfrm>
            <a:prstGeom prst="flowChartTerminator">
              <a:avLst/>
            </a:prstGeom>
            <a:solidFill>
              <a:srgbClr val="C4EAF9"/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600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end</a:t>
              </a:r>
              <a:endParaRPr lang="en-GB" sz="2133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19C38D6A-720C-F2E3-8939-E1934501341C}"/>
                </a:ext>
              </a:extLst>
            </p:cNvPr>
            <p:cNvCxnSpPr>
              <a:cxnSpLocks/>
              <a:stCxn id="73" idx="1"/>
              <a:endCxn id="82" idx="1"/>
            </p:cNvCxnSpPr>
            <p:nvPr/>
          </p:nvCxnSpPr>
          <p:spPr>
            <a:xfrm rot="10800000" flipV="1">
              <a:off x="812477" y="3938900"/>
              <a:ext cx="445975" cy="612968"/>
            </a:xfrm>
            <a:prstGeom prst="bentConnector2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10E8A84-1F08-5E41-1520-6552C08A99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2330" y="3068152"/>
              <a:ext cx="1" cy="2518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C0065E27-6360-D57F-D746-23CC1AA2CB04}"/>
                </a:ext>
              </a:extLst>
            </p:cNvPr>
            <p:cNvCxnSpPr>
              <a:cxnSpLocks/>
              <a:stCxn id="76" idx="4"/>
              <a:endCxn id="77" idx="3"/>
            </p:cNvCxnSpPr>
            <p:nvPr/>
          </p:nvCxnSpPr>
          <p:spPr>
            <a:xfrm rot="5400000">
              <a:off x="3015315" y="5212612"/>
              <a:ext cx="398922" cy="826934"/>
            </a:xfrm>
            <a:prstGeom prst="bentConnector2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E3D63C3F-6140-AF16-E02E-277682835978}"/>
                </a:ext>
              </a:extLst>
            </p:cNvPr>
            <p:cNvCxnSpPr>
              <a:cxnSpLocks/>
              <a:stCxn id="73" idx="3"/>
              <a:endCxn id="76" idx="1"/>
            </p:cNvCxnSpPr>
            <p:nvPr/>
          </p:nvCxnSpPr>
          <p:spPr>
            <a:xfrm>
              <a:off x="3284065" y="3938900"/>
              <a:ext cx="344177" cy="613747"/>
            </a:xfrm>
            <a:prstGeom prst="bentConnector2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82" name="Flowchart: Data 81">
              <a:extLst>
                <a:ext uri="{FF2B5EF4-FFF2-40B4-BE49-F238E27FC236}">
                  <a16:creationId xmlns:a16="http://schemas.microsoft.com/office/drawing/2014/main" id="{F818D7F0-934A-DFF7-47DC-6E6242F5BDB9}"/>
                </a:ext>
              </a:extLst>
            </p:cNvPr>
            <p:cNvSpPr>
              <a:spLocks/>
            </p:cNvSpPr>
            <p:nvPr/>
          </p:nvSpPr>
          <p:spPr>
            <a:xfrm>
              <a:off x="-200332" y="4551868"/>
              <a:ext cx="2025614" cy="873971"/>
            </a:xfrm>
            <a:prstGeom prst="flowChartInputOutput">
              <a:avLst/>
            </a:prstGeom>
            <a:solidFill>
              <a:srgbClr val="C4EAF9"/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600" kern="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message 2</a:t>
              </a:r>
              <a:endParaRPr lang="en-GB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086EE3E-DCBA-78A7-41A5-EB41BB82E83A}"/>
                </a:ext>
              </a:extLst>
            </p:cNvPr>
            <p:cNvCxnSpPr>
              <a:cxnSpLocks/>
              <a:stCxn id="82" idx="4"/>
              <a:endCxn id="77" idx="1"/>
            </p:cNvCxnSpPr>
            <p:nvPr/>
          </p:nvCxnSpPr>
          <p:spPr>
            <a:xfrm rot="16200000" flipH="1">
              <a:off x="1058063" y="5180251"/>
              <a:ext cx="399702" cy="890876"/>
            </a:xfrm>
            <a:prstGeom prst="bentConnector2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7" name="Rectangle 6" descr="x = int(input())​&#10;&#10;if(x &lt;= 0 or x &gt;= 5):​&#10;&#10; print(x, &quot;is not in the range&quot;)​&#10;&#10;else:​&#10;&#10; print(x, &quot;is in the range&quot;)​">
            <a:extLst>
              <a:ext uri="{FF2B5EF4-FFF2-40B4-BE49-F238E27FC236}">
                <a16:creationId xmlns:a16="http://schemas.microsoft.com/office/drawing/2014/main" id="{905614A6-401F-EA59-C394-28C8F89284B9}"/>
              </a:ext>
            </a:extLst>
          </p:cNvPr>
          <p:cNvSpPr/>
          <p:nvPr/>
        </p:nvSpPr>
        <p:spPr>
          <a:xfrm>
            <a:off x="5955496" y="2849183"/>
            <a:ext cx="5112624" cy="17355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int(input())</a:t>
            </a:r>
          </a:p>
          <a:p>
            <a:pPr defTabSz="685800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 &lt;= 0 or x &gt;= 5):</a:t>
            </a:r>
          </a:p>
          <a:p>
            <a:pPr defTabSz="685800"/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print(x, "is not in the range")</a:t>
            </a:r>
          </a:p>
          <a:p>
            <a:pPr defTabSz="685800"/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685800"/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print(x, "is in the range")</a:t>
            </a:r>
          </a:p>
        </p:txBody>
      </p:sp>
    </p:spTree>
    <p:extLst>
      <p:ext uri="{BB962C8B-B14F-4D97-AF65-F5344CB8AC3E}">
        <p14:creationId xmlns:p14="http://schemas.microsoft.com/office/powerpoint/2010/main" val="332236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129D-A4DB-2738-B365-7FF4C081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6B5978-5135-7D9B-8497-10844108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 descr="example of correctly formatted code">
            <a:extLst>
              <a:ext uri="{FF2B5EF4-FFF2-40B4-BE49-F238E27FC236}">
                <a16:creationId xmlns:a16="http://schemas.microsoft.com/office/drawing/2014/main" id="{87FED049-034E-B4D8-A8D4-19E0714B2890}"/>
              </a:ext>
            </a:extLst>
          </p:cNvPr>
          <p:cNvGrpSpPr/>
          <p:nvPr/>
        </p:nvGrpSpPr>
        <p:grpSpPr>
          <a:xfrm>
            <a:off x="1143000" y="2770058"/>
            <a:ext cx="8122493" cy="2809295"/>
            <a:chOff x="1143000" y="2770058"/>
            <a:chExt cx="8122493" cy="2809295"/>
          </a:xfrm>
        </p:grpSpPr>
        <p:pic>
          <p:nvPicPr>
            <p:cNvPr id="14" name="Picture 13" descr="Text&#10;&#10;Description automatically generated">
              <a:extLst>
                <a:ext uri="{FF2B5EF4-FFF2-40B4-BE49-F238E27FC236}">
                  <a16:creationId xmlns:a16="http://schemas.microsoft.com/office/drawing/2014/main" id="{7DCCB9FE-3920-02C0-F9BD-030C857EA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165" y="2770058"/>
              <a:ext cx="5940328" cy="2809295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A59F623-A6D2-E224-1218-BCDAD3680E84}"/>
                </a:ext>
              </a:extLst>
            </p:cNvPr>
            <p:cNvSpPr/>
            <p:nvPr/>
          </p:nvSpPr>
          <p:spPr>
            <a:xfrm>
              <a:off x="1143000" y="3533794"/>
              <a:ext cx="1865376" cy="805128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Condition 1 </a:t>
              </a:r>
              <a:r>
                <a:rPr lang="en-US" sz="20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true</a:t>
              </a:r>
              <a:endParaRPr lang="en-GB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BFCC13-73DB-AE3F-9B71-6F6E7E7688A7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3008376" y="3646218"/>
              <a:ext cx="713232" cy="29014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96DD42C-CD17-9A59-3512-12FBBD10ED3C}"/>
                </a:ext>
              </a:extLst>
            </p:cNvPr>
            <p:cNvSpPr/>
            <p:nvPr/>
          </p:nvSpPr>
          <p:spPr>
            <a:xfrm>
              <a:off x="7137212" y="2789726"/>
              <a:ext cx="1865376" cy="805128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Condition 2 </a:t>
              </a:r>
              <a:r>
                <a:rPr lang="en-US" sz="20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true</a:t>
              </a:r>
              <a:endParaRPr lang="en-GB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F90E618-62EF-F86C-EF04-3CF253157070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5705856" y="3192290"/>
              <a:ext cx="1431356" cy="341504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57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637129AF38254BB57776E5C306E557" ma:contentTypeVersion="18" ma:contentTypeDescription="Create a new document." ma:contentTypeScope="" ma:versionID="d87d355bcf59ef122c0ce4cc7e721033">
  <xsd:schema xmlns:xsd="http://www.w3.org/2001/XMLSchema" xmlns:xs="http://www.w3.org/2001/XMLSchema" xmlns:p="http://schemas.microsoft.com/office/2006/metadata/properties" xmlns:ns2="0cdc0634-81fc-4bd6-955f-1a8480f0e564" xmlns:ns3="c4d4088e-1242-4b74-85d5-8f98c4aceff3" targetNamespace="http://schemas.microsoft.com/office/2006/metadata/properties" ma:root="true" ma:fieldsID="4e78ebe958851f614e9bc1a97f3f48ac" ns2:_="" ns3:_="">
    <xsd:import namespace="0cdc0634-81fc-4bd6-955f-1a8480f0e564"/>
    <xsd:import namespace="c4d4088e-1242-4b74-85d5-8f98c4acef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arasilversapproval" minOccurs="0"/>
                <xsd:element ref="ns2:LarasComment" minOccurs="0"/>
                <xsd:element ref="ns2:Mattreviewed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c0634-81fc-4bd6-955f-1a8480f0e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arasilversapproval" ma:index="14" nillable="true" ma:displayName="Approval " ma:format="Dropdown" ma:internalName="larasilversapproval">
      <xsd:simpleType>
        <xsd:restriction base="dms:Choice">
          <xsd:enumeration value="Yes"/>
          <xsd:enumeration value="No"/>
          <xsd:enumeration value="review"/>
        </xsd:restriction>
      </xsd:simpleType>
    </xsd:element>
    <xsd:element name="LarasComment" ma:index="15" nillable="true" ma:displayName="Approver's Comment " ma:format="Dropdown" ma:internalName="LarasComment">
      <xsd:simpleType>
        <xsd:restriction base="dms:Note">
          <xsd:maxLength value="255"/>
        </xsd:restriction>
      </xsd:simpleType>
    </xsd:element>
    <xsd:element name="Mattreviewed" ma:index="16" nillable="true" ma:displayName="Matt reviewed " ma:format="Dropdown" ma:internalName="Mattreviewed">
      <xsd:simpleType>
        <xsd:restriction base="dms:Choice">
          <xsd:enumeration value="yes"/>
          <xsd:enumeration value="no"/>
          <xsd:enumeration value="Choice 3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60370ab-239c-4f69-b9f9-a829e5a5e9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d4088e-1242-4b74-85d5-8f98c4aceff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e614424-ef95-4177-951d-bc12b75d8256}" ma:internalName="TaxCatchAll" ma:showField="CatchAllData" ma:web="c4d4088e-1242-4b74-85d5-8f98c4acef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rasComment xmlns="0cdc0634-81fc-4bd6-955f-1a8480f0e564" xsi:nil="true"/>
    <Mattreviewed xmlns="0cdc0634-81fc-4bd6-955f-1a8480f0e564" xsi:nil="true"/>
    <larasilversapproval xmlns="0cdc0634-81fc-4bd6-955f-1a8480f0e564" xsi:nil="true"/>
    <lcf76f155ced4ddcb4097134ff3c332f xmlns="0cdc0634-81fc-4bd6-955f-1a8480f0e564">
      <Terms xmlns="http://schemas.microsoft.com/office/infopath/2007/PartnerControls"/>
    </lcf76f155ced4ddcb4097134ff3c332f>
    <TaxCatchAll xmlns="c4d4088e-1242-4b74-85d5-8f98c4aceff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CB7020-12E4-44FF-8E22-6566795772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dc0634-81fc-4bd6-955f-1a8480f0e564"/>
    <ds:schemaRef ds:uri="c4d4088e-1242-4b74-85d5-8f98c4acef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DA521-3352-41FA-B644-387C85FA2716}">
  <ds:schemaRefs>
    <ds:schemaRef ds:uri="http://schemas.microsoft.com/office/2006/metadata/properties"/>
    <ds:schemaRef ds:uri="http://schemas.microsoft.com/office/infopath/2007/PartnerControls"/>
    <ds:schemaRef ds:uri="0cdc0634-81fc-4bd6-955f-1a8480f0e564"/>
    <ds:schemaRef ds:uri="c4d4088e-1242-4b74-85d5-8f98c4aceff3"/>
  </ds:schemaRefs>
</ds:datastoreItem>
</file>

<file path=customXml/itemProps3.xml><?xml version="1.0" encoding="utf-8"?>
<ds:datastoreItem xmlns:ds="http://schemas.openxmlformats.org/officeDocument/2006/customXml" ds:itemID="{17AA78C0-CD62-449B-A424-6CEA58B423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447</Words>
  <Application>Microsoft Office PowerPoint</Application>
  <PresentationFormat>Widescreen</PresentationFormat>
  <Paragraphs>80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Multiple Condition IF Statements Programming and Algorithms</vt:lpstr>
      <vt:lpstr>PowerPoint Presentation</vt:lpstr>
      <vt:lpstr>What will we Cover?</vt:lpstr>
      <vt:lpstr>Multiple Condition IF Statements</vt:lpstr>
      <vt:lpstr>Multiple Condition IF Statements in Python</vt:lpstr>
      <vt:lpstr>Nested IF Statements Flow Chart</vt:lpstr>
      <vt:lpstr>Multiple Condition IF Statements in Python</vt:lpstr>
      <vt:lpstr>Nested IF Statements Flow Chart</vt:lpstr>
      <vt:lpstr>Examples</vt:lpstr>
      <vt:lpstr>Examples</vt:lpstr>
      <vt:lpstr>Examples</vt:lpstr>
      <vt:lpstr>Examples</vt:lpstr>
      <vt:lpstr>Try It Yourself</vt:lpstr>
      <vt:lpstr>Try It Yourself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Street, Jonathan</dc:creator>
  <cp:lastModifiedBy>Melcher, Miranda</cp:lastModifiedBy>
  <cp:revision>64</cp:revision>
  <dcterms:created xsi:type="dcterms:W3CDTF">2022-11-11T10:28:35Z</dcterms:created>
  <dcterms:modified xsi:type="dcterms:W3CDTF">2023-10-03T13:22:13Z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c24981-b6df-48f8-949b-0896357b9b03_Enabled">
    <vt:lpwstr>true</vt:lpwstr>
  </property>
  <property fmtid="{D5CDD505-2E9C-101B-9397-08002B2CF9AE}" pid="3" name="MSIP_Label_06c24981-b6df-48f8-949b-0896357b9b03_SetDate">
    <vt:lpwstr>2022-11-11T10:28:40Z</vt:lpwstr>
  </property>
  <property fmtid="{D5CDD505-2E9C-101B-9397-08002B2CF9AE}" pid="4" name="MSIP_Label_06c24981-b6df-48f8-949b-0896357b9b03_Method">
    <vt:lpwstr>Privileged</vt:lpwstr>
  </property>
  <property fmtid="{D5CDD505-2E9C-101B-9397-08002B2CF9AE}" pid="5" name="MSIP_Label_06c24981-b6df-48f8-949b-0896357b9b03_Name">
    <vt:lpwstr>Official</vt:lpwstr>
  </property>
  <property fmtid="{D5CDD505-2E9C-101B-9397-08002B2CF9AE}" pid="6" name="MSIP_Label_06c24981-b6df-48f8-949b-0896357b9b03_SiteId">
    <vt:lpwstr>dd615949-5bd0-4da0-ac52-28ef8d336373</vt:lpwstr>
  </property>
  <property fmtid="{D5CDD505-2E9C-101B-9397-08002B2CF9AE}" pid="7" name="MSIP_Label_06c24981-b6df-48f8-949b-0896357b9b03_ActionId">
    <vt:lpwstr>9784f7e2-8572-489b-b5b1-e0421d386e58</vt:lpwstr>
  </property>
  <property fmtid="{D5CDD505-2E9C-101B-9397-08002B2CF9AE}" pid="8" name="MSIP_Label_06c24981-b6df-48f8-949b-0896357b9b03_ContentBits">
    <vt:lpwstr>0</vt:lpwstr>
  </property>
  <property fmtid="{D5CDD505-2E9C-101B-9397-08002B2CF9AE}" pid="9" name="ContentTypeId">
    <vt:lpwstr>0x01010032637129AF38254BB57776E5C306E557</vt:lpwstr>
  </property>
  <property fmtid="{D5CDD505-2E9C-101B-9397-08002B2CF9AE}" pid="10" name="MediaServiceImageTags">
    <vt:lpwstr/>
  </property>
</Properties>
</file>