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5" r:id="rId2"/>
  </p:sldMasterIdLst>
  <p:notesMasterIdLst>
    <p:notesMasterId r:id="rId22"/>
  </p:notesMasterIdLst>
  <p:sldIdLst>
    <p:sldId id="272" r:id="rId3"/>
    <p:sldId id="416" r:id="rId4"/>
    <p:sldId id="257" r:id="rId5"/>
    <p:sldId id="258" r:id="rId6"/>
    <p:sldId id="269" r:id="rId7"/>
    <p:sldId id="259" r:id="rId8"/>
    <p:sldId id="260" r:id="rId9"/>
    <p:sldId id="273" r:id="rId10"/>
    <p:sldId id="261" r:id="rId11"/>
    <p:sldId id="274" r:id="rId12"/>
    <p:sldId id="271" r:id="rId13"/>
    <p:sldId id="263" r:id="rId14"/>
    <p:sldId id="268" r:id="rId15"/>
    <p:sldId id="262" r:id="rId16"/>
    <p:sldId id="267" r:id="rId17"/>
    <p:sldId id="264" r:id="rId18"/>
    <p:sldId id="265" r:id="rId19"/>
    <p:sldId id="266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12"/>
    <p:restoredTop sz="94558"/>
  </p:normalViewPr>
  <p:slideViewPr>
    <p:cSldViewPr snapToGrid="0" snapToObjects="1">
      <p:cViewPr varScale="1">
        <p:scale>
          <a:sx n="91" d="100"/>
          <a:sy n="91" d="100"/>
        </p:scale>
        <p:origin x="20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A1CA6-5D55-1348-A11F-FF7D8518EA1C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85294-EE3A-F84B-8775-13DFB1DD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76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e1904985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0e1904985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88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10995200" y="5661233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14"/>
          <p:cNvSpPr/>
          <p:nvPr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800" cy="12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347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785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9373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2B88-0816-9044-96A0-D6DE86BF5B2B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92B7-0953-FF4C-8D26-D9E203A65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43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66BA-3C71-E940-988D-0AC6D9F7869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6A28-A04D-DD4D-9BB3-B773C31E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06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66BA-3C71-E940-988D-0AC6D9F7869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6A28-A04D-DD4D-9BB3-B773C31E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79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66BA-3C71-E940-988D-0AC6D9F7869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6A28-A04D-DD4D-9BB3-B773C31E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21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66BA-3C71-E940-988D-0AC6D9F7869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6A28-A04D-DD4D-9BB3-B773C31E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53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66BA-3C71-E940-988D-0AC6D9F7869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6A28-A04D-DD4D-9BB3-B773C31E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22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66BA-3C71-E940-988D-0AC6D9F7869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6A28-A04D-DD4D-9BB3-B773C31E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90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66BA-3C71-E940-988D-0AC6D9F7869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6A28-A04D-DD4D-9BB3-B773C31E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614600" y="2753800"/>
            <a:ext cx="10962800" cy="1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7025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66BA-3C71-E940-988D-0AC6D9F7869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6A28-A04D-DD4D-9BB3-B773C31E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74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66BA-3C71-E940-988D-0AC6D9F7869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6A28-A04D-DD4D-9BB3-B773C31E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78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66BA-3C71-E940-988D-0AC6D9F7869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6A28-A04D-DD4D-9BB3-B773C31E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27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66BA-3C71-E940-988D-0AC6D9F7869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6A28-A04D-DD4D-9BB3-B773C31E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1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6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82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17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53332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6259000" y="2558767"/>
            <a:ext cx="53332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809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18"/>
          <p:cNvSpPr/>
          <p:nvPr/>
        </p:nvSpPr>
        <p:spPr>
          <a:xfrm>
            <a:off x="0" y="875133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653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rot="10800000" flipH="1">
            <a:off x="4368800" y="33"/>
            <a:ext cx="78232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9"/>
          <p:cNvSpPr/>
          <p:nvPr/>
        </p:nvSpPr>
        <p:spPr>
          <a:xfrm rot="-5400000">
            <a:off x="1012200" y="3356600"/>
            <a:ext cx="6858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301437" y="477067"/>
            <a:ext cx="3744000" cy="12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301433" y="1954400"/>
            <a:ext cx="37440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22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653667" y="651000"/>
            <a:ext cx="8302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123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21"/>
          <p:cNvSpPr/>
          <p:nvPr/>
        </p:nvSpPr>
        <p:spPr>
          <a:xfrm rot="5400000">
            <a:off x="2595233" y="3357000"/>
            <a:ext cx="68572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1"/>
          </p:nvPr>
        </p:nvSpPr>
        <p:spPr>
          <a:xfrm>
            <a:off x="354000" y="3705956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506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rot="10800000" flipH="1">
            <a:off x="0" y="0"/>
            <a:ext cx="12192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22"/>
          <p:cNvSpPr/>
          <p:nvPr/>
        </p:nvSpPr>
        <p:spPr>
          <a:xfrm rot="10800000" flipH="1">
            <a:off x="0" y="6163633"/>
            <a:ext cx="12192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76200" y="6262433"/>
            <a:ext cx="11176000" cy="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198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C9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97304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966BA-3C71-E940-988D-0AC6D9F78699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96A28-A04D-DD4D-9BB3-B773C31E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5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wearing a hat&#10;&#10;Description automatically generated">
            <a:extLst>
              <a:ext uri="{FF2B5EF4-FFF2-40B4-BE49-F238E27FC236}">
                <a16:creationId xmlns:a16="http://schemas.microsoft.com/office/drawing/2014/main" id="{9CE41DD4-6CA5-E14F-80FE-7B491BB10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4929" y="76419"/>
            <a:ext cx="4002142" cy="6705162"/>
          </a:xfrm>
        </p:spPr>
      </p:pic>
    </p:spTree>
    <p:extLst>
      <p:ext uri="{BB962C8B-B14F-4D97-AF65-F5344CB8AC3E}">
        <p14:creationId xmlns:p14="http://schemas.microsoft.com/office/powerpoint/2010/main" val="2721015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7FE8-CA51-C449-A94B-BA6F6F0A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F25E7-C95C-7C44-B4C0-AD959430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@Test is the main annotation where we create the test</a:t>
            </a:r>
          </a:p>
          <a:p>
            <a:r>
              <a:rPr lang="en-US" dirty="0"/>
              <a:t>All of the other annotations are there to only create &amp; support structure </a:t>
            </a:r>
            <a:r>
              <a:rPr lang="en-US"/>
              <a:t>and flow </a:t>
            </a:r>
            <a:r>
              <a:rPr lang="en-US" dirty="0"/>
              <a:t>around @</a:t>
            </a:r>
            <a:r>
              <a:rPr lang="en-US"/>
              <a:t>Test annotation</a:t>
            </a:r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98A8442-5353-AC48-9005-A80760C55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4946"/>
            <a:ext cx="1759857" cy="4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14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04" y="255397"/>
            <a:ext cx="11536680" cy="7687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All </a:t>
            </a:r>
            <a:r>
              <a:rPr lang="en-US" dirty="0" err="1"/>
              <a:t>TestNG</a:t>
            </a:r>
            <a:r>
              <a:rPr lang="en-US" dirty="0"/>
              <a:t> annotations in the order they are executed</a:t>
            </a:r>
          </a:p>
        </p:txBody>
      </p:sp>
      <p:pic>
        <p:nvPicPr>
          <p:cNvPr id="4" name="Content Placeholder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AF12797-FBFD-414D-82F9-A8CBDB6E0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144" y="1452975"/>
            <a:ext cx="7433056" cy="4529519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E5ECA1-E2F0-D544-B2CC-DA198442A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24946"/>
            <a:ext cx="1759857" cy="4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3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BeforeMethod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with this annotation will always run once before every @Test method </a:t>
            </a:r>
            <a:endParaRPr lang="en-US" dirty="0">
              <a:effectLst/>
            </a:endParaRPr>
          </a:p>
          <a:p>
            <a:r>
              <a:rPr lang="en-US" dirty="0"/>
              <a:t>Usually used for setting up for every test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12" y="3457351"/>
            <a:ext cx="8337176" cy="2344346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3C71B9-0804-2B46-B4D3-AF660342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24946"/>
            <a:ext cx="1759857" cy="4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3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AfterMethod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runs once after every @Test</a:t>
            </a:r>
          </a:p>
          <a:p>
            <a:r>
              <a:rPr lang="en-US" dirty="0"/>
              <a:t>Usually used for closing down setups for every test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56" y="2903573"/>
            <a:ext cx="8768603" cy="3408327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78955F-3A9F-1D45-B935-CDA7D27A5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24946"/>
            <a:ext cx="1759857" cy="4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06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BeforeClass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with this annotation will always run once before all of the other methods in this class </a:t>
            </a:r>
          </a:p>
          <a:p>
            <a:r>
              <a:rPr lang="en-US" dirty="0"/>
              <a:t>Usually used for setups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0" y="3372909"/>
            <a:ext cx="10322859" cy="2602814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441E0C-A316-4E4B-ACD8-2CE751FB2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24946"/>
            <a:ext cx="1759857" cy="4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2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AfterClass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ONCE after all the methods are DONE.</a:t>
            </a:r>
          </a:p>
          <a:p>
            <a:r>
              <a:rPr lang="en-US" dirty="0"/>
              <a:t>Usually used for </a:t>
            </a:r>
            <a:r>
              <a:rPr lang="en-US" dirty="0" err="1"/>
              <a:t>tearDowns</a:t>
            </a:r>
            <a:r>
              <a:rPr lang="en-US" dirty="0"/>
              <a:t>, closing browser, killing instances </a:t>
            </a:r>
            <a:r>
              <a:rPr lang="en-US" dirty="0" err="1"/>
              <a:t>etc</a:t>
            </a:r>
            <a:r>
              <a:rPr lang="mr-IN" dirty="0"/>
              <a:t>…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188" y="3214188"/>
            <a:ext cx="6810188" cy="2736555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C907F2C-A6A1-AC48-822A-EA592EDB4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24946"/>
            <a:ext cx="1759857" cy="4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31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Assert class methods are used to do verifications with </a:t>
            </a:r>
            <a:r>
              <a:rPr lang="en-US" dirty="0" err="1"/>
              <a:t>TestNG</a:t>
            </a:r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EDDA814-2627-E44F-81CA-AD9C98FB9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4946"/>
            <a:ext cx="1759857" cy="4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2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asserTrue</a:t>
            </a:r>
            <a:r>
              <a:rPr lang="en-US" dirty="0"/>
              <a:t>();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990" y="1825625"/>
            <a:ext cx="8022019" cy="4351338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16A89FD-1833-BD44-AFC2-AB34D07A9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24946"/>
            <a:ext cx="1759857" cy="4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40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assertEquals</a:t>
            </a:r>
            <a:r>
              <a:rPr lang="en-US" dirty="0"/>
              <a:t>() </a:t>
            </a:r>
            <a:r>
              <a:rPr lang="en-US" dirty="0">
                <a:sym typeface="Wingdings"/>
              </a:rPr>
              <a:t></a:t>
            </a:r>
            <a:r>
              <a:rPr lang="en-US" sz="3200" dirty="0">
                <a:sym typeface="Wingdings"/>
              </a:rPr>
              <a:t> Checks 2 arguments equal or not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35" y="1825625"/>
            <a:ext cx="8960730" cy="4351338"/>
          </a:xfr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ABF9B81-7F82-5C48-AE25-2B21DBE2A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24946"/>
            <a:ext cx="1759857" cy="4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0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Assert.fail</a:t>
            </a:r>
            <a:r>
              <a:rPr lang="en-US" dirty="0"/>
              <a:t>();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fail your test intentionally</a:t>
            </a:r>
            <a:r>
              <a:rPr lang="mr-IN" dirty="0"/>
              <a:t>…</a:t>
            </a:r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A444837-C2A6-BA40-9DA6-A437A1407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4946"/>
            <a:ext cx="1759857" cy="4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6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12191997" cy="286773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 txBox="1">
            <a:spLocks noGrp="1"/>
          </p:cNvSpPr>
          <p:nvPr>
            <p:ph type="ctrTitle"/>
          </p:nvPr>
        </p:nvSpPr>
        <p:spPr>
          <a:xfrm>
            <a:off x="464100" y="3227533"/>
            <a:ext cx="10962800" cy="124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5867" dirty="0">
                <a:solidFill>
                  <a:srgbClr val="06033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TestNG introduction</a:t>
            </a:r>
            <a:endParaRPr sz="5867" dirty="0">
              <a:solidFill>
                <a:srgbClr val="060335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14" name="Google Shape;1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367" y="425735"/>
            <a:ext cx="6091388" cy="20162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25"/>
          <p:cNvCxnSpPr/>
          <p:nvPr/>
        </p:nvCxnSpPr>
        <p:spPr>
          <a:xfrm>
            <a:off x="3876081" y="4539403"/>
            <a:ext cx="4267200" cy="2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5277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TestNG?</a:t>
            </a:r>
          </a:p>
          <a:p>
            <a:r>
              <a:rPr lang="en-US" dirty="0"/>
              <a:t>Why are we using it?</a:t>
            </a:r>
          </a:p>
          <a:p>
            <a:r>
              <a:rPr lang="en-US" dirty="0"/>
              <a:t>Testing frameworks overview </a:t>
            </a:r>
          </a:p>
          <a:p>
            <a:r>
              <a:rPr lang="en-US" dirty="0"/>
              <a:t>TestNG basics</a:t>
            </a:r>
          </a:p>
          <a:p>
            <a:r>
              <a:rPr lang="en-US" dirty="0"/>
              <a:t>TestNG assertions</a:t>
            </a:r>
          </a:p>
          <a:p>
            <a:r>
              <a:rPr lang="en-US" dirty="0"/>
              <a:t>TestNG annotations </a:t>
            </a:r>
            <a:endParaRPr lang="en-US" dirty="0">
              <a:effectLst/>
            </a:endParaRPr>
          </a:p>
          <a:p>
            <a:r>
              <a:rPr lang="en-US" dirty="0"/>
              <a:t>Selenium testing with TestNG 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8B9D620-98F5-9C4E-8154-23CFB91F5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4946"/>
            <a:ext cx="1759857" cy="4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4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today’s session you should be able to: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tests using TestNG</a:t>
            </a:r>
          </a:p>
          <a:p>
            <a:r>
              <a:rPr lang="en-US" dirty="0"/>
              <a:t>Integrate TestNG and Selenium</a:t>
            </a:r>
          </a:p>
          <a:p>
            <a:r>
              <a:rPr lang="en-US" dirty="0"/>
              <a:t>Use assertions in tests</a:t>
            </a:r>
          </a:p>
          <a:p>
            <a:r>
              <a:rPr lang="en-US" dirty="0"/>
              <a:t>Control test flow using annotations 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792F5C9-B61A-A443-8827-86684DCD1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4946"/>
            <a:ext cx="1759857" cy="4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5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history of </a:t>
            </a:r>
            <a:r>
              <a:rPr lang="en-US" dirty="0" err="1"/>
              <a:t>TestNG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F8C5AF5-06D0-E14F-8CE5-2A5ED189B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4946"/>
            <a:ext cx="1759857" cy="4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2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Tools (Frameworks)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TestNG</a:t>
            </a:r>
            <a:r>
              <a:rPr lang="en-US" dirty="0"/>
              <a:t>, </a:t>
            </a:r>
            <a:r>
              <a:rPr lang="en-US" dirty="0" err="1"/>
              <a:t>Junit</a:t>
            </a:r>
            <a:r>
              <a:rPr lang="en-US" dirty="0"/>
              <a:t>, </a:t>
            </a:r>
            <a:r>
              <a:rPr lang="en-US" dirty="0" err="1"/>
              <a:t>Nunit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These tools enables unit testing, functional testing... </a:t>
            </a:r>
          </a:p>
          <a:p>
            <a:r>
              <a:rPr lang="en-US" dirty="0">
                <a:effectLst/>
              </a:rPr>
              <a:t>Provides assertions for verifying</a:t>
            </a:r>
          </a:p>
          <a:p>
            <a:r>
              <a:rPr lang="en-US" dirty="0"/>
              <a:t>We can use annotation to control test flow</a:t>
            </a:r>
          </a:p>
          <a:p>
            <a:r>
              <a:rPr lang="en-US" dirty="0">
                <a:effectLst/>
              </a:rPr>
              <a:t>We can generate some reports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506" y="1027906"/>
            <a:ext cx="3302000" cy="3987800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3847964-E0A4-5C41-936F-CE833D6B9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24946"/>
            <a:ext cx="1759857" cy="4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0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implement </a:t>
            </a:r>
            <a:r>
              <a:rPr lang="en-US" dirty="0" err="1"/>
              <a:t>TestNG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 that we need to go to </a:t>
            </a:r>
            <a:r>
              <a:rPr lang="en-US" dirty="0" err="1"/>
              <a:t>mvnrepository</a:t>
            </a:r>
            <a:r>
              <a:rPr lang="en-US" dirty="0"/>
              <a:t>, and get the dependency</a:t>
            </a:r>
          </a:p>
          <a:p>
            <a:r>
              <a:rPr lang="en-US" dirty="0"/>
              <a:t>Normally we also need to add the plug-in to the IDE as well but the </a:t>
            </a:r>
            <a:r>
              <a:rPr lang="en-US" dirty="0" err="1"/>
              <a:t>IntelliJ</a:t>
            </a:r>
            <a:r>
              <a:rPr lang="en-US" dirty="0"/>
              <a:t> comes with it, so we don’t have to.</a:t>
            </a:r>
          </a:p>
          <a:p>
            <a:r>
              <a:rPr lang="en-US" dirty="0"/>
              <a:t>If it was Eclipse we would have to.</a:t>
            </a:r>
          </a:p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696C1D3-662E-AA4B-B977-38C813FBF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4946"/>
            <a:ext cx="1759857" cy="4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7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A3BD-D5F8-2543-9666-1D1C85B1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705" y="382557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/>
              <a:t>From today we will not be using main method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CF5573-CC48-8F4C-83A5-BB7999FCE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069220"/>
            <a:ext cx="10214066" cy="5740591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0484737-7956-D24D-9054-46F950FA5C95}"/>
              </a:ext>
            </a:extLst>
          </p:cNvPr>
          <p:cNvSpPr/>
          <p:nvPr/>
        </p:nvSpPr>
        <p:spPr>
          <a:xfrm>
            <a:off x="7485017" y="3429000"/>
            <a:ext cx="1110343" cy="4637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B25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C45A6F2-9CCE-064E-85A0-BFCB151B0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24946"/>
            <a:ext cx="1759857" cy="4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4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Indicates that method is a test method. Test method where we do assertions. 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95032"/>
            <a:ext cx="10663518" cy="2472092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2E59BE4-3178-1440-84AA-5F86FFD91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24946"/>
            <a:ext cx="1759857" cy="4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64738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913</TotalTime>
  <Words>336</Words>
  <Application>Microsoft Macintosh PowerPoint</Application>
  <PresentationFormat>Widescreen</PresentationFormat>
  <Paragraphs>50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Poppins SemiBold</vt:lpstr>
      <vt:lpstr>Roboto</vt:lpstr>
      <vt:lpstr>Material</vt:lpstr>
      <vt:lpstr>Office Theme</vt:lpstr>
      <vt:lpstr>PowerPoint Presentation</vt:lpstr>
      <vt:lpstr>TestNG introduction</vt:lpstr>
      <vt:lpstr>Topics:</vt:lpstr>
      <vt:lpstr>After today’s session you should be able to: </vt:lpstr>
      <vt:lpstr>The history of TestNG…</vt:lpstr>
      <vt:lpstr>Testing Tools (Frameworks)</vt:lpstr>
      <vt:lpstr>Let’s implement TestNG</vt:lpstr>
      <vt:lpstr>From today we will not be using main method</vt:lpstr>
      <vt:lpstr>@Test</vt:lpstr>
      <vt:lpstr>PowerPoint Presentation</vt:lpstr>
      <vt:lpstr>All TestNG annotations in the order they are executed</vt:lpstr>
      <vt:lpstr>@BeforeMethod </vt:lpstr>
      <vt:lpstr>@AfterMethod</vt:lpstr>
      <vt:lpstr>@BeforeClass</vt:lpstr>
      <vt:lpstr>@AfterClass</vt:lpstr>
      <vt:lpstr>Assertions</vt:lpstr>
      <vt:lpstr>asserTrue(); </vt:lpstr>
      <vt:lpstr>assertEquals()  Checks 2 arguments equal or not</vt:lpstr>
      <vt:lpstr>Assert.fail();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TESTNG</dc:title>
  <dc:creator>Microsoft Office User</dc:creator>
  <cp:lastModifiedBy>Gurhan Kocyigit</cp:lastModifiedBy>
  <cp:revision>22</cp:revision>
  <dcterms:created xsi:type="dcterms:W3CDTF">2019-07-06T03:08:51Z</dcterms:created>
  <dcterms:modified xsi:type="dcterms:W3CDTF">2022-02-16T14:46:13Z</dcterms:modified>
</cp:coreProperties>
</file>