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2D5B5D-9571-44C1-AFA1-C703A0A57163}">
  <a:tblStyle styleId="{CF2D5B5D-9571-44C1-AFA1-C703A0A57163}" styleName="Table_0">
    <a:wholeTbl>
      <a:tcTxStyle b="off" i="off">
        <a:font>
          <a:latin typeface="Century Gothic"/>
          <a:ea typeface="Century Gothic"/>
          <a:cs typeface="Century Gothic"/>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entury Gothic"/>
          <a:ea typeface="Century Gothic"/>
          <a:cs typeface="Century Gothic"/>
        </a:font>
        <a:schemeClr val="dk1"/>
      </a:tcTxStyle>
    </a:seCell>
    <a:swCell>
      <a:tcTxStyle b="on" i="off">
        <a:font>
          <a:latin typeface="Century Gothic"/>
          <a:ea typeface="Century Gothic"/>
          <a:cs typeface="Century Gothic"/>
        </a:font>
        <a:schemeClr val="dk1"/>
      </a:tcTxStyle>
    </a:swCell>
    <a:firstRow>
      <a:tcTxStyle b="on" i="off">
        <a:font>
          <a:latin typeface="Century Gothic"/>
          <a:ea typeface="Century Gothic"/>
          <a:cs typeface="Century Gothic"/>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683171" y="2447955"/>
            <a:ext cx="8825658" cy="86142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lgerian"/>
              <a:buNone/>
            </a:pPr>
            <a:r>
              <a:rPr b="0" i="0" lang="en-US" sz="4800" u="none" strike="noStrike">
                <a:solidFill>
                  <a:schemeClr val="lt1"/>
                </a:solidFill>
                <a:latin typeface="Algerian"/>
                <a:ea typeface="Algerian"/>
                <a:cs typeface="Algerian"/>
                <a:sym typeface="Algerian"/>
              </a:rPr>
              <a:t>Project: Design XOR Gate</a:t>
            </a:r>
            <a:endParaRPr sz="13800">
              <a:solidFill>
                <a:schemeClr val="lt1"/>
              </a:solidFill>
              <a:latin typeface="Algerian"/>
              <a:ea typeface="Algerian"/>
              <a:cs typeface="Algerian"/>
              <a:sym typeface="Algerian"/>
            </a:endParaRPr>
          </a:p>
        </p:txBody>
      </p:sp>
      <p:sp>
        <p:nvSpPr>
          <p:cNvPr id="250" name="Google Shape;250;p19"/>
          <p:cNvSpPr txBox="1"/>
          <p:nvPr>
            <p:ph idx="1" type="subTitle"/>
          </p:nvPr>
        </p:nvSpPr>
        <p:spPr>
          <a:xfrm>
            <a:off x="8727419" y="5108685"/>
            <a:ext cx="2506387"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US" sz="2000">
                <a:solidFill>
                  <a:schemeClr val="lt1"/>
                </a:solidFill>
              </a:rPr>
              <a:t>MARYAM ZUBAIR</a:t>
            </a:r>
            <a:endParaRPr/>
          </a:p>
          <a:p>
            <a:pPr indent="0" lvl="0" marL="0" rtl="0" algn="l">
              <a:spcBef>
                <a:spcPts val="1000"/>
              </a:spcBef>
              <a:spcAft>
                <a:spcPts val="0"/>
              </a:spcAft>
              <a:buSzPts val="1600"/>
              <a:buNone/>
            </a:pPr>
            <a:r>
              <a:rPr b="1" lang="en-US" sz="2000">
                <a:solidFill>
                  <a:schemeClr val="lt1"/>
                </a:solidFill>
              </a:rPr>
              <a:t>STUDENT ID : 19709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829489" y="957623"/>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Conclusion</a:t>
            </a:r>
            <a:endParaRPr/>
          </a:p>
        </p:txBody>
      </p:sp>
      <p:sp>
        <p:nvSpPr>
          <p:cNvPr id="306" name="Google Shape;306;p28"/>
          <p:cNvSpPr txBox="1"/>
          <p:nvPr/>
        </p:nvSpPr>
        <p:spPr>
          <a:xfrm>
            <a:off x="626820" y="2104424"/>
            <a:ext cx="11394699"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Z1 : = X  "Or"   Y</a:t>
            </a:r>
            <a:endParaRPr b="0" i="0" sz="1800" u="none" strike="noStrike">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Z1 = 0.5 + 0.5 * X + 0.5 * Y</a:t>
            </a:r>
            <a:endParaRPr b="0" i="0" sz="1800" u="none" strike="noStrike">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Z2 := X  "NAND" Y</a:t>
            </a:r>
            <a:endParaRPr b="0" i="0" sz="1800" u="none" strike="noStrike">
              <a:solidFill>
                <a:srgbClr val="000000"/>
              </a:solidFill>
              <a:latin typeface="Century Gothic"/>
              <a:ea typeface="Century Gothic"/>
              <a:cs typeface="Century Gothic"/>
              <a:sym typeface="Century Gothic"/>
            </a:endParaRPr>
          </a:p>
          <a:p>
            <a:pPr indent="457200" lvl="0" marL="0" marR="0" rtl="0" algn="l">
              <a:spcBef>
                <a:spcPts val="0"/>
              </a:spcBef>
              <a:spcAft>
                <a:spcPts val="0"/>
              </a:spcAft>
              <a:buNone/>
            </a:pPr>
            <a:r>
              <a:rPr b="0" i="0" lang="en-US" sz="1800" u="none" strike="noStrike">
                <a:solidFill>
                  <a:srgbClr val="000000"/>
                </a:solidFill>
                <a:latin typeface="Arial"/>
                <a:ea typeface="Arial"/>
                <a:cs typeface="Arial"/>
                <a:sym typeface="Arial"/>
              </a:rPr>
              <a:t>Z2 = 1.5 - 0.5 * X - 0.5 * Y &gt;=1</a:t>
            </a:r>
            <a:endParaRPr b="0" i="0" sz="1800" u="none" strike="noStrike">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Z := Z3 := Z1 "And" Z2</a:t>
            </a:r>
            <a:br>
              <a:rPr b="0" i="0" lang="en-US" sz="1800" u="none" strike="noStrike">
                <a:solidFill>
                  <a:srgbClr val="000000"/>
                </a:solidFill>
                <a:latin typeface="Century Gothic"/>
                <a:ea typeface="Century Gothic"/>
                <a:cs typeface="Century Gothic"/>
                <a:sym typeface="Century Gothic"/>
              </a:rPr>
            </a:br>
            <a:r>
              <a:rPr b="1" i="0" lang="en-US" sz="1800" u="none" strike="noStrike">
                <a:solidFill>
                  <a:srgbClr val="000000"/>
                </a:solidFill>
                <a:latin typeface="Arial"/>
                <a:ea typeface="Arial"/>
                <a:cs typeface="Arial"/>
                <a:sym typeface="Arial"/>
              </a:rPr>
              <a:t>Z := ( X "NAND" Y ) "And" ( X "Or" Y ) </a:t>
            </a:r>
            <a:endParaRPr b="0" i="0" sz="1800" u="none" strike="noStrike">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Z =( 0.5 * ( 1.5 - 0.5 * X - 0.5 * Y &gt; = 1.0 )) “and” (0.5 * ( 1.0 * X + 1.0* Y &gt; = 1.0 )  &gt; = 1.0)</a:t>
            </a:r>
            <a:endParaRPr/>
          </a:p>
          <a:p>
            <a:pPr indent="0" lvl="0" marL="0" marR="0" rtl="0" algn="l">
              <a:spcBef>
                <a:spcPts val="0"/>
              </a:spcBef>
              <a:spcAft>
                <a:spcPts val="0"/>
              </a:spcAft>
              <a:buNone/>
            </a:pPr>
            <a:r>
              <a:t/>
            </a:r>
            <a:endParaRPr b="1" i="0" sz="1800" u="sng" strike="noStrike">
              <a:solidFill>
                <a:srgbClr val="000000"/>
              </a:solidFill>
              <a:latin typeface="Arial"/>
              <a:ea typeface="Arial"/>
              <a:cs typeface="Arial"/>
              <a:sym typeface="Arial"/>
            </a:endParaRPr>
          </a:p>
          <a:p>
            <a:pPr indent="0" lvl="0" marL="0" marR="0" rtl="0" algn="l">
              <a:spcBef>
                <a:spcPts val="0"/>
              </a:spcBef>
              <a:spcAft>
                <a:spcPts val="0"/>
              </a:spcAft>
              <a:buNone/>
            </a:pPr>
            <a:r>
              <a:rPr b="1" i="0" lang="en-US" sz="1800" u="sng" strike="noStrike">
                <a:solidFill>
                  <a:srgbClr val="000000"/>
                </a:solidFill>
                <a:latin typeface="Arial"/>
                <a:ea typeface="Arial"/>
                <a:cs typeface="Arial"/>
                <a:sym typeface="Arial"/>
              </a:rPr>
              <a:t>XOR Designed Gate:</a:t>
            </a:r>
            <a:endParaRPr b="0" i="0" sz="1800" u="none" strike="noStrike">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By adding the value of weight, we found above to see whether our designed XOR Gate give the desired output or not.</a:t>
            </a:r>
            <a:endParaRPr/>
          </a:p>
          <a:p>
            <a:pPr indent="0" lvl="0" marL="0" marR="0" rtl="0" algn="l">
              <a:spcBef>
                <a:spcPts val="0"/>
              </a:spcBef>
              <a:spcAft>
                <a:spcPts val="0"/>
              </a:spcAft>
              <a:buNone/>
            </a:pPr>
            <a:r>
              <a:t/>
            </a:r>
            <a:endParaRPr b="0" i="0" sz="1800" u="none" strike="noStrike">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800" u="none" strike="noStrike">
              <a:solidFill>
                <a:srgbClr val="000000"/>
              </a:solidFill>
              <a:latin typeface="Century Gothic"/>
              <a:ea typeface="Century Gothic"/>
              <a:cs typeface="Century Gothic"/>
              <a:sym typeface="Century Gothic"/>
            </a:endParaRPr>
          </a:p>
        </p:txBody>
      </p:sp>
      <p:graphicFrame>
        <p:nvGraphicFramePr>
          <p:cNvPr id="307" name="Google Shape;307;p28"/>
          <p:cNvGraphicFramePr/>
          <p:nvPr/>
        </p:nvGraphicFramePr>
        <p:xfrm>
          <a:off x="3700652" y="4957232"/>
          <a:ext cx="3000000" cy="3000000"/>
        </p:xfrm>
        <a:graphic>
          <a:graphicData uri="http://schemas.openxmlformats.org/drawingml/2006/table">
            <a:tbl>
              <a:tblPr bandRow="1" firstRow="1">
                <a:noFill/>
                <a:tableStyleId>{CF2D5B5D-9571-44C1-AFA1-C703A0A57163}</a:tableStyleId>
              </a:tblPr>
              <a:tblGrid>
                <a:gridCol w="1096350"/>
                <a:gridCol w="1096350"/>
                <a:gridCol w="1096350"/>
              </a:tblGrid>
              <a:tr h="370850">
                <a:tc>
                  <a:txBody>
                    <a:bodyPr/>
                    <a:lstStyle/>
                    <a:p>
                      <a:pPr indent="0" lvl="0" marL="0" marR="0" rtl="0" algn="ctr">
                        <a:spcBef>
                          <a:spcPts val="0"/>
                        </a:spcBef>
                        <a:spcAft>
                          <a:spcPts val="0"/>
                        </a:spcAft>
                        <a:buNone/>
                      </a:pPr>
                      <a:r>
                        <a:rPr lang="en-US" sz="1800" u="none" cap="none" strike="noStrike"/>
                        <a:t>X</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Z (XOR)</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844988" y="989166"/>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Algerian"/>
              <a:buNone/>
            </a:pPr>
            <a:r>
              <a:rPr lang="en-US">
                <a:latin typeface="Algerian"/>
                <a:ea typeface="Algerian"/>
                <a:cs typeface="Algerian"/>
                <a:sym typeface="Algerian"/>
              </a:rPr>
              <a:t>Table of Content</a:t>
            </a:r>
            <a:endParaRPr/>
          </a:p>
        </p:txBody>
      </p:sp>
      <p:sp>
        <p:nvSpPr>
          <p:cNvPr id="256" name="Google Shape;256;p2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solidFill>
                  <a:srgbClr val="860C4C"/>
                </a:solidFill>
              </a:rPr>
              <a:t>Introduction</a:t>
            </a:r>
            <a:endParaRPr/>
          </a:p>
          <a:p>
            <a:pPr indent="-342900" lvl="0" marL="342900" rtl="0" algn="l">
              <a:spcBef>
                <a:spcPts val="1000"/>
              </a:spcBef>
              <a:spcAft>
                <a:spcPts val="0"/>
              </a:spcAft>
              <a:buSzPts val="1920"/>
              <a:buChar char="►"/>
            </a:pPr>
            <a:r>
              <a:rPr b="1" lang="en-US" sz="2400">
                <a:solidFill>
                  <a:srgbClr val="860C4C"/>
                </a:solidFill>
              </a:rPr>
              <a:t>Explanation</a:t>
            </a:r>
            <a:endParaRPr/>
          </a:p>
          <a:p>
            <a:pPr indent="-342900" lvl="0" marL="342900" rtl="0" algn="l">
              <a:spcBef>
                <a:spcPts val="1000"/>
              </a:spcBef>
              <a:spcAft>
                <a:spcPts val="0"/>
              </a:spcAft>
              <a:buSzPts val="1920"/>
              <a:buChar char="►"/>
            </a:pPr>
            <a:r>
              <a:rPr b="1" lang="en-US" sz="2400">
                <a:solidFill>
                  <a:srgbClr val="860C4C"/>
                </a:solidFill>
              </a:rPr>
              <a:t>NAND Gate</a:t>
            </a:r>
            <a:endParaRPr/>
          </a:p>
          <a:p>
            <a:pPr indent="-342900" lvl="0" marL="342900" rtl="0" algn="l">
              <a:spcBef>
                <a:spcPts val="1000"/>
              </a:spcBef>
              <a:spcAft>
                <a:spcPts val="0"/>
              </a:spcAft>
              <a:buSzPts val="1920"/>
              <a:buChar char="►"/>
            </a:pPr>
            <a:r>
              <a:rPr b="1" lang="en-US" sz="2400">
                <a:solidFill>
                  <a:srgbClr val="860C4C"/>
                </a:solidFill>
              </a:rPr>
              <a:t>OR Gate</a:t>
            </a:r>
            <a:endParaRPr/>
          </a:p>
          <a:p>
            <a:pPr indent="-342900" lvl="0" marL="342900" rtl="0" algn="l">
              <a:spcBef>
                <a:spcPts val="1000"/>
              </a:spcBef>
              <a:spcAft>
                <a:spcPts val="0"/>
              </a:spcAft>
              <a:buSzPts val="1920"/>
              <a:buChar char="►"/>
            </a:pPr>
            <a:r>
              <a:rPr b="1" lang="en-US" sz="2400">
                <a:solidFill>
                  <a:srgbClr val="860C4C"/>
                </a:solidFill>
              </a:rPr>
              <a:t>AND Gate</a:t>
            </a:r>
            <a:endParaRPr/>
          </a:p>
          <a:p>
            <a:pPr indent="-342900" lvl="0" marL="342900" rtl="0" algn="l">
              <a:spcBef>
                <a:spcPts val="1000"/>
              </a:spcBef>
              <a:spcAft>
                <a:spcPts val="0"/>
              </a:spcAft>
              <a:buSzPts val="1920"/>
              <a:buChar char="►"/>
            </a:pPr>
            <a:r>
              <a:rPr b="1" lang="en-US" sz="2400">
                <a:solidFill>
                  <a:srgbClr val="860C4C"/>
                </a:solidFill>
              </a:rPr>
              <a:t>Conclusion</a:t>
            </a:r>
            <a:endParaRPr/>
          </a:p>
        </p:txBody>
      </p:sp>
      <p:sp>
        <p:nvSpPr>
          <p:cNvPr id="257" name="Google Shape;257;p20"/>
          <p:cNvSpPr txBox="1"/>
          <p:nvPr/>
        </p:nvSpPr>
        <p:spPr>
          <a:xfrm>
            <a:off x="-433953" y="60443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BEBEB"/>
              </a:buClr>
              <a:buSzPts val="3600"/>
              <a:buFont typeface="Century Gothic"/>
              <a:buNone/>
            </a:pPr>
            <a:r>
              <a:rPr lang="en-US">
                <a:solidFill>
                  <a:srgbClr val="EBEBEB"/>
                </a:solidFill>
              </a:rPr>
              <a:t>Introduction</a:t>
            </a:r>
            <a:endParaRPr/>
          </a:p>
        </p:txBody>
      </p:sp>
      <p:sp>
        <p:nvSpPr>
          <p:cNvPr id="263" name="Google Shape;263;p21"/>
          <p:cNvSpPr txBox="1"/>
          <p:nvPr>
            <p:ph idx="1" type="body"/>
          </p:nvPr>
        </p:nvSpPr>
        <p:spPr>
          <a:xfrm>
            <a:off x="1154955" y="2603500"/>
            <a:ext cx="3481054" cy="34163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600"/>
              <a:buChar char="►"/>
            </a:pPr>
            <a:r>
              <a:rPr lang="en-US" sz="2000">
                <a:solidFill>
                  <a:srgbClr val="860C4C"/>
                </a:solidFill>
              </a:rPr>
              <a:t>The goal of this project is to design a neural network that can perform the XOR function using only NAND, OR and AND gates.</a:t>
            </a:r>
            <a:endParaRPr/>
          </a:p>
        </p:txBody>
      </p:sp>
      <p:pic>
        <p:nvPicPr>
          <p:cNvPr id="264" name="Google Shape;264;p21"/>
          <p:cNvPicPr preferRelativeResize="0"/>
          <p:nvPr/>
        </p:nvPicPr>
        <p:blipFill rotWithShape="1">
          <a:blip r:embed="rId3">
            <a:alphaModFix/>
          </a:blip>
          <a:srcRect b="0" l="0" r="0" t="0"/>
          <a:stretch/>
        </p:blipFill>
        <p:spPr>
          <a:xfrm>
            <a:off x="4984956" y="2743200"/>
            <a:ext cx="6158802" cy="3141132"/>
          </a:xfrm>
          <a:prstGeom prst="roundRect">
            <a:avLst>
              <a:gd fmla="val 1858" name="adj"/>
            </a:avLst>
          </a:prstGeom>
          <a:noFill/>
          <a:ln>
            <a:noFill/>
          </a:ln>
          <a:effectLst>
            <a:outerShdw blurRad="50800" rotWithShape="0" algn="tl" dir="5400000" dist="50800">
              <a:srgbClr val="000000">
                <a:alpha val="4274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Explanation</a:t>
            </a:r>
            <a:endParaRPr/>
          </a:p>
        </p:txBody>
      </p:sp>
      <p:sp>
        <p:nvSpPr>
          <p:cNvPr id="270" name="Google Shape;270;p22"/>
          <p:cNvSpPr txBox="1"/>
          <p:nvPr>
            <p:ph idx="1" type="body"/>
          </p:nvPr>
        </p:nvSpPr>
        <p:spPr>
          <a:xfrm>
            <a:off x="588935" y="2328547"/>
            <a:ext cx="11422251" cy="4389968"/>
          </a:xfrm>
          <a:prstGeom prst="rect">
            <a:avLst/>
          </a:prstGeom>
          <a:noFill/>
          <a:ln>
            <a:noFill/>
          </a:ln>
        </p:spPr>
        <p:txBody>
          <a:bodyPr anchorCtr="0" anchor="t" bIns="45700" lIns="91425" spcFirstLastPara="1" rIns="91425" wrap="square" tIns="45700">
            <a:normAutofit fontScale="92500" lnSpcReduction="20000"/>
          </a:bodyPr>
          <a:lstStyle/>
          <a:p>
            <a:pPr indent="-333756" lvl="0" marL="342900" rtl="0" algn="l">
              <a:spcBef>
                <a:spcPts val="0"/>
              </a:spcBef>
              <a:spcAft>
                <a:spcPts val="0"/>
              </a:spcAft>
              <a:buSzPct val="80000"/>
              <a:buChar char="►"/>
            </a:pPr>
            <a:r>
              <a:rPr lang="en-US" sz="2400">
                <a:solidFill>
                  <a:srgbClr val="860C4C"/>
                </a:solidFill>
              </a:rPr>
              <a:t>To achieve the desired outcome, I first designed a hidden layer with two neurons that corresponds to NAND and OR gates. These neurons takes two inputs and produces an output using respective gates. Then, we are training the neural network for which we used Forward process and </a:t>
            </a:r>
            <a:r>
              <a:rPr b="1" lang="en-US" sz="2400">
                <a:solidFill>
                  <a:srgbClr val="860C4C"/>
                </a:solidFill>
              </a:rPr>
              <a:t>Backward process</a:t>
            </a:r>
            <a:r>
              <a:rPr lang="en-US" sz="2400">
                <a:solidFill>
                  <a:srgbClr val="860C4C"/>
                </a:solidFill>
              </a:rPr>
              <a:t>. Once the neural network was trained. Later used AND gate to combine the output of NAND and OR gate to produce the true XOR result.</a:t>
            </a:r>
            <a:endParaRPr b="1" sz="2000">
              <a:solidFill>
                <a:srgbClr val="860C4C"/>
              </a:solidFill>
            </a:endParaRPr>
          </a:p>
          <a:p>
            <a:pPr indent="0" lvl="0" marL="0" rtl="0" algn="l">
              <a:spcBef>
                <a:spcPts val="1000"/>
              </a:spcBef>
              <a:spcAft>
                <a:spcPts val="0"/>
              </a:spcAft>
              <a:buSzPct val="80000"/>
              <a:buNone/>
            </a:pPr>
            <a:r>
              <a:t/>
            </a:r>
            <a:endParaRPr b="1" sz="2000">
              <a:solidFill>
                <a:srgbClr val="860C4C"/>
              </a:solidFill>
            </a:endParaRPr>
          </a:p>
          <a:p>
            <a:pPr indent="0" lvl="0" marL="0" rtl="0" algn="l">
              <a:spcBef>
                <a:spcPts val="1000"/>
              </a:spcBef>
              <a:spcAft>
                <a:spcPts val="0"/>
              </a:spcAft>
              <a:buSzPct val="80000"/>
              <a:buNone/>
            </a:pPr>
            <a:r>
              <a:rPr b="1" lang="en-US" sz="2000">
                <a:solidFill>
                  <a:srgbClr val="860C4C"/>
                </a:solidFill>
              </a:rPr>
              <a:t>Forward Process:</a:t>
            </a:r>
            <a:endParaRPr b="1" sz="2000">
              <a:solidFill>
                <a:srgbClr val="860C4C"/>
              </a:solidFill>
            </a:endParaRPr>
          </a:p>
          <a:p>
            <a:pPr indent="0" lvl="0" marL="0" rtl="0" algn="l">
              <a:spcBef>
                <a:spcPts val="1000"/>
              </a:spcBef>
              <a:spcAft>
                <a:spcPts val="0"/>
              </a:spcAft>
              <a:buSzPct val="80000"/>
              <a:buNone/>
            </a:pPr>
            <a:r>
              <a:rPr lang="en-US" sz="2000">
                <a:solidFill>
                  <a:srgbClr val="860C4C"/>
                </a:solidFill>
              </a:rPr>
              <a:t>Calculating Output for given input</a:t>
            </a:r>
            <a:endParaRPr b="1" sz="2000">
              <a:solidFill>
                <a:srgbClr val="860C4C"/>
              </a:solidFill>
            </a:endParaRPr>
          </a:p>
          <a:p>
            <a:pPr indent="0" lvl="0" marL="0" rtl="0" algn="l">
              <a:spcBef>
                <a:spcPts val="1000"/>
              </a:spcBef>
              <a:spcAft>
                <a:spcPts val="0"/>
              </a:spcAft>
              <a:buSzPct val="80000"/>
              <a:buNone/>
            </a:pPr>
            <a:r>
              <a:rPr b="1" lang="en-US" sz="2000">
                <a:solidFill>
                  <a:srgbClr val="860C4C"/>
                </a:solidFill>
              </a:rPr>
              <a:t>Backward Process:</a:t>
            </a:r>
            <a:endParaRPr/>
          </a:p>
          <a:p>
            <a:pPr indent="0" lvl="0" marL="0" rtl="0" algn="l">
              <a:spcBef>
                <a:spcPts val="0"/>
              </a:spcBef>
              <a:spcAft>
                <a:spcPts val="0"/>
              </a:spcAft>
              <a:buSzPct val="80000"/>
              <a:buNone/>
            </a:pPr>
            <a:r>
              <a:rPr lang="en-US" sz="2000">
                <a:solidFill>
                  <a:srgbClr val="860C4C"/>
                </a:solidFill>
              </a:rPr>
              <a:t>Adjusting weight -&gt; w</a:t>
            </a:r>
            <a:r>
              <a:rPr lang="en-US" sz="2000">
                <a:solidFill>
                  <a:srgbClr val="860C4C"/>
                </a:solidFill>
              </a:rPr>
              <a:t>here on using specific weight if the actual output is lower than the desired outcome, I have increase the weight by 0,5 and if the actual output is greater than the desired output I have decreased the weight by 0.5</a:t>
            </a:r>
            <a:endParaRPr/>
          </a:p>
          <a:p>
            <a:pPr indent="-241300" lvl="0" marL="342900" rtl="0" algn="l">
              <a:spcBef>
                <a:spcPts val="2200"/>
              </a:spcBef>
              <a:spcAft>
                <a:spcPts val="0"/>
              </a:spcAft>
              <a:buSzPct val="80000"/>
              <a:buNone/>
            </a:pPr>
            <a:r>
              <a:t/>
            </a:r>
            <a:endParaRPr sz="2000">
              <a:solidFill>
                <a:srgbClr val="860C4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Explanation:</a:t>
            </a:r>
            <a:endParaRPr/>
          </a:p>
        </p:txBody>
      </p:sp>
      <p:sp>
        <p:nvSpPr>
          <p:cNvPr id="276" name="Google Shape;276;p23"/>
          <p:cNvSpPr txBox="1"/>
          <p:nvPr>
            <p:ph idx="1" type="body"/>
          </p:nvPr>
        </p:nvSpPr>
        <p:spPr>
          <a:xfrm>
            <a:off x="535021" y="2680992"/>
            <a:ext cx="8825659"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lang="en-US" sz="2400">
                <a:solidFill>
                  <a:srgbClr val="860C4C"/>
                </a:solidFill>
              </a:rPr>
              <a:t>Formula used for calculating the output of a neuron :-</a:t>
            </a:r>
            <a:endParaRPr/>
          </a:p>
          <a:p>
            <a:pPr indent="0" lvl="0" marL="0" rtl="0" algn="l">
              <a:spcBef>
                <a:spcPts val="1000"/>
              </a:spcBef>
              <a:spcAft>
                <a:spcPts val="0"/>
              </a:spcAft>
              <a:buSzPts val="1680"/>
              <a:buNone/>
            </a:pPr>
            <a:r>
              <a:rPr lang="en-US" sz="2100">
                <a:solidFill>
                  <a:srgbClr val="860C4C"/>
                </a:solidFill>
              </a:rPr>
              <a:t>	</a:t>
            </a:r>
            <a:r>
              <a:rPr lang="en-US" sz="1800">
                <a:solidFill>
                  <a:srgbClr val="860C4C"/>
                </a:solidFill>
              </a:rPr>
              <a:t>Z= (W0 * C + W1 * X + W2 * Y &gt;= 1.0</a:t>
            </a:r>
            <a:endParaRPr/>
          </a:p>
          <a:p>
            <a:pPr indent="0" lvl="0" marL="0" rtl="0" algn="l">
              <a:spcBef>
                <a:spcPts val="1000"/>
              </a:spcBef>
              <a:spcAft>
                <a:spcPts val="0"/>
              </a:spcAft>
              <a:buSzPts val="1440"/>
              <a:buNone/>
            </a:pPr>
            <a:r>
              <a:rPr lang="en-US">
                <a:solidFill>
                  <a:srgbClr val="860C4C"/>
                </a:solidFill>
              </a:rPr>
              <a:t>	</a:t>
            </a:r>
            <a:r>
              <a:rPr lang="en-US" sz="1800">
                <a:solidFill>
                  <a:srgbClr val="860C4C"/>
                </a:solidFill>
              </a:rPr>
              <a:t>W0, W1, and W2 = weight</a:t>
            </a:r>
            <a:endParaRPr/>
          </a:p>
          <a:p>
            <a:pPr indent="0" lvl="0" marL="0" rtl="0" algn="l">
              <a:spcBef>
                <a:spcPts val="1000"/>
              </a:spcBef>
              <a:spcAft>
                <a:spcPts val="0"/>
              </a:spcAft>
              <a:buSzPts val="1440"/>
              <a:buNone/>
            </a:pPr>
            <a:r>
              <a:rPr lang="en-US">
                <a:solidFill>
                  <a:srgbClr val="860C4C"/>
                </a:solidFill>
              </a:rPr>
              <a:t>	</a:t>
            </a:r>
            <a:r>
              <a:rPr lang="en-US" sz="1800">
                <a:solidFill>
                  <a:srgbClr val="860C4C"/>
                </a:solidFill>
              </a:rPr>
              <a:t>W0 * C = Bias</a:t>
            </a:r>
            <a:endParaRPr/>
          </a:p>
          <a:p>
            <a:pPr indent="0" lvl="0" marL="0" rtl="0" algn="l">
              <a:spcBef>
                <a:spcPts val="1000"/>
              </a:spcBef>
              <a:spcAft>
                <a:spcPts val="0"/>
              </a:spcAft>
              <a:buSzPts val="1440"/>
              <a:buNone/>
            </a:pPr>
            <a:r>
              <a:rPr lang="en-US">
                <a:solidFill>
                  <a:srgbClr val="860C4C"/>
                </a:solidFill>
              </a:rPr>
              <a:t>	</a:t>
            </a:r>
            <a:r>
              <a:rPr lang="en-US" sz="1800">
                <a:solidFill>
                  <a:srgbClr val="860C4C"/>
                </a:solidFill>
              </a:rPr>
              <a:t>X, Y =Inputs</a:t>
            </a:r>
            <a:endParaRPr/>
          </a:p>
          <a:p>
            <a:pPr indent="0" lvl="0" marL="0" rtl="0" algn="l">
              <a:spcBef>
                <a:spcPts val="1000"/>
              </a:spcBef>
              <a:spcAft>
                <a:spcPts val="0"/>
              </a:spcAft>
              <a:buSzPts val="1440"/>
              <a:buNone/>
            </a:pPr>
            <a:r>
              <a:rPr lang="en-US">
                <a:solidFill>
                  <a:srgbClr val="860C4C"/>
                </a:solidFill>
              </a:rPr>
              <a:t>	</a:t>
            </a:r>
            <a:r>
              <a:rPr lang="en-US" sz="1800">
                <a:solidFill>
                  <a:srgbClr val="860C4C"/>
                </a:solidFill>
              </a:rPr>
              <a:t>Z = Output</a:t>
            </a:r>
            <a:endParaRPr sz="1400">
              <a:solidFill>
                <a:srgbClr val="860C4C"/>
              </a:solidFill>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NAND Gate</a:t>
            </a:r>
            <a:endParaRPr/>
          </a:p>
        </p:txBody>
      </p:sp>
      <p:pic>
        <p:nvPicPr>
          <p:cNvPr descr="Table, calendar&#10;&#10;Description automatically generated" id="282" name="Google Shape;282;p24"/>
          <p:cNvPicPr preferRelativeResize="0"/>
          <p:nvPr/>
        </p:nvPicPr>
        <p:blipFill rotWithShape="1">
          <a:blip r:embed="rId3">
            <a:alphaModFix/>
          </a:blip>
          <a:srcRect b="0" l="0" r="0" t="0"/>
          <a:stretch/>
        </p:blipFill>
        <p:spPr>
          <a:xfrm>
            <a:off x="826576" y="2402237"/>
            <a:ext cx="10538847" cy="40760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NAND Gate</a:t>
            </a:r>
            <a:endParaRPr/>
          </a:p>
        </p:txBody>
      </p:sp>
      <p:pic>
        <p:nvPicPr>
          <p:cNvPr descr="Table&#10;&#10;Description automatically generated" id="288" name="Google Shape;288;p25"/>
          <p:cNvPicPr preferRelativeResize="0"/>
          <p:nvPr/>
        </p:nvPicPr>
        <p:blipFill rotWithShape="1">
          <a:blip r:embed="rId3">
            <a:alphaModFix/>
          </a:blip>
          <a:srcRect b="0" l="0" r="0" t="0"/>
          <a:stretch/>
        </p:blipFill>
        <p:spPr>
          <a:xfrm>
            <a:off x="1007390" y="2340244"/>
            <a:ext cx="10352868" cy="41535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OR Gate</a:t>
            </a:r>
            <a:endParaRPr/>
          </a:p>
        </p:txBody>
      </p:sp>
      <p:pic>
        <p:nvPicPr>
          <p:cNvPr descr="Calendar&#10;&#10;Description automatically generated" id="294" name="Google Shape;294;p26"/>
          <p:cNvPicPr preferRelativeResize="0"/>
          <p:nvPr/>
        </p:nvPicPr>
        <p:blipFill rotWithShape="1">
          <a:blip r:embed="rId3">
            <a:alphaModFix/>
          </a:blip>
          <a:srcRect b="0" l="0" r="0" t="0"/>
          <a:stretch/>
        </p:blipFill>
        <p:spPr>
          <a:xfrm>
            <a:off x="914401" y="2380819"/>
            <a:ext cx="10740324" cy="4070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AND Gate</a:t>
            </a:r>
            <a:endParaRPr/>
          </a:p>
        </p:txBody>
      </p:sp>
      <p:pic>
        <p:nvPicPr>
          <p:cNvPr descr="Calendar&#10;&#10;Description automatically generated" id="300" name="Google Shape;300;p27"/>
          <p:cNvPicPr preferRelativeResize="0"/>
          <p:nvPr/>
        </p:nvPicPr>
        <p:blipFill rotWithShape="1">
          <a:blip r:embed="rId3">
            <a:alphaModFix/>
          </a:blip>
          <a:srcRect b="0" l="0" r="0" t="0"/>
          <a:stretch/>
        </p:blipFill>
        <p:spPr>
          <a:xfrm>
            <a:off x="977361" y="2278251"/>
            <a:ext cx="10258909" cy="44197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