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8" r:id="rId2"/>
    <p:sldId id="256" r:id="rId3"/>
    <p:sldId id="262" r:id="rId4"/>
    <p:sldId id="257" r:id="rId5"/>
    <p:sldId id="264" r:id="rId6"/>
    <p:sldId id="258" r:id="rId7"/>
    <p:sldId id="263" r:id="rId8"/>
    <p:sldId id="265" r:id="rId9"/>
    <p:sldId id="266" r:id="rId10"/>
    <p:sldId id="259" r:id="rId11"/>
    <p:sldId id="260" r:id="rId12"/>
    <p:sldId id="261"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snapToObjects="1">
      <p:cViewPr varScale="1">
        <p:scale>
          <a:sx n="105" d="100"/>
          <a:sy n="105" d="100"/>
        </p:scale>
        <p:origin x="18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11/22/23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EB36A-3B36-8DE4-D5B3-DD1DE6BC94BF}"/>
              </a:ext>
            </a:extLst>
          </p:cNvPr>
          <p:cNvSpPr>
            <a:spLocks noGrp="1"/>
          </p:cNvSpPr>
          <p:nvPr>
            <p:ph type="ctrTitle"/>
          </p:nvPr>
        </p:nvSpPr>
        <p:spPr/>
        <p:txBody>
          <a:bodyPr/>
          <a:lstStyle/>
          <a:p>
            <a:r>
              <a:rPr lang="en-US" b="1" i="0" u="none" strike="noStrike" dirty="0">
                <a:effectLst/>
                <a:latin typeface="Söhne"/>
              </a:rPr>
              <a:t>"Innovating Healthcare: AI-Driven Drug Classification</a:t>
            </a:r>
            <a:endParaRPr lang="en-US" dirty="0"/>
          </a:p>
        </p:txBody>
      </p:sp>
      <p:sp>
        <p:nvSpPr>
          <p:cNvPr id="3" name="Subtitle 2">
            <a:extLst>
              <a:ext uri="{FF2B5EF4-FFF2-40B4-BE49-F238E27FC236}">
                <a16:creationId xmlns:a16="http://schemas.microsoft.com/office/drawing/2014/main" id="{4E9F428B-CDD1-8D43-18D2-5A4E5CAF9FD4}"/>
              </a:ext>
            </a:extLst>
          </p:cNvPr>
          <p:cNvSpPr>
            <a:spLocks noGrp="1"/>
          </p:cNvSpPr>
          <p:nvPr>
            <p:ph type="subTitle" idx="1"/>
          </p:nvPr>
        </p:nvSpPr>
        <p:spPr>
          <a:xfrm>
            <a:off x="5925312" y="5800344"/>
            <a:ext cx="2743200" cy="429768"/>
          </a:xfrm>
        </p:spPr>
        <p:txBody>
          <a:bodyPr>
            <a:normAutofit fontScale="85000" lnSpcReduction="20000"/>
          </a:bodyPr>
          <a:lstStyle/>
          <a:p>
            <a:r>
              <a:rPr lang="en-US" dirty="0"/>
              <a:t>Maryam Zubair</a:t>
            </a:r>
          </a:p>
        </p:txBody>
      </p:sp>
    </p:spTree>
    <p:extLst>
      <p:ext uri="{BB962C8B-B14F-4D97-AF65-F5344CB8AC3E}">
        <p14:creationId xmlns:p14="http://schemas.microsoft.com/office/powerpoint/2010/main" val="859652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68" y="3296652"/>
            <a:ext cx="9151584"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905833"/>
            <a:ext cx="3161297" cy="2398713"/>
          </a:xfrm>
        </p:spPr>
        <p:txBody>
          <a:bodyPr>
            <a:normAutofit/>
          </a:bodyPr>
          <a:lstStyle/>
          <a:p>
            <a:r>
              <a:t>Test</a:t>
            </a:r>
          </a:p>
        </p:txBody>
      </p:sp>
      <p:pic>
        <p:nvPicPr>
          <p:cNvPr id="7" name="Graphic 6" descr="Fingerprint">
            <a:extLst>
              <a:ext uri="{FF2B5EF4-FFF2-40B4-BE49-F238E27FC236}">
                <a16:creationId xmlns:a16="http://schemas.microsoft.com/office/drawing/2014/main" id="{A9649756-F174-6A5E-891C-783AF898D7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37798" y="553454"/>
            <a:ext cx="2469279" cy="2469279"/>
          </a:xfrm>
          <a:prstGeom prst="rect">
            <a:avLst/>
          </a:prstGeom>
        </p:spPr>
      </p:pic>
      <p:sp>
        <p:nvSpPr>
          <p:cNvPr id="3" name="Content Placeholder 2"/>
          <p:cNvSpPr>
            <a:spLocks noGrp="1"/>
          </p:cNvSpPr>
          <p:nvPr>
            <p:ph idx="1"/>
          </p:nvPr>
        </p:nvSpPr>
        <p:spPr>
          <a:xfrm>
            <a:off x="4223084" y="3884452"/>
            <a:ext cx="4292266" cy="2398713"/>
          </a:xfrm>
        </p:spPr>
        <p:txBody>
          <a:bodyPr anchor="ctr">
            <a:normAutofit/>
          </a:bodyPr>
          <a:lstStyle/>
          <a:p>
            <a:pPr marL="0" indent="0">
              <a:buNone/>
            </a:pPr>
            <a:r>
              <a:rPr lang="en-US" sz="1700" b="0" i="0" u="none" strike="noStrike">
                <a:effectLst/>
                <a:latin typeface="Söhne"/>
              </a:rPr>
              <a:t>This section details the testing procedures employed to evaluate the effectiveness of the fine-tuned model. It involves running specific scripts and analyzing the outcomes to ensure the model's accuracy and reliability in drug classification.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US" sz="4700"/>
              <a:t>Enhancement</a:t>
            </a:r>
          </a:p>
        </p:txBody>
      </p:sp>
      <p:pic>
        <p:nvPicPr>
          <p:cNvPr id="5" name="Picture 4" descr="Light bulb on yellow background with sketched light beams and cord">
            <a:extLst>
              <a:ext uri="{FF2B5EF4-FFF2-40B4-BE49-F238E27FC236}">
                <a16:creationId xmlns:a16="http://schemas.microsoft.com/office/drawing/2014/main" id="{7F7AF977-3A07-FC48-8166-2E806BF7EE34}"/>
              </a:ext>
            </a:extLst>
          </p:cNvPr>
          <p:cNvPicPr>
            <a:picLocks noChangeAspect="1"/>
          </p:cNvPicPr>
          <p:nvPr/>
        </p:nvPicPr>
        <p:blipFill rotWithShape="1">
          <a:blip r:embed="rId2"/>
          <a:srcRect l="56467" r="12209"/>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 fmla="*/ 0 w 3182692"/>
              <a:gd name="connsiteY0" fmla="*/ 0 h 18288"/>
              <a:gd name="connsiteX1" fmla="*/ 572885 w 3182692"/>
              <a:gd name="connsiteY1" fmla="*/ 0 h 18288"/>
              <a:gd name="connsiteX2" fmla="*/ 1113942 w 3182692"/>
              <a:gd name="connsiteY2" fmla="*/ 0 h 18288"/>
              <a:gd name="connsiteX3" fmla="*/ 1686827 w 3182692"/>
              <a:gd name="connsiteY3" fmla="*/ 0 h 18288"/>
              <a:gd name="connsiteX4" fmla="*/ 2323365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04711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pPr marL="0" indent="0">
              <a:lnSpc>
                <a:spcPct val="90000"/>
              </a:lnSpc>
              <a:buNone/>
            </a:pPr>
            <a:r>
              <a:rPr lang="en-US" sz="1300" b="1" i="0" u="none" strike="noStrike">
                <a:effectLst/>
                <a:latin typeface="Söhne"/>
              </a:rPr>
              <a:t>Enhancement</a:t>
            </a:r>
          </a:p>
          <a:p>
            <a:pPr marL="0" indent="0">
              <a:lnSpc>
                <a:spcPct val="90000"/>
              </a:lnSpc>
              <a:buNone/>
            </a:pPr>
            <a:endParaRPr lang="en-US" sz="1300" b="1" i="0" u="none" strike="noStrike">
              <a:effectLst/>
              <a:latin typeface="Söhne"/>
            </a:endParaRPr>
          </a:p>
          <a:p>
            <a:pPr>
              <a:lnSpc>
                <a:spcPct val="90000"/>
              </a:lnSpc>
              <a:buFont typeface="+mj-lt"/>
              <a:buAutoNum type="arabicPeriod"/>
            </a:pPr>
            <a:r>
              <a:rPr lang="en-US" sz="1300" b="1" i="0" u="none" strike="noStrike">
                <a:effectLst/>
                <a:latin typeface="Söhne"/>
              </a:rPr>
              <a:t>Advanced Feature Integration</a:t>
            </a:r>
            <a:r>
              <a:rPr lang="en-US" sz="1300" b="0" i="0" u="none" strike="noStrike">
                <a:effectLst/>
                <a:latin typeface="Söhne"/>
              </a:rPr>
              <a:t>: We aim to augment the model's classification precision by incorporating additional elements such as dosage information, patient demographics, and potential side effects. This would expand the model's scope and enhance its accuracy.</a:t>
            </a:r>
          </a:p>
          <a:p>
            <a:pPr>
              <a:lnSpc>
                <a:spcPct val="90000"/>
              </a:lnSpc>
              <a:buFont typeface="+mj-lt"/>
              <a:buAutoNum type="arabicPeriod"/>
            </a:pPr>
            <a:r>
              <a:rPr lang="en-US" sz="1300" b="1" i="0" u="none" strike="noStrike">
                <a:effectLst/>
                <a:latin typeface="Söhne"/>
              </a:rPr>
              <a:t>Real-Time Classification</a:t>
            </a:r>
            <a:r>
              <a:rPr lang="en-US" sz="1300" b="0" i="0" u="none" strike="noStrike">
                <a:effectLst/>
                <a:latin typeface="Söhne"/>
              </a:rPr>
              <a:t>: Developing a system capable of real-time drug classification is another objective. This would provide immediate insights and responses, particularly beneficial in dynamic healthcare scenarios.</a:t>
            </a:r>
          </a:p>
          <a:p>
            <a:pPr>
              <a:lnSpc>
                <a:spcPct val="90000"/>
              </a:lnSpc>
              <a:buFont typeface="+mj-lt"/>
              <a:buAutoNum type="arabicPeriod"/>
            </a:pPr>
            <a:r>
              <a:rPr lang="en-US" sz="1300" b="1" i="0" u="none" strike="noStrike">
                <a:effectLst/>
                <a:latin typeface="Söhne"/>
              </a:rPr>
              <a:t>Continuous Model Refinement</a:t>
            </a:r>
            <a:r>
              <a:rPr lang="en-US" sz="1300" b="0" i="0" u="none" strike="noStrike">
                <a:effectLst/>
                <a:latin typeface="Söhne"/>
              </a:rPr>
              <a:t>: An ongoing process of model enhancement is envisioned, where periodic updates are made. These updates will include new drug information and maladies, ensuring the model remains up-to-date and effective.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e scheduled pillbox">
            <a:extLst>
              <a:ext uri="{FF2B5EF4-FFF2-40B4-BE49-F238E27FC236}">
                <a16:creationId xmlns:a16="http://schemas.microsoft.com/office/drawing/2014/main" id="{BCAD7421-E3DA-30B3-7FE0-147E205D38F9}"/>
              </a:ext>
            </a:extLst>
          </p:cNvPr>
          <p:cNvPicPr>
            <a:picLocks noChangeAspect="1"/>
          </p:cNvPicPr>
          <p:nvPr/>
        </p:nvPicPr>
        <p:blipFill rotWithShape="1">
          <a:blip r:embed="rId2"/>
          <a:srcRect r="10999" b="-2"/>
          <a:stretch/>
        </p:blipFill>
        <p:spPr>
          <a:xfrm>
            <a:off x="20" y="1"/>
            <a:ext cx="9143980" cy="6857999"/>
          </a:xfrm>
          <a:prstGeom prst="rect">
            <a:avLst/>
          </a:prstGeom>
        </p:spPr>
      </p:pic>
      <p:sp useBgFill="1">
        <p:nvSpPr>
          <p:cNvPr id="11" name="Freeform: Shape 1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924" y="609600"/>
            <a:ext cx="4029076"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778356" y="1071350"/>
            <a:ext cx="3581372" cy="1339382"/>
          </a:xfrm>
        </p:spPr>
        <p:txBody>
          <a:bodyPr>
            <a:normAutofit/>
          </a:bodyPr>
          <a:lstStyle/>
          <a:p>
            <a:r>
              <a:rPr lang="en-US" sz="3100"/>
              <a:t>Conclusion</a:t>
            </a:r>
          </a:p>
        </p:txBody>
      </p:sp>
      <p:sp>
        <p:nvSpPr>
          <p:cNvPr id="1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499" y="399531"/>
            <a:ext cx="1280813"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91989" y="2547257"/>
            <a:ext cx="3343834" cy="3109740"/>
          </a:xfrm>
        </p:spPr>
        <p:txBody>
          <a:bodyPr anchor="ctr">
            <a:normAutofit/>
          </a:bodyPr>
          <a:lstStyle/>
          <a:p>
            <a:pPr marL="0" indent="0">
              <a:lnSpc>
                <a:spcPct val="90000"/>
              </a:lnSpc>
              <a:buNone/>
            </a:pPr>
            <a:r>
              <a:rPr lang="en-US" sz="1400" b="0" i="0" u="none" strike="noStrike">
                <a:effectLst/>
                <a:latin typeface="Söhne"/>
              </a:rPr>
              <a:t>This project has successfully harnessed the power of OpenAI's GPT-3.5 to develop a model specialized in drug classification, using a dataset of 2,000 drug examples. The primary goal was to train the system to proficiently categorize medicines based on the illnesses they are designed to treat. This initiative demonstrates the vast potential of advanced machine learning in the healthcare sector, setting a precedent for future developments in efficient and refined drug classification systems.</a:t>
            </a:r>
            <a:endParaRPr 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2" name="Title 1">
            <a:extLst>
              <a:ext uri="{FF2B5EF4-FFF2-40B4-BE49-F238E27FC236}">
                <a16:creationId xmlns:a16="http://schemas.microsoft.com/office/drawing/2014/main" id="{C3EDF9BC-75BB-CC0B-3874-608265EFDCC0}"/>
              </a:ext>
            </a:extLst>
          </p:cNvPr>
          <p:cNvSpPr>
            <a:spLocks noGrp="1"/>
          </p:cNvSpPr>
          <p:nvPr>
            <p:ph type="title"/>
          </p:nvPr>
        </p:nvSpPr>
        <p:spPr>
          <a:xfrm>
            <a:off x="4570578" y="1257300"/>
            <a:ext cx="3988849" cy="1381125"/>
          </a:xfrm>
        </p:spPr>
        <p:txBody>
          <a:bodyPr>
            <a:normAutofit/>
          </a:bodyPr>
          <a:lstStyle/>
          <a:p>
            <a:r>
              <a:rPr lang="en-US">
                <a:solidFill>
                  <a:srgbClr val="000000"/>
                </a:solidFill>
              </a:rPr>
              <a:t>GitHub Link</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phic 6" descr="Marker">
            <a:extLst>
              <a:ext uri="{FF2B5EF4-FFF2-40B4-BE49-F238E27FC236}">
                <a16:creationId xmlns:a16="http://schemas.microsoft.com/office/drawing/2014/main" id="{D9EC28ED-A806-52B2-7FAE-C1CFC6EE57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0" y="2079067"/>
            <a:ext cx="3026740" cy="3026740"/>
          </a:xfrm>
          <a:prstGeom prst="rect">
            <a:avLst/>
          </a:prstGeom>
        </p:spPr>
      </p:pic>
      <p:sp>
        <p:nvSpPr>
          <p:cNvPr id="3" name="Content Placeholder 2">
            <a:extLst>
              <a:ext uri="{FF2B5EF4-FFF2-40B4-BE49-F238E27FC236}">
                <a16:creationId xmlns:a16="http://schemas.microsoft.com/office/drawing/2014/main" id="{67767A4A-7D0F-684E-F4B6-6EDF0C42C688}"/>
              </a:ext>
            </a:extLst>
          </p:cNvPr>
          <p:cNvSpPr>
            <a:spLocks noGrp="1"/>
          </p:cNvSpPr>
          <p:nvPr>
            <p:ph idx="1"/>
          </p:nvPr>
        </p:nvSpPr>
        <p:spPr>
          <a:xfrm>
            <a:off x="4342085" y="2260681"/>
            <a:ext cx="4801915" cy="2927188"/>
          </a:xfrm>
        </p:spPr>
        <p:txBody>
          <a:bodyPr anchor="ctr">
            <a:normAutofit/>
          </a:bodyPr>
          <a:lstStyle/>
          <a:p>
            <a:pPr marL="0" indent="0">
              <a:buNone/>
            </a:pPr>
            <a:r>
              <a:rPr lang="en-US" sz="1500" dirty="0">
                <a:solidFill>
                  <a:schemeClr val="tx2"/>
                </a:solidFill>
              </a:rPr>
              <a:t>https://</a:t>
            </a:r>
            <a:r>
              <a:rPr lang="en-US" sz="1500" dirty="0" err="1">
                <a:solidFill>
                  <a:schemeClr val="tx2"/>
                </a:solidFill>
              </a:rPr>
              <a:t>github.com</a:t>
            </a:r>
            <a:r>
              <a:rPr lang="en-US" sz="1500" dirty="0">
                <a:solidFill>
                  <a:schemeClr val="tx2"/>
                </a:solidFill>
              </a:rPr>
              <a:t>/Maryam-Zubair/</a:t>
            </a:r>
            <a:r>
              <a:rPr lang="en-US" sz="1500" dirty="0" err="1">
                <a:solidFill>
                  <a:schemeClr val="tx2"/>
                </a:solidFill>
              </a:rPr>
              <a:t>MachineLearning_Assignment</a:t>
            </a:r>
            <a:r>
              <a:rPr lang="en-US" sz="1500" dirty="0">
                <a:solidFill>
                  <a:schemeClr val="tx2"/>
                </a:solidFill>
              </a:rPr>
              <a:t>/tree/main/</a:t>
            </a:r>
            <a:r>
              <a:rPr lang="en-US" sz="1500" dirty="0" err="1">
                <a:solidFill>
                  <a:schemeClr val="tx2"/>
                </a:solidFill>
              </a:rPr>
              <a:t>ChatGPT</a:t>
            </a:r>
            <a:r>
              <a:rPr lang="en-US" sz="1500" dirty="0">
                <a:solidFill>
                  <a:schemeClr val="tx2"/>
                </a:solidFill>
              </a:rPr>
              <a:t>/</a:t>
            </a:r>
            <a:r>
              <a:rPr lang="en-US" sz="1500" dirty="0" err="1">
                <a:solidFill>
                  <a:schemeClr val="tx2"/>
                </a:solidFill>
              </a:rPr>
              <a:t>Fine_Tuning</a:t>
            </a:r>
            <a:r>
              <a:rPr lang="en-US" sz="1500" dirty="0">
                <a:solidFill>
                  <a:schemeClr val="tx2"/>
                </a:solidFill>
              </a:rPr>
              <a:t>/</a:t>
            </a:r>
            <a:r>
              <a:rPr lang="en-US" sz="1500" dirty="0" err="1">
                <a:solidFill>
                  <a:schemeClr val="tx2"/>
                </a:solidFill>
              </a:rPr>
              <a:t>Drug_Example</a:t>
            </a:r>
            <a:endParaRPr lang="en-US" sz="1500" dirty="0">
              <a:solidFill>
                <a:schemeClr val="tx2"/>
              </a:solidFill>
            </a:endParaRPr>
          </a:p>
        </p:txBody>
      </p:sp>
    </p:spTree>
    <p:extLst>
      <p:ext uri="{BB962C8B-B14F-4D97-AF65-F5344CB8AC3E}">
        <p14:creationId xmlns:p14="http://schemas.microsoft.com/office/powerpoint/2010/main" val="1389771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54"/>
            <a:ext cx="9144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29000" y="601744"/>
            <a:ext cx="5086350" cy="1338696"/>
          </a:xfrm>
        </p:spPr>
        <p:txBody>
          <a:bodyPr>
            <a:normAutofit/>
          </a:bodyPr>
          <a:lstStyle/>
          <a:p>
            <a:r>
              <a:t>Introduction</a:t>
            </a:r>
          </a:p>
        </p:txBody>
      </p:sp>
      <p:pic>
        <p:nvPicPr>
          <p:cNvPr id="5" name="Picture 4" descr="Colourful pills stacked to make a bar graph">
            <a:extLst>
              <a:ext uri="{FF2B5EF4-FFF2-40B4-BE49-F238E27FC236}">
                <a16:creationId xmlns:a16="http://schemas.microsoft.com/office/drawing/2014/main" id="{7F08DDD1-1579-F13F-CEA2-9F82AAB2CED8}"/>
              </a:ext>
            </a:extLst>
          </p:cNvPr>
          <p:cNvPicPr>
            <a:picLocks noChangeAspect="1"/>
          </p:cNvPicPr>
          <p:nvPr/>
        </p:nvPicPr>
        <p:blipFill rotWithShape="1">
          <a:blip r:embed="rId2"/>
          <a:srcRect l="45423" r="26346" b="-1"/>
          <a:stretch/>
        </p:blipFill>
        <p:spPr>
          <a:xfrm>
            <a:off x="20" y="10"/>
            <a:ext cx="281604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p:cNvSpPr>
            <a:spLocks noGrp="1"/>
          </p:cNvSpPr>
          <p:nvPr>
            <p:ph idx="1"/>
          </p:nvPr>
        </p:nvSpPr>
        <p:spPr>
          <a:xfrm>
            <a:off x="3429000" y="2201958"/>
            <a:ext cx="5086350" cy="3900730"/>
          </a:xfrm>
        </p:spPr>
        <p:txBody>
          <a:bodyPr anchor="t">
            <a:normAutofit/>
          </a:bodyPr>
          <a:lstStyle/>
          <a:p>
            <a:endParaRPr lang="en-US" sz="1600"/>
          </a:p>
          <a:p>
            <a:pPr marL="0" indent="0">
              <a:buNone/>
            </a:pPr>
            <a:r>
              <a:rPr lang="en-US" sz="1600" b="0" i="0" u="none" strike="noStrike">
                <a:effectLst/>
                <a:latin typeface="Söhne"/>
              </a:rPr>
              <a:t>In this project, we leverage the advanced capabilities of OpenAI's GPT-3.5 to fine-tune a model for drug classification. Utilizing a carefully selected dataset of 2,000 drug examples from an Excel file, our aim is to enhance the accuracy of drug categorization, focusing specifically on their associated ailments.</a:t>
            </a:r>
          </a:p>
          <a:p>
            <a:pPr marL="0" indent="0">
              <a:buNone/>
            </a:pPr>
            <a:r>
              <a:rPr lang="en-US" sz="1600" b="0" i="0" u="none" strike="noStrike">
                <a:effectLst/>
                <a:latin typeface="Söhne"/>
              </a:rPr>
              <a:t>The essence of this project lies in training an intelligent computer system to identify the diseases targeted by various medications. Initially, we compile comprehensive data about numerous medicines and the conditions they treat. This data is then systematically organized to facilitate the computer's learning process. Upon successful training, the computer applies this knowledge to accurately identify the disease each medication is intended to treat.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D8D4E0-21A8-17F5-66E0-7364D6D0E5A9}"/>
              </a:ext>
            </a:extLst>
          </p:cNvPr>
          <p:cNvSpPr>
            <a:spLocks noGrp="1"/>
          </p:cNvSpPr>
          <p:nvPr>
            <p:ph type="title"/>
          </p:nvPr>
        </p:nvSpPr>
        <p:spPr>
          <a:xfrm>
            <a:off x="3973321" y="329184"/>
            <a:ext cx="4688333" cy="1783080"/>
          </a:xfrm>
        </p:spPr>
        <p:txBody>
          <a:bodyPr anchor="b">
            <a:normAutofit/>
          </a:bodyPr>
          <a:lstStyle/>
          <a:p>
            <a:r>
              <a:rPr lang="en-US" sz="4700"/>
              <a:t>Design</a:t>
            </a:r>
          </a:p>
        </p:txBody>
      </p:sp>
      <p:pic>
        <p:nvPicPr>
          <p:cNvPr id="22" name="Picture 21" descr="Exclamation mark on a yellow background">
            <a:extLst>
              <a:ext uri="{FF2B5EF4-FFF2-40B4-BE49-F238E27FC236}">
                <a16:creationId xmlns:a16="http://schemas.microsoft.com/office/drawing/2014/main" id="{6C7E7480-5115-DC21-35F5-E168F6D258A0}"/>
              </a:ext>
            </a:extLst>
          </p:cNvPr>
          <p:cNvPicPr>
            <a:picLocks noChangeAspect="1"/>
          </p:cNvPicPr>
          <p:nvPr/>
        </p:nvPicPr>
        <p:blipFill rotWithShape="1">
          <a:blip r:embed="rId2"/>
          <a:srcRect l="37359" r="24442"/>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 fmla="*/ 0 w 3182692"/>
              <a:gd name="connsiteY0" fmla="*/ 0 h 18288"/>
              <a:gd name="connsiteX1" fmla="*/ 572885 w 3182692"/>
              <a:gd name="connsiteY1" fmla="*/ 0 h 18288"/>
              <a:gd name="connsiteX2" fmla="*/ 1113942 w 3182692"/>
              <a:gd name="connsiteY2" fmla="*/ 0 h 18288"/>
              <a:gd name="connsiteX3" fmla="*/ 1686827 w 3182692"/>
              <a:gd name="connsiteY3" fmla="*/ 0 h 18288"/>
              <a:gd name="connsiteX4" fmla="*/ 2323365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04711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3D463B-751B-51C6-7072-B707F770A28E}"/>
              </a:ext>
            </a:extLst>
          </p:cNvPr>
          <p:cNvSpPr>
            <a:spLocks noGrp="1"/>
          </p:cNvSpPr>
          <p:nvPr>
            <p:ph idx="1"/>
          </p:nvPr>
        </p:nvSpPr>
        <p:spPr>
          <a:xfrm>
            <a:off x="3973321" y="2706624"/>
            <a:ext cx="4688333" cy="3483864"/>
          </a:xfrm>
        </p:spPr>
        <p:txBody>
          <a:bodyPr>
            <a:normAutofit/>
          </a:bodyPr>
          <a:lstStyle/>
          <a:p>
            <a:pPr marL="0" indent="0">
              <a:lnSpc>
                <a:spcPct val="90000"/>
              </a:lnSpc>
              <a:buNone/>
            </a:pPr>
            <a:endParaRPr lang="en-US" sz="1800" b="0" i="0" u="none" strike="noStrike">
              <a:effectLst/>
              <a:latin typeface="Söhne"/>
            </a:endParaRPr>
          </a:p>
          <a:p>
            <a:pPr marL="0" indent="0">
              <a:lnSpc>
                <a:spcPct val="90000"/>
              </a:lnSpc>
              <a:buNone/>
            </a:pPr>
            <a:r>
              <a:rPr lang="en-US" sz="1800" b="0" i="0" u="none" strike="noStrike">
                <a:effectLst/>
                <a:latin typeface="Söhne"/>
              </a:rPr>
              <a:t>Preparing the Data</a:t>
            </a:r>
          </a:p>
          <a:p>
            <a:pPr marL="0" indent="0">
              <a:lnSpc>
                <a:spcPct val="90000"/>
              </a:lnSpc>
              <a:buNone/>
            </a:pPr>
            <a:endParaRPr lang="en-US" sz="1800" b="0" i="0" u="none" strike="noStrike">
              <a:effectLst/>
              <a:latin typeface="Söhne"/>
            </a:endParaRPr>
          </a:p>
          <a:p>
            <a:pPr>
              <a:lnSpc>
                <a:spcPct val="90000"/>
              </a:lnSpc>
              <a:buFont typeface="+mj-lt"/>
              <a:buAutoNum type="arabicPeriod"/>
            </a:pPr>
            <a:r>
              <a:rPr lang="en-US" sz="1800" b="1" i="0" u="none" strike="noStrike">
                <a:effectLst/>
                <a:latin typeface="Söhne"/>
              </a:rPr>
              <a:t>Data Conversion</a:t>
            </a:r>
            <a:r>
              <a:rPr lang="en-US" sz="1800" b="0" i="0" u="none" strike="noStrike">
                <a:effectLst/>
                <a:latin typeface="Söhne"/>
              </a:rPr>
              <a:t>: We begin by transforming the XLSX data file into a JSONL format, suitable for model fine-tuning. This is achieved using Pandas and OpenAI tools, with the data being formatted to include drug names and corresponding illnesses in a prompt-completion style. Special care is taken to ensure that each completion begins with a whitespace.</a:t>
            </a:r>
          </a:p>
          <a:p>
            <a:pPr>
              <a:lnSpc>
                <a:spcPct val="90000"/>
              </a:lnSpc>
            </a:pPr>
            <a:endParaRPr lang="en-US" sz="1800"/>
          </a:p>
        </p:txBody>
      </p:sp>
    </p:spTree>
    <p:extLst>
      <p:ext uri="{BB962C8B-B14F-4D97-AF65-F5344CB8AC3E}">
        <p14:creationId xmlns:p14="http://schemas.microsoft.com/office/powerpoint/2010/main" val="3080565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US" sz="4700"/>
              <a:t>Design (cont.)</a:t>
            </a:r>
          </a:p>
        </p:txBody>
      </p:sp>
      <p:pic>
        <p:nvPicPr>
          <p:cNvPr id="22" name="Picture 21" descr="White puzzle with one red piece">
            <a:extLst>
              <a:ext uri="{FF2B5EF4-FFF2-40B4-BE49-F238E27FC236}">
                <a16:creationId xmlns:a16="http://schemas.microsoft.com/office/drawing/2014/main" id="{B76DEFEA-983B-1F71-8616-19AD683E144A}"/>
              </a:ext>
            </a:extLst>
          </p:cNvPr>
          <p:cNvPicPr>
            <a:picLocks noChangeAspect="1"/>
          </p:cNvPicPr>
          <p:nvPr/>
        </p:nvPicPr>
        <p:blipFill rotWithShape="1">
          <a:blip r:embed="rId2"/>
          <a:srcRect l="36477" r="34873"/>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 fmla="*/ 0 w 3182692"/>
              <a:gd name="connsiteY0" fmla="*/ 0 h 18288"/>
              <a:gd name="connsiteX1" fmla="*/ 572885 w 3182692"/>
              <a:gd name="connsiteY1" fmla="*/ 0 h 18288"/>
              <a:gd name="connsiteX2" fmla="*/ 1113942 w 3182692"/>
              <a:gd name="connsiteY2" fmla="*/ 0 h 18288"/>
              <a:gd name="connsiteX3" fmla="*/ 1686827 w 3182692"/>
              <a:gd name="connsiteY3" fmla="*/ 0 h 18288"/>
              <a:gd name="connsiteX4" fmla="*/ 2323365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04711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pPr marL="0" indent="0">
              <a:lnSpc>
                <a:spcPct val="90000"/>
              </a:lnSpc>
              <a:buNone/>
            </a:pPr>
            <a:endParaRPr lang="en-US" sz="1200" b="0" i="0" u="none" strike="noStrike" dirty="0">
              <a:effectLst/>
              <a:latin typeface="Söhne"/>
            </a:endParaRPr>
          </a:p>
          <a:p>
            <a:pPr marL="0" indent="0">
              <a:lnSpc>
                <a:spcPct val="90000"/>
              </a:lnSpc>
              <a:buNone/>
            </a:pPr>
            <a:r>
              <a:rPr lang="en-US" sz="1200" b="0" i="0" u="none" strike="noStrike" dirty="0">
                <a:effectLst/>
                <a:latin typeface="Söhne"/>
              </a:rPr>
              <a:t>Fine-Tuning Commands</a:t>
            </a:r>
          </a:p>
          <a:p>
            <a:pPr marL="0" indent="0">
              <a:lnSpc>
                <a:spcPct val="90000"/>
              </a:lnSpc>
              <a:buNone/>
            </a:pPr>
            <a:endParaRPr lang="en-US" sz="1200" b="0" i="0" u="none" strike="noStrike" dirty="0">
              <a:effectLst/>
              <a:latin typeface="Söhne"/>
            </a:endParaRPr>
          </a:p>
          <a:p>
            <a:pPr marL="514350" indent="-514350">
              <a:lnSpc>
                <a:spcPct val="90000"/>
              </a:lnSpc>
              <a:buAutoNum type="arabicPeriod"/>
            </a:pPr>
            <a:r>
              <a:rPr lang="en-US" sz="1200" b="1" i="0" u="none" strike="noStrike" dirty="0">
                <a:effectLst/>
                <a:latin typeface="Söhne"/>
              </a:rPr>
              <a:t>Data Analysis and Preparation</a:t>
            </a:r>
            <a:r>
              <a:rPr lang="en-US" sz="1200" b="0" i="0" u="none" strike="noStrike" dirty="0">
                <a:effectLst/>
                <a:latin typeface="Söhne"/>
              </a:rPr>
              <a:t>: We utilize </a:t>
            </a:r>
            <a:r>
              <a:rPr lang="en-US" sz="1200" b="0" i="0" u="none" strike="noStrike" dirty="0" err="1">
                <a:effectLst/>
                <a:latin typeface="Söhne"/>
              </a:rPr>
              <a:t>OpenAI's</a:t>
            </a:r>
            <a:r>
              <a:rPr lang="en-US" sz="1200" b="0" i="0" u="none" strike="noStrike" dirty="0">
                <a:effectLst/>
                <a:latin typeface="Söhne"/>
              </a:rPr>
              <a:t> tools, specifically the </a:t>
            </a:r>
            <a:r>
              <a:rPr lang="en-US" sz="1200" b="0" i="0" u="none" strike="noStrike" dirty="0" err="1">
                <a:effectLst/>
                <a:latin typeface="Söhne"/>
              </a:rPr>
              <a:t>fine_tunes.prepare_data</a:t>
            </a:r>
            <a:r>
              <a:rPr lang="en-US" sz="1200" b="0" i="0" u="none" strike="noStrike" dirty="0">
                <a:effectLst/>
                <a:latin typeface="Söhne"/>
              </a:rPr>
              <a:t> command, to process the data. This involves dividing the dataset into training and validation sets, which are crucial for effective model training.</a:t>
            </a:r>
          </a:p>
          <a:p>
            <a:pPr marL="514350" indent="-514350">
              <a:lnSpc>
                <a:spcPct val="90000"/>
              </a:lnSpc>
              <a:buAutoNum type="arabicPeriod"/>
            </a:pPr>
            <a:r>
              <a:rPr lang="en-US" sz="1200" b="1" i="0" u="none" strike="noStrike" dirty="0">
                <a:effectLst/>
                <a:latin typeface="Söhne"/>
              </a:rPr>
              <a:t>Model Training</a:t>
            </a:r>
            <a:r>
              <a:rPr lang="en-US" sz="1200" b="0" i="0" u="none" strike="noStrike" dirty="0">
                <a:effectLst/>
                <a:latin typeface="Söhne"/>
              </a:rPr>
              <a:t>: The training of the model is carried out using the </a:t>
            </a:r>
            <a:r>
              <a:rPr lang="en-US" sz="1200" b="0" i="0" u="none" strike="noStrike" dirty="0" err="1">
                <a:effectLst/>
                <a:latin typeface="Söhne"/>
              </a:rPr>
              <a:t>fine_tunes.create</a:t>
            </a:r>
            <a:r>
              <a:rPr lang="en-US" sz="1200" b="0" i="0" u="none" strike="noStrike" dirty="0">
                <a:effectLst/>
                <a:latin typeface="Söhne"/>
              </a:rPr>
              <a:t> command. We set parameters like the model type (</a:t>
            </a:r>
            <a:r>
              <a:rPr lang="en-US" sz="1200" b="0" i="0" u="none" strike="noStrike" dirty="0" err="1">
                <a:effectLst/>
                <a:latin typeface="Söhne"/>
              </a:rPr>
              <a:t>ada</a:t>
            </a:r>
            <a:r>
              <a:rPr lang="en-US" sz="1200" b="0" i="0" u="none" strike="noStrike" dirty="0">
                <a:effectLst/>
                <a:latin typeface="Söhne"/>
              </a:rPr>
              <a:t>) and classification metrics, and specify the training and validation data files to guide the training process.</a:t>
            </a:r>
          </a:p>
          <a:p>
            <a:pPr marL="514350" indent="-514350">
              <a:lnSpc>
                <a:spcPct val="90000"/>
              </a:lnSpc>
              <a:buAutoNum type="arabicPeriod"/>
            </a:pPr>
            <a:r>
              <a:rPr lang="en-US" sz="1200" b="1" i="0" u="none" strike="noStrike" dirty="0">
                <a:effectLst/>
                <a:latin typeface="Söhne"/>
              </a:rPr>
              <a:t>Monitoring Job Progress</a:t>
            </a:r>
            <a:r>
              <a:rPr lang="en-US" sz="1200" b="0" i="0" u="none" strike="noStrike" dirty="0">
                <a:effectLst/>
                <a:latin typeface="Söhne"/>
              </a:rPr>
              <a:t>: In case of disconnection during fine-tuning, a command is provided to check the progress of the job.</a:t>
            </a:r>
          </a:p>
          <a:p>
            <a:pPr marL="514350" indent="-514350">
              <a:lnSpc>
                <a:spcPct val="90000"/>
              </a:lnSpc>
              <a:buAutoNum type="arabicPeriod"/>
            </a:pPr>
            <a:r>
              <a:rPr lang="en-US" sz="1200" b="1" i="0" u="none" strike="noStrike" dirty="0">
                <a:effectLst/>
                <a:latin typeface="Söhne"/>
              </a:rPr>
              <a:t>Completion of Fine-Tuning</a:t>
            </a:r>
            <a:r>
              <a:rPr lang="en-US" sz="1200" b="0" i="0" u="none" strike="noStrike" dirty="0">
                <a:effectLst/>
                <a:latin typeface="Söhne"/>
              </a:rPr>
              <a:t>: Upon the completion of the fine-tuning job, an output is received confirming the completion cost and other pertinent details. The fine-tuned model is then ready for generating completions based on the trained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7C29AEB-9BC9-1CA2-C6A0-9E78D64699E0}"/>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3500" kern="1200">
                <a:solidFill>
                  <a:srgbClr val="FFFFFF"/>
                </a:solidFill>
                <a:latin typeface="+mj-lt"/>
                <a:ea typeface="+mj-ea"/>
                <a:cs typeface="+mj-cs"/>
              </a:rPr>
              <a:t>Code</a:t>
            </a:r>
          </a:p>
        </p:txBody>
      </p:sp>
      <p:pic>
        <p:nvPicPr>
          <p:cNvPr id="5" name="Content Placeholder 4" descr="A computer screen shot of text&#10;&#10;Description automatically generated">
            <a:extLst>
              <a:ext uri="{FF2B5EF4-FFF2-40B4-BE49-F238E27FC236}">
                <a16:creationId xmlns:a16="http://schemas.microsoft.com/office/drawing/2014/main" id="{D643585F-1AAA-2A79-1F09-AE83E717BBF3}"/>
              </a:ext>
            </a:extLst>
          </p:cNvPr>
          <p:cNvPicPr>
            <a:picLocks noGrp="1" noChangeAspect="1"/>
          </p:cNvPicPr>
          <p:nvPr>
            <p:ph idx="1"/>
          </p:nvPr>
        </p:nvPicPr>
        <p:blipFill>
          <a:blip r:embed="rId2"/>
          <a:stretch>
            <a:fillRect/>
          </a:stretch>
        </p:blipFill>
        <p:spPr>
          <a:xfrm>
            <a:off x="3376821" y="926592"/>
            <a:ext cx="5419311" cy="5462015"/>
          </a:xfrm>
          <a:prstGeom prst="rect">
            <a:avLst/>
          </a:prstGeom>
        </p:spPr>
      </p:pic>
    </p:spTree>
    <p:extLst>
      <p:ext uri="{BB962C8B-B14F-4D97-AF65-F5344CB8AC3E}">
        <p14:creationId xmlns:p14="http://schemas.microsoft.com/office/powerpoint/2010/main" val="2802277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964" y="296662"/>
            <a:ext cx="4969003" cy="939430"/>
          </a:xfrm>
        </p:spPr>
        <p:txBody>
          <a:bodyPr anchor="b">
            <a:normAutofit/>
          </a:bodyPr>
          <a:lstStyle/>
          <a:p>
            <a:r>
              <a:rPr lang="en-US" sz="3500" dirty="0"/>
              <a:t>Implementation</a:t>
            </a:r>
          </a:p>
        </p:txBody>
      </p:sp>
      <p:sp>
        <p:nvSpPr>
          <p:cNvPr id="3" name="Content Placeholder 2"/>
          <p:cNvSpPr>
            <a:spLocks noGrp="1"/>
          </p:cNvSpPr>
          <p:nvPr>
            <p:ph idx="1"/>
          </p:nvPr>
        </p:nvSpPr>
        <p:spPr>
          <a:xfrm>
            <a:off x="358901" y="2144990"/>
            <a:ext cx="3335275" cy="3522569"/>
          </a:xfrm>
        </p:spPr>
        <p:txBody>
          <a:bodyPr anchor="t">
            <a:normAutofit/>
          </a:bodyPr>
          <a:lstStyle/>
          <a:p>
            <a:pPr>
              <a:lnSpc>
                <a:spcPct val="90000"/>
              </a:lnSpc>
              <a:buAutoNum type="arabicPeriod"/>
            </a:pPr>
            <a:r>
              <a:rPr lang="en-US" sz="1400" b="1" i="0" u="none" strike="noStrike" dirty="0">
                <a:effectLst/>
                <a:latin typeface="Söhne"/>
              </a:rPr>
              <a:t>Setting Up the Environment</a:t>
            </a:r>
            <a:r>
              <a:rPr lang="en-US" sz="1400" b="0" i="0" u="none" strike="noStrike" dirty="0">
                <a:effectLst/>
                <a:latin typeface="Söhne"/>
              </a:rPr>
              <a:t>: To begin, activate or create a virtual environment. </a:t>
            </a:r>
          </a:p>
          <a:p>
            <a:pPr>
              <a:lnSpc>
                <a:spcPct val="90000"/>
              </a:lnSpc>
              <a:buAutoNum type="arabicPeriod"/>
            </a:pPr>
            <a:r>
              <a:rPr lang="en-US" sz="1400" b="1" i="0" u="none" strike="noStrike" dirty="0">
                <a:effectLst/>
                <a:latin typeface="Söhne"/>
              </a:rPr>
              <a:t>Installing Necessary Packages</a:t>
            </a:r>
            <a:r>
              <a:rPr lang="en-US" sz="1400" b="0" i="0" u="none" strike="noStrike" dirty="0">
                <a:effectLst/>
                <a:latin typeface="Söhne"/>
              </a:rPr>
              <a:t>: Install the required packages by executing pip install pandas </a:t>
            </a:r>
            <a:r>
              <a:rPr lang="en-US" sz="1400" b="0" i="0" u="none" strike="noStrike" dirty="0" err="1">
                <a:effectLst/>
                <a:latin typeface="Söhne"/>
              </a:rPr>
              <a:t>openpyxl</a:t>
            </a:r>
            <a:r>
              <a:rPr lang="en-US" sz="1400" b="0" i="0" u="none" strike="noStrike" dirty="0">
                <a:effectLst/>
                <a:latin typeface="Söhne"/>
              </a:rPr>
              <a:t> </a:t>
            </a:r>
            <a:r>
              <a:rPr lang="en-US" sz="1400" b="0" i="0" u="none" strike="noStrike" dirty="0" err="1">
                <a:effectLst/>
                <a:latin typeface="Söhne"/>
              </a:rPr>
              <a:t>openai</a:t>
            </a:r>
            <a:r>
              <a:rPr lang="en-US" sz="1400" b="0" i="0" u="none" strike="noStrike" dirty="0">
                <a:effectLst/>
                <a:latin typeface="Söhne"/>
              </a:rPr>
              <a:t>==0.28.</a:t>
            </a:r>
          </a:p>
          <a:p>
            <a:pPr>
              <a:lnSpc>
                <a:spcPct val="90000"/>
              </a:lnSpc>
              <a:buAutoNum type="arabicPeriod"/>
            </a:pPr>
            <a:r>
              <a:rPr lang="en-US" sz="1400" b="1" i="0" u="none" strike="noStrike" dirty="0">
                <a:effectLst/>
                <a:latin typeface="Söhne"/>
              </a:rPr>
              <a:t>Data Processing</a:t>
            </a:r>
            <a:r>
              <a:rPr lang="en-US" sz="1400" b="0" i="0" u="none" strike="noStrike" dirty="0">
                <a:effectLst/>
                <a:latin typeface="Söhne"/>
              </a:rPr>
              <a:t>: The next step involves processing the dataset in preparation for model fine-tuning.</a:t>
            </a:r>
          </a:p>
          <a:p>
            <a:pPr>
              <a:lnSpc>
                <a:spcPct val="90000"/>
              </a:lnSpc>
              <a:buFont typeface="+mj-lt"/>
              <a:buAutoNum type="arabicPeriod"/>
            </a:pPr>
            <a:r>
              <a:rPr lang="en-US" sz="1400" b="1" i="0" u="none" strike="noStrike" dirty="0">
                <a:effectLst/>
                <a:latin typeface="Söhne"/>
              </a:rPr>
              <a:t>Data Preparation for Fine-Tuning</a:t>
            </a:r>
            <a:r>
              <a:rPr lang="en-US" sz="1400" b="0" i="0" u="none" strike="noStrike" dirty="0">
                <a:effectLst/>
                <a:latin typeface="Söhne"/>
              </a:rPr>
              <a:t>: Use the </a:t>
            </a:r>
            <a:r>
              <a:rPr lang="en-US" sz="1400" b="0" i="0" u="none" strike="noStrike" dirty="0" err="1">
                <a:effectLst/>
                <a:latin typeface="Söhne"/>
              </a:rPr>
              <a:t>openai</a:t>
            </a:r>
            <a:r>
              <a:rPr lang="en-US" sz="1400" b="0" i="0" u="none" strike="noStrike" dirty="0">
                <a:effectLst/>
                <a:latin typeface="Söhne"/>
              </a:rPr>
              <a:t> tools </a:t>
            </a:r>
            <a:r>
              <a:rPr lang="en-US" sz="1400" b="0" i="0" u="none" strike="noStrike" dirty="0" err="1">
                <a:effectLst/>
                <a:latin typeface="Söhne"/>
              </a:rPr>
              <a:t>fine_tunes.prepare_data</a:t>
            </a:r>
            <a:r>
              <a:rPr lang="en-US" sz="1400" b="0" i="0" u="none" strike="noStrike" dirty="0">
                <a:effectLst/>
                <a:latin typeface="Söhne"/>
              </a:rPr>
              <a:t> -f </a:t>
            </a:r>
            <a:r>
              <a:rPr lang="en-US" sz="1400" b="0" i="0" u="none" strike="noStrike" dirty="0" err="1">
                <a:effectLst/>
                <a:latin typeface="Söhne"/>
              </a:rPr>
              <a:t>drug_malady_data.jsonl</a:t>
            </a:r>
            <a:r>
              <a:rPr lang="en-US" sz="1400" b="0" i="0" u="none" strike="noStrike" dirty="0">
                <a:effectLst/>
                <a:latin typeface="Söhne"/>
              </a:rPr>
              <a:t> command to prepare the data for the fine-tuning process</a:t>
            </a:r>
          </a:p>
          <a:p>
            <a:pPr>
              <a:lnSpc>
                <a:spcPct val="90000"/>
              </a:lnSpc>
              <a:buFont typeface="+mj-lt"/>
              <a:buAutoNum type="arabicPeriod"/>
            </a:pPr>
            <a:endParaRPr lang="en-US" sz="1400" b="0" i="0" u="none" strike="noStrike" dirty="0">
              <a:effectLst/>
              <a:latin typeface="Söhne"/>
            </a:endParaRPr>
          </a:p>
        </p:txBody>
      </p:sp>
      <p:pic>
        <p:nvPicPr>
          <p:cNvPr id="4" name="Picture 3" descr="A screenshot of a computer program&#10;&#10;Description automatically generated">
            <a:extLst>
              <a:ext uri="{FF2B5EF4-FFF2-40B4-BE49-F238E27FC236}">
                <a16:creationId xmlns:a16="http://schemas.microsoft.com/office/drawing/2014/main" id="{DF10DFBA-D579-203F-713B-D2EE1EE181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6096" y="1499617"/>
            <a:ext cx="4969003" cy="4066882"/>
          </a:xfrm>
          <a:prstGeom prst="rect">
            <a:avLst/>
          </a:prstGeom>
        </p:spPr>
      </p:pic>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68" y="3296652"/>
            <a:ext cx="9151584"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CAC080E-51DD-BDB3-DBEA-87B2E39579BB}"/>
              </a:ext>
            </a:extLst>
          </p:cNvPr>
          <p:cNvSpPr>
            <a:spLocks noGrp="1"/>
          </p:cNvSpPr>
          <p:nvPr>
            <p:ph type="title"/>
          </p:nvPr>
        </p:nvSpPr>
        <p:spPr>
          <a:xfrm>
            <a:off x="-313304" y="210937"/>
            <a:ext cx="5580248" cy="1560576"/>
          </a:xfrm>
        </p:spPr>
        <p:txBody>
          <a:bodyPr>
            <a:normAutofit/>
          </a:bodyPr>
          <a:lstStyle/>
          <a:p>
            <a:r>
              <a:rPr lang="en-US" sz="3400" dirty="0"/>
              <a:t>Implementation (cont.)</a:t>
            </a:r>
          </a:p>
        </p:txBody>
      </p:sp>
      <p:pic>
        <p:nvPicPr>
          <p:cNvPr id="4" name="Picture 3" descr="A screen shot of a computer&#10;&#10;Description automatically generated">
            <a:extLst>
              <a:ext uri="{FF2B5EF4-FFF2-40B4-BE49-F238E27FC236}">
                <a16:creationId xmlns:a16="http://schemas.microsoft.com/office/drawing/2014/main" id="{D4ED40AE-AB23-A427-23F9-6A8B82862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778" y="3981313"/>
            <a:ext cx="7406444" cy="2323233"/>
          </a:xfrm>
          <a:prstGeom prst="rect">
            <a:avLst/>
          </a:prstGeom>
        </p:spPr>
      </p:pic>
      <p:sp>
        <p:nvSpPr>
          <p:cNvPr id="3" name="Content Placeholder 2">
            <a:extLst>
              <a:ext uri="{FF2B5EF4-FFF2-40B4-BE49-F238E27FC236}">
                <a16:creationId xmlns:a16="http://schemas.microsoft.com/office/drawing/2014/main" id="{FDD33079-E70C-DF39-79FC-F5D2BE71B72D}"/>
              </a:ext>
            </a:extLst>
          </p:cNvPr>
          <p:cNvSpPr>
            <a:spLocks noGrp="1"/>
          </p:cNvSpPr>
          <p:nvPr>
            <p:ph idx="1"/>
          </p:nvPr>
        </p:nvSpPr>
        <p:spPr>
          <a:xfrm>
            <a:off x="3323599" y="991225"/>
            <a:ext cx="5682601" cy="2876687"/>
          </a:xfrm>
        </p:spPr>
        <p:txBody>
          <a:bodyPr anchor="ctr">
            <a:normAutofit/>
          </a:bodyPr>
          <a:lstStyle/>
          <a:p>
            <a:pPr marL="0" indent="0">
              <a:lnSpc>
                <a:spcPct val="90000"/>
              </a:lnSpc>
              <a:buNone/>
            </a:pPr>
            <a:r>
              <a:rPr lang="en-US" sz="1800" b="1" dirty="0">
                <a:latin typeface="Söhne"/>
              </a:rPr>
              <a:t>5. </a:t>
            </a:r>
            <a:r>
              <a:rPr lang="en-US" sz="1800" b="1" i="0" u="none" strike="noStrike" dirty="0">
                <a:effectLst/>
                <a:latin typeface="Söhne"/>
              </a:rPr>
              <a:t>Configuring </a:t>
            </a:r>
            <a:r>
              <a:rPr lang="en-US" sz="1800" b="1" i="0" u="none" strike="noStrike" dirty="0" err="1">
                <a:effectLst/>
                <a:latin typeface="Söhne"/>
              </a:rPr>
              <a:t>OpenAI</a:t>
            </a:r>
            <a:r>
              <a:rPr lang="en-US" sz="1800" b="1" i="0" u="none" strike="noStrike" dirty="0">
                <a:effectLst/>
                <a:latin typeface="Söhne"/>
              </a:rPr>
              <a:t> API Key</a:t>
            </a:r>
            <a:r>
              <a:rPr lang="en-US" sz="1800" b="0" i="0" u="none" strike="noStrike" dirty="0">
                <a:effectLst/>
                <a:latin typeface="Söhne"/>
              </a:rPr>
              <a:t>: Set up your </a:t>
            </a:r>
            <a:r>
              <a:rPr lang="en-US" sz="1800" b="0" i="0" u="none" strike="noStrike" dirty="0" err="1">
                <a:effectLst/>
                <a:latin typeface="Söhne"/>
              </a:rPr>
              <a:t>OpenAI</a:t>
            </a:r>
            <a:r>
              <a:rPr lang="en-US" sz="1800" b="0" i="0" u="none" strike="noStrike" dirty="0">
                <a:effectLst/>
                <a:latin typeface="Söhne"/>
              </a:rPr>
              <a:t> API key with the command export OPENAI_API_KEY="</a:t>
            </a:r>
            <a:r>
              <a:rPr lang="en-US" sz="1800" b="0" i="0" u="none" strike="noStrike" dirty="0" err="1">
                <a:effectLst/>
                <a:latin typeface="Söhne"/>
              </a:rPr>
              <a:t>your_api_key_here</a:t>
            </a:r>
            <a:r>
              <a:rPr lang="en-US" sz="1800" b="0" i="0" u="none" strike="noStrike" dirty="0">
                <a:effectLst/>
                <a:latin typeface="Söhne"/>
              </a:rPr>
              <a:t>”</a:t>
            </a:r>
          </a:p>
          <a:p>
            <a:pPr marL="0" indent="0">
              <a:lnSpc>
                <a:spcPct val="90000"/>
              </a:lnSpc>
              <a:buNone/>
            </a:pPr>
            <a:r>
              <a:rPr lang="en-US" sz="1800" b="1" dirty="0">
                <a:latin typeface="Söhne"/>
              </a:rPr>
              <a:t>6</a:t>
            </a:r>
            <a:r>
              <a:rPr lang="en-US" sz="1800" dirty="0">
                <a:latin typeface="Söhne"/>
              </a:rPr>
              <a:t>. </a:t>
            </a:r>
            <a:r>
              <a:rPr lang="en-US" sz="1800" b="1" i="0" u="none" strike="noStrike" dirty="0">
                <a:effectLst/>
                <a:latin typeface="Söhne"/>
              </a:rPr>
              <a:t>Model Fine-Tuning</a:t>
            </a:r>
            <a:r>
              <a:rPr lang="en-US" sz="1800" b="0" i="0" u="none" strike="noStrike" dirty="0">
                <a:effectLst/>
                <a:latin typeface="Söhne"/>
              </a:rPr>
              <a:t>: Fine-tune the model using the command </a:t>
            </a:r>
            <a:r>
              <a:rPr lang="en-US" sz="1800" b="0" i="0" u="none" strike="noStrike" dirty="0" err="1">
                <a:effectLst/>
                <a:latin typeface="Söhne"/>
              </a:rPr>
              <a:t>openai</a:t>
            </a:r>
            <a:r>
              <a:rPr lang="en-US" sz="1800" b="0" i="0" u="none" strike="noStrike" dirty="0">
                <a:effectLst/>
                <a:latin typeface="Söhne"/>
              </a:rPr>
              <a:t> </a:t>
            </a:r>
            <a:r>
              <a:rPr lang="en-US" sz="1800" b="0" i="0" u="none" strike="noStrike" dirty="0" err="1">
                <a:effectLst/>
                <a:latin typeface="Söhne"/>
              </a:rPr>
              <a:t>api</a:t>
            </a:r>
            <a:r>
              <a:rPr lang="en-US" sz="1800" b="0" i="0" u="none" strike="noStrike" dirty="0">
                <a:effectLst/>
                <a:latin typeface="Söhne"/>
              </a:rPr>
              <a:t> </a:t>
            </a:r>
            <a:r>
              <a:rPr lang="en-US" sz="1800" b="0" i="0" u="none" strike="noStrike" dirty="0" err="1">
                <a:effectLst/>
                <a:latin typeface="Söhne"/>
              </a:rPr>
              <a:t>fine_tunes.create</a:t>
            </a:r>
            <a:r>
              <a:rPr lang="en-US" sz="1800" b="0" i="0" u="none" strike="noStrike" dirty="0">
                <a:effectLst/>
                <a:latin typeface="Söhne"/>
              </a:rPr>
              <a:t>, specifying training data, validation data, classification metrics, the number of classes, model type, and suffix.</a:t>
            </a:r>
          </a:p>
        </p:txBody>
      </p:sp>
    </p:spTree>
    <p:extLst>
      <p:ext uri="{BB962C8B-B14F-4D97-AF65-F5344CB8AC3E}">
        <p14:creationId xmlns:p14="http://schemas.microsoft.com/office/powerpoint/2010/main" val="464666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5E9DEE-3385-D773-ADCF-E4C20C422D1B}"/>
              </a:ext>
            </a:extLst>
          </p:cNvPr>
          <p:cNvSpPr>
            <a:spLocks noGrp="1"/>
          </p:cNvSpPr>
          <p:nvPr>
            <p:ph type="title"/>
          </p:nvPr>
        </p:nvSpPr>
        <p:spPr>
          <a:xfrm>
            <a:off x="628650" y="365125"/>
            <a:ext cx="5186934" cy="1078525"/>
          </a:xfrm>
        </p:spPr>
        <p:txBody>
          <a:bodyPr>
            <a:normAutofit/>
          </a:bodyPr>
          <a:lstStyle/>
          <a:p>
            <a:r>
              <a:rPr lang="en-US" sz="3600" dirty="0"/>
              <a:t>Implementation (cont.)</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73058-A94B-332E-AFD8-E0AC546E0010}"/>
              </a:ext>
            </a:extLst>
          </p:cNvPr>
          <p:cNvSpPr>
            <a:spLocks noGrp="1"/>
          </p:cNvSpPr>
          <p:nvPr>
            <p:ph idx="1"/>
          </p:nvPr>
        </p:nvSpPr>
        <p:spPr>
          <a:xfrm>
            <a:off x="627507" y="1543261"/>
            <a:ext cx="7886700" cy="1313688"/>
          </a:xfrm>
        </p:spPr>
        <p:txBody>
          <a:bodyPr>
            <a:normAutofit/>
          </a:bodyPr>
          <a:lstStyle/>
          <a:p>
            <a:pPr marL="0" indent="0">
              <a:buNone/>
            </a:pPr>
            <a:endParaRPr lang="en-US" sz="1900" b="0" i="0" u="none" strike="noStrike" dirty="0">
              <a:effectLst/>
              <a:latin typeface="Söhne"/>
            </a:endParaRPr>
          </a:p>
          <a:p>
            <a:pPr marL="0" indent="0">
              <a:buNone/>
            </a:pPr>
            <a:r>
              <a:rPr lang="en-US" sz="1900" b="1" i="0" u="none" strike="noStrike" dirty="0">
                <a:effectLst/>
                <a:latin typeface="Söhne"/>
              </a:rPr>
              <a:t>7. Monitoring the Fine-Tuning Job</a:t>
            </a:r>
            <a:r>
              <a:rPr lang="en-US" sz="1900" b="0" i="0" u="none" strike="noStrike" dirty="0">
                <a:effectLst/>
                <a:latin typeface="Söhne"/>
              </a:rPr>
              <a:t>: Follow the progress of the fine-tuning job with </a:t>
            </a:r>
            <a:r>
              <a:rPr lang="en-US" sz="1900" b="0" i="0" u="none" strike="noStrike" dirty="0" err="1">
                <a:effectLst/>
                <a:latin typeface="Söhne"/>
              </a:rPr>
              <a:t>openai</a:t>
            </a:r>
            <a:r>
              <a:rPr lang="en-US" sz="1900" b="0" i="0" u="none" strike="noStrike" dirty="0">
                <a:effectLst/>
                <a:latin typeface="Söhne"/>
              </a:rPr>
              <a:t> </a:t>
            </a:r>
            <a:r>
              <a:rPr lang="en-US" sz="1900" b="0" i="0" u="none" strike="noStrike" dirty="0" err="1">
                <a:effectLst/>
                <a:latin typeface="Söhne"/>
              </a:rPr>
              <a:t>api</a:t>
            </a:r>
            <a:r>
              <a:rPr lang="en-US" sz="1900" b="0" i="0" u="none" strike="noStrike" dirty="0">
                <a:effectLst/>
                <a:latin typeface="Söhne"/>
              </a:rPr>
              <a:t> </a:t>
            </a:r>
            <a:r>
              <a:rPr lang="en-US" sz="1900" b="0" i="0" u="none" strike="noStrike" dirty="0" err="1">
                <a:effectLst/>
                <a:latin typeface="Söhne"/>
              </a:rPr>
              <a:t>fine_tunes.follow</a:t>
            </a:r>
            <a:r>
              <a:rPr lang="en-US" sz="1900" b="0" i="0" u="none" strike="noStrike" dirty="0">
                <a:effectLst/>
                <a:latin typeface="Söhne"/>
              </a:rPr>
              <a:t> -</a:t>
            </a:r>
            <a:r>
              <a:rPr lang="en-US" sz="1900" b="0" i="0" u="none" strike="noStrike" dirty="0" err="1">
                <a:effectLst/>
                <a:latin typeface="Söhne"/>
              </a:rPr>
              <a:t>i</a:t>
            </a:r>
            <a:r>
              <a:rPr lang="en-US" sz="1900" b="0" i="0" u="none" strike="noStrike" dirty="0">
                <a:effectLst/>
                <a:latin typeface="Söhne"/>
              </a:rPr>
              <a:t> &lt;JOB ID&gt;, where the job ID is provided in the final step of the setup.</a:t>
            </a:r>
          </a:p>
          <a:p>
            <a:pPr marL="0" indent="0">
              <a:buNone/>
            </a:pPr>
            <a:endParaRPr lang="en-US" sz="1900" dirty="0"/>
          </a:p>
        </p:txBody>
      </p:sp>
      <p:pic>
        <p:nvPicPr>
          <p:cNvPr id="5" name="Picture 4" descr="A computer screen with white text&#10;&#10;Description automatically generated">
            <a:extLst>
              <a:ext uri="{FF2B5EF4-FFF2-40B4-BE49-F238E27FC236}">
                <a16:creationId xmlns:a16="http://schemas.microsoft.com/office/drawing/2014/main" id="{72075B27-9D89-D3C1-9EA4-61310398D255}"/>
              </a:ext>
            </a:extLst>
          </p:cNvPr>
          <p:cNvPicPr>
            <a:picLocks noChangeAspect="1"/>
          </p:cNvPicPr>
          <p:nvPr/>
        </p:nvPicPr>
        <p:blipFill>
          <a:blip r:embed="rId2"/>
          <a:stretch>
            <a:fillRect/>
          </a:stretch>
        </p:blipFill>
        <p:spPr>
          <a:xfrm>
            <a:off x="741807" y="2956560"/>
            <a:ext cx="7886700" cy="3297936"/>
          </a:xfrm>
          <a:prstGeom prst="rect">
            <a:avLst/>
          </a:prstGeom>
        </p:spPr>
      </p:pic>
    </p:spTree>
    <p:extLst>
      <p:ext uri="{BB962C8B-B14F-4D97-AF65-F5344CB8AC3E}">
        <p14:creationId xmlns:p14="http://schemas.microsoft.com/office/powerpoint/2010/main" val="406829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4CBEAE-30E6-DEB1-7D68-0057C4825B8E}"/>
              </a:ext>
            </a:extLst>
          </p:cNvPr>
          <p:cNvSpPr>
            <a:spLocks noGrp="1"/>
          </p:cNvSpPr>
          <p:nvPr>
            <p:ph type="title"/>
          </p:nvPr>
        </p:nvSpPr>
        <p:spPr>
          <a:xfrm>
            <a:off x="785059" y="586822"/>
            <a:ext cx="2670189" cy="1645920"/>
          </a:xfrm>
        </p:spPr>
        <p:txBody>
          <a:bodyPr>
            <a:normAutofit/>
          </a:bodyPr>
          <a:lstStyle/>
          <a:p>
            <a:r>
              <a:rPr lang="en-US" sz="2800" dirty="0"/>
              <a:t>Implementation (cont.)</a:t>
            </a:r>
          </a:p>
        </p:txBody>
      </p:sp>
      <p:sp>
        <p:nvSpPr>
          <p:cNvPr id="36" name="Rectangle 3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8" name="Rectangle 3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D41B2BF-CD24-CDD0-2D83-966E16FB092A}"/>
              </a:ext>
            </a:extLst>
          </p:cNvPr>
          <p:cNvSpPr>
            <a:spLocks noGrp="1"/>
          </p:cNvSpPr>
          <p:nvPr>
            <p:ph idx="1"/>
          </p:nvPr>
        </p:nvSpPr>
        <p:spPr>
          <a:xfrm>
            <a:off x="4013373" y="678262"/>
            <a:ext cx="4501977" cy="1554480"/>
          </a:xfrm>
        </p:spPr>
        <p:txBody>
          <a:bodyPr anchor="ctr">
            <a:normAutofit/>
          </a:bodyPr>
          <a:lstStyle/>
          <a:p>
            <a:pPr marL="0" indent="0">
              <a:buNone/>
            </a:pPr>
            <a:r>
              <a:rPr lang="en-US" sz="1600" b="1">
                <a:latin typeface="Söhne"/>
              </a:rPr>
              <a:t>8. </a:t>
            </a:r>
            <a:r>
              <a:rPr lang="en-US" sz="1600" b="1" i="0" u="none" strike="noStrike">
                <a:effectLst/>
                <a:latin typeface="Söhne"/>
              </a:rPr>
              <a:t>Executing the Test Script</a:t>
            </a:r>
            <a:r>
              <a:rPr lang="en-US" sz="1600" b="0" i="0" u="none" strike="noStrike">
                <a:effectLst/>
                <a:latin typeface="Söhne"/>
              </a:rPr>
              <a:t>: Finally, run the test script using python3 test.py.</a:t>
            </a:r>
          </a:p>
          <a:p>
            <a:endParaRPr lang="en-US" sz="1600"/>
          </a:p>
        </p:txBody>
      </p:sp>
      <p:pic>
        <p:nvPicPr>
          <p:cNvPr id="6" name="Picture 5" descr="A black screen with white text&#10;&#10;Description automatically generated">
            <a:extLst>
              <a:ext uri="{FF2B5EF4-FFF2-40B4-BE49-F238E27FC236}">
                <a16:creationId xmlns:a16="http://schemas.microsoft.com/office/drawing/2014/main" id="{36836C6E-0F6B-E0D6-2ECA-371995FFD0EC}"/>
              </a:ext>
            </a:extLst>
          </p:cNvPr>
          <p:cNvPicPr>
            <a:picLocks noChangeAspect="1"/>
          </p:cNvPicPr>
          <p:nvPr/>
        </p:nvPicPr>
        <p:blipFill>
          <a:blip r:embed="rId2"/>
          <a:stretch>
            <a:fillRect/>
          </a:stretch>
        </p:blipFill>
        <p:spPr>
          <a:xfrm>
            <a:off x="418338" y="3290481"/>
            <a:ext cx="8373618" cy="2317839"/>
          </a:xfrm>
          <a:prstGeom prst="rect">
            <a:avLst/>
          </a:prstGeom>
        </p:spPr>
      </p:pic>
    </p:spTree>
    <p:extLst>
      <p:ext uri="{BB962C8B-B14F-4D97-AF65-F5344CB8AC3E}">
        <p14:creationId xmlns:p14="http://schemas.microsoft.com/office/powerpoint/2010/main" val="2581443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TotalTime>
  <Words>840</Words>
  <Application>Microsoft Macintosh PowerPoint</Application>
  <PresentationFormat>On-screen Show (4:3)</PresentationFormat>
  <Paragraphs>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Söhne</vt:lpstr>
      <vt:lpstr>Office Theme</vt:lpstr>
      <vt:lpstr>"Innovating Healthcare: AI-Driven Drug Classification</vt:lpstr>
      <vt:lpstr>Introduction</vt:lpstr>
      <vt:lpstr>Design</vt:lpstr>
      <vt:lpstr>Design (cont.)</vt:lpstr>
      <vt:lpstr>Code</vt:lpstr>
      <vt:lpstr>Implementation</vt:lpstr>
      <vt:lpstr>Implementation (cont.)</vt:lpstr>
      <vt:lpstr>Implementation (cont.)</vt:lpstr>
      <vt:lpstr>Implementation (cont.)</vt:lpstr>
      <vt:lpstr>Test</vt:lpstr>
      <vt:lpstr>Enhancement</vt:lpstr>
      <vt:lpstr>Conclusion</vt:lpstr>
      <vt:lpstr>GitHub Link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"Innovating Healthcare: AI-Driven Drug Classification</dc:title>
  <dc:subject/>
  <dc:creator/>
  <cp:keywords/>
  <dc:description>generated using python-pptx</dc:description>
  <cp:lastModifiedBy>19709</cp:lastModifiedBy>
  <cp:revision>2</cp:revision>
  <dcterms:created xsi:type="dcterms:W3CDTF">2013-01-27T09:14:16Z</dcterms:created>
  <dcterms:modified xsi:type="dcterms:W3CDTF">2023-11-22T22:36:52Z</dcterms:modified>
  <cp:category/>
</cp:coreProperties>
</file>