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71" r:id="rId5"/>
    <p:sldId id="270" r:id="rId6"/>
    <p:sldId id="269" r:id="rId7"/>
    <p:sldId id="258" r:id="rId8"/>
    <p:sldId id="265" r:id="rId9"/>
    <p:sldId id="259" r:id="rId10"/>
    <p:sldId id="268" r:id="rId11"/>
    <p:sldId id="267"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p:restoredTop sz="94684"/>
  </p:normalViewPr>
  <p:slideViewPr>
    <p:cSldViewPr snapToGrid="0">
      <p:cViewPr varScale="1">
        <p:scale>
          <a:sx n="81" d="100"/>
          <a:sy n="81" d="100"/>
        </p:scale>
        <p:origin x="20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A6AA-9069-857B-B261-B8223E31C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A4419-AD38-41F0-2D03-778B0E9A9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4F458-5374-F6D7-709C-3DD10A8DEBF8}"/>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4AEF7E54-4DBD-7793-D001-BEDFC3D70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0DDFE-96BD-B30D-CDFC-66C0CC7A2CE5}"/>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385513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39F5-7F5B-6372-A3A4-2D72F6AF18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F4AA58-6CFE-0BDD-EE6D-C09865F72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51DC9-AF0A-4F93-BD10-9D7CAD02FEF9}"/>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BF53A667-6644-E35A-0BFC-50B2C8BC5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339E8-131C-A63D-3456-D4506B359DAA}"/>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177338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1ACAF-5085-3F7D-7BB0-4773CB5EB2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D673C-C3F7-DFD5-8EBC-4BC6A6DF7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BD9D4-FE0F-5C48-9735-DC9B8D09D5BB}"/>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4D34A951-9639-05E1-347F-69BF021DA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63AB8-FCEE-8ADC-4D30-1C4DBA33461B}"/>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418771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0E40-3228-BB14-33A0-FE200F643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F0449-373C-B0C8-8E5A-9834CF656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61508-1EAA-52B7-4D18-C5555653B9B2}"/>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AA11686E-684B-F069-94A5-FAA7040B8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1225C-1721-604E-323F-636454BCB392}"/>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272646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4F31-BD75-9567-2858-99493BEA6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BCB24E-2B7B-4578-7FD0-0BDBBA99D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2B8E1-D7B8-C2A6-7B93-79709D384AEA}"/>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F96D7FF9-D50A-4511-A1E6-9274291A3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855A8-F5D3-EE33-42EE-33116663D5D4}"/>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428379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E3FA-E6A2-1888-711C-C17838B6A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4D425-3692-3FAC-4F02-67C45BA4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DABB41-694C-A3C8-2481-D16626190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6F5AAE-ECDC-5C02-F993-21A437F193EE}"/>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6" name="Footer Placeholder 5">
            <a:extLst>
              <a:ext uri="{FF2B5EF4-FFF2-40B4-BE49-F238E27FC236}">
                <a16:creationId xmlns:a16="http://schemas.microsoft.com/office/drawing/2014/main" id="{0EDFEA01-E15C-0F13-A6C2-2A30C61FC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DF089-CB3D-AFC3-DD92-5EB4C91FF085}"/>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122030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B95-B481-64B7-1CC1-14364F468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A0D813-2672-6B35-B4B1-248C26944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9B7C8-FE5C-322F-3B79-96F8C1831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5FBA2-E52D-7AC4-C382-C0C6B3B51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371DF-8A19-29D7-2C8C-590CC41FC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F4732-48A4-C30B-359E-97889F95A5BB}"/>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8" name="Footer Placeholder 7">
            <a:extLst>
              <a:ext uri="{FF2B5EF4-FFF2-40B4-BE49-F238E27FC236}">
                <a16:creationId xmlns:a16="http://schemas.microsoft.com/office/drawing/2014/main" id="{50F73AB9-4C4A-CAEA-150B-441A876F78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7AD0E5-3DE9-6CB4-B0DD-5A72308AF16F}"/>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324736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D6B7-FB07-F77E-393E-220408868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FF100-583C-F177-D073-D211B7116876}"/>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4" name="Footer Placeholder 3">
            <a:extLst>
              <a:ext uri="{FF2B5EF4-FFF2-40B4-BE49-F238E27FC236}">
                <a16:creationId xmlns:a16="http://schemas.microsoft.com/office/drawing/2014/main" id="{3BE5F50E-41BB-8AEB-7153-F78789A0A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48C7F-4971-D052-BA54-8B868289C384}"/>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250979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7562A-4AAF-FEBC-BADD-893223B2D146}"/>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3" name="Footer Placeholder 2">
            <a:extLst>
              <a:ext uri="{FF2B5EF4-FFF2-40B4-BE49-F238E27FC236}">
                <a16:creationId xmlns:a16="http://schemas.microsoft.com/office/drawing/2014/main" id="{2A79275B-715D-12AE-85BD-66FFAF2E42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0E3B65-8B64-BE73-DCD1-9C968FF7E84D}"/>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14509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3D40-FDE1-42D8-5D0E-4AA62FFCD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61C28B-9734-4983-AC04-BAAAAB156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0CAA14-FAE6-CF6E-B4F2-BE6EF9903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7B00B-1E7B-93A5-C78D-879CD107B5C0}"/>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6" name="Footer Placeholder 5">
            <a:extLst>
              <a:ext uri="{FF2B5EF4-FFF2-40B4-BE49-F238E27FC236}">
                <a16:creationId xmlns:a16="http://schemas.microsoft.com/office/drawing/2014/main" id="{DC8A41E4-02D2-53B9-107A-6B8CCB83A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90FD1-7E66-895E-42ED-6E273F05ED8E}"/>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316827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5C0B-AAD0-FFA0-DBD2-2151DA054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B80C5-B402-0095-249F-EF080F3AC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D8A0B-7E65-3AE6-A9DB-A3D022B06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E6A9D-23C6-F658-F1B9-1311086D1BE4}"/>
              </a:ext>
            </a:extLst>
          </p:cNvPr>
          <p:cNvSpPr>
            <a:spLocks noGrp="1"/>
          </p:cNvSpPr>
          <p:nvPr>
            <p:ph type="dt" sz="half" idx="10"/>
          </p:nvPr>
        </p:nvSpPr>
        <p:spPr/>
        <p:txBody>
          <a:bodyPr/>
          <a:lstStyle/>
          <a:p>
            <a:fld id="{6ED6FA8F-961D-9240-9EEE-E188F2CA4593}" type="datetimeFigureOut">
              <a:rPr lang="en-US" smtClean="0"/>
              <a:t>11/22/23</a:t>
            </a:fld>
            <a:endParaRPr lang="en-US"/>
          </a:p>
        </p:txBody>
      </p:sp>
      <p:sp>
        <p:nvSpPr>
          <p:cNvPr id="6" name="Footer Placeholder 5">
            <a:extLst>
              <a:ext uri="{FF2B5EF4-FFF2-40B4-BE49-F238E27FC236}">
                <a16:creationId xmlns:a16="http://schemas.microsoft.com/office/drawing/2014/main" id="{4534E96E-39D9-F9D9-8026-671E76CBD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C51D7-24B1-75A9-AF4B-4475D81CF11A}"/>
              </a:ext>
            </a:extLst>
          </p:cNvPr>
          <p:cNvSpPr>
            <a:spLocks noGrp="1"/>
          </p:cNvSpPr>
          <p:nvPr>
            <p:ph type="sldNum" sz="quarter" idx="12"/>
          </p:nvPr>
        </p:nvSpPr>
        <p:spPr/>
        <p:txBody>
          <a:bodyPr/>
          <a:lstStyle/>
          <a:p>
            <a:fld id="{22F5DDAF-46A9-DA44-8C3F-23C72B5CFC26}" type="slidenum">
              <a:rPr lang="en-US" smtClean="0"/>
              <a:t>‹#›</a:t>
            </a:fld>
            <a:endParaRPr lang="en-US"/>
          </a:p>
        </p:txBody>
      </p:sp>
    </p:spTree>
    <p:extLst>
      <p:ext uri="{BB962C8B-B14F-4D97-AF65-F5344CB8AC3E}">
        <p14:creationId xmlns:p14="http://schemas.microsoft.com/office/powerpoint/2010/main" val="353644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C204A5-8665-EED0-AC3E-B57222389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A1AD0-F774-128D-FCCB-0C2DA7DA8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84920-2585-9516-4AF2-7D413500B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6FA8F-961D-9240-9EEE-E188F2CA4593}" type="datetimeFigureOut">
              <a:rPr lang="en-US" smtClean="0"/>
              <a:t>11/22/23</a:t>
            </a:fld>
            <a:endParaRPr lang="en-US"/>
          </a:p>
        </p:txBody>
      </p:sp>
      <p:sp>
        <p:nvSpPr>
          <p:cNvPr id="5" name="Footer Placeholder 4">
            <a:extLst>
              <a:ext uri="{FF2B5EF4-FFF2-40B4-BE49-F238E27FC236}">
                <a16:creationId xmlns:a16="http://schemas.microsoft.com/office/drawing/2014/main" id="{65E8D00A-F71D-4F94-34AB-9B2204CB4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D4A6C-FAE5-4C27-2F7C-DE63439F5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5DDAF-46A9-DA44-8C3F-23C72B5CFC26}" type="slidenum">
              <a:rPr lang="en-US" smtClean="0"/>
              <a:t>‹#›</a:t>
            </a:fld>
            <a:endParaRPr lang="en-US"/>
          </a:p>
        </p:txBody>
      </p:sp>
    </p:spTree>
    <p:extLst>
      <p:ext uri="{BB962C8B-B14F-4D97-AF65-F5344CB8AC3E}">
        <p14:creationId xmlns:p14="http://schemas.microsoft.com/office/powerpoint/2010/main" val="137365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3E427-A754-B69E-FCB4-F8400CF217C3}"/>
              </a:ext>
            </a:extLst>
          </p:cNvPr>
          <p:cNvSpPr>
            <a:spLocks noGrp="1"/>
          </p:cNvSpPr>
          <p:nvPr>
            <p:ph type="ctrTitle"/>
          </p:nvPr>
        </p:nvSpPr>
        <p:spPr>
          <a:xfrm>
            <a:off x="4654296" y="640080"/>
            <a:ext cx="6894576" cy="3566160"/>
          </a:xfrm>
        </p:spPr>
        <p:txBody>
          <a:bodyPr anchor="b">
            <a:normAutofit/>
          </a:bodyPr>
          <a:lstStyle/>
          <a:p>
            <a:pPr algn="l"/>
            <a:r>
              <a:rPr lang="en-US" sz="6600" dirty="0"/>
              <a:t>Keyword and Semantic Search with </a:t>
            </a:r>
            <a:r>
              <a:rPr lang="en-US" sz="6600" dirty="0" err="1"/>
              <a:t>Rerank</a:t>
            </a:r>
            <a:endParaRPr lang="en-US" sz="6600" dirty="0"/>
          </a:p>
        </p:txBody>
      </p:sp>
      <p:sp>
        <p:nvSpPr>
          <p:cNvPr id="3" name="Subtitle 2">
            <a:extLst>
              <a:ext uri="{FF2B5EF4-FFF2-40B4-BE49-F238E27FC236}">
                <a16:creationId xmlns:a16="http://schemas.microsoft.com/office/drawing/2014/main" id="{ACC43A41-A30B-554F-BDBA-D94BC2D1CF51}"/>
              </a:ext>
            </a:extLst>
          </p:cNvPr>
          <p:cNvSpPr>
            <a:spLocks noGrp="1"/>
          </p:cNvSpPr>
          <p:nvPr>
            <p:ph type="subTitle" idx="1"/>
          </p:nvPr>
        </p:nvSpPr>
        <p:spPr>
          <a:xfrm>
            <a:off x="4654296" y="4636008"/>
            <a:ext cx="6894576" cy="1572768"/>
          </a:xfrm>
        </p:spPr>
        <p:txBody>
          <a:bodyPr>
            <a:normAutofit/>
          </a:bodyPr>
          <a:lstStyle/>
          <a:p>
            <a:pPr algn="l"/>
            <a:r>
              <a:rPr lang="en-US"/>
              <a:t>Maryam Zubair</a:t>
            </a:r>
          </a:p>
        </p:txBody>
      </p:sp>
      <p:pic>
        <p:nvPicPr>
          <p:cNvPr id="5" name="Picture 4" descr="Closeup of a keyboard">
            <a:extLst>
              <a:ext uri="{FF2B5EF4-FFF2-40B4-BE49-F238E27FC236}">
                <a16:creationId xmlns:a16="http://schemas.microsoft.com/office/drawing/2014/main" id="{AF4F8506-6FA0-B4FC-0A62-0984FE566585}"/>
              </a:ext>
            </a:extLst>
          </p:cNvPr>
          <p:cNvPicPr>
            <a:picLocks noChangeAspect="1"/>
          </p:cNvPicPr>
          <p:nvPr/>
        </p:nvPicPr>
        <p:blipFill rotWithShape="1">
          <a:blip r:embed="rId2"/>
          <a:srcRect l="20856" r="40908"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39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E925E-442E-8E11-667B-BA785DC22C2C}"/>
              </a:ext>
            </a:extLst>
          </p:cNvPr>
          <p:cNvSpPr>
            <a:spLocks noGrp="1"/>
          </p:cNvSpPr>
          <p:nvPr>
            <p:ph type="title"/>
          </p:nvPr>
        </p:nvSpPr>
        <p:spPr>
          <a:xfrm>
            <a:off x="630936" y="639520"/>
            <a:ext cx="3429000" cy="1719072"/>
          </a:xfrm>
        </p:spPr>
        <p:txBody>
          <a:bodyPr anchor="b">
            <a:normAutofit/>
          </a:bodyPr>
          <a:lstStyle/>
          <a:p>
            <a:r>
              <a:rPr lang="en-US" sz="2600" b="1">
                <a:latin typeface="Söhne"/>
              </a:rPr>
              <a:t>Implementation(cont..)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10B3EC-A3A7-D72F-7E37-53E4BFAA56B7}"/>
              </a:ext>
            </a:extLst>
          </p:cNvPr>
          <p:cNvSpPr>
            <a:spLocks noGrp="1"/>
          </p:cNvSpPr>
          <p:nvPr>
            <p:ph idx="1"/>
          </p:nvPr>
        </p:nvSpPr>
        <p:spPr>
          <a:xfrm>
            <a:off x="630936" y="2807208"/>
            <a:ext cx="3429000" cy="3410712"/>
          </a:xfrm>
        </p:spPr>
        <p:txBody>
          <a:bodyPr anchor="t">
            <a:normAutofit/>
          </a:bodyPr>
          <a:lstStyle/>
          <a:p>
            <a:pPr marL="0" indent="0">
              <a:buNone/>
            </a:pPr>
            <a:r>
              <a:rPr lang="en-US" sz="2200" b="0" i="0" u="none" strike="noStrike">
                <a:effectLst/>
                <a:latin typeface="Söhne"/>
              </a:rPr>
              <a:t>4. Keyword Search and Dense Retrieval: Implementation details and output​​.</a:t>
            </a:r>
          </a:p>
          <a:p>
            <a:pPr marL="0" indent="0">
              <a:buNone/>
            </a:pPr>
            <a:endParaRPr lang="en-US" sz="2200"/>
          </a:p>
        </p:txBody>
      </p:sp>
      <p:pic>
        <p:nvPicPr>
          <p:cNvPr id="5" name="Picture 4" descr="A screenshot of a computer&#10;&#10;Description automatically generated">
            <a:extLst>
              <a:ext uri="{FF2B5EF4-FFF2-40B4-BE49-F238E27FC236}">
                <a16:creationId xmlns:a16="http://schemas.microsoft.com/office/drawing/2014/main" id="{C6891396-2309-A472-19DC-0681E7843C0A}"/>
              </a:ext>
            </a:extLst>
          </p:cNvPr>
          <p:cNvPicPr>
            <a:picLocks noChangeAspect="1"/>
          </p:cNvPicPr>
          <p:nvPr/>
        </p:nvPicPr>
        <p:blipFill>
          <a:blip r:embed="rId2"/>
          <a:stretch>
            <a:fillRect/>
          </a:stretch>
        </p:blipFill>
        <p:spPr>
          <a:xfrm>
            <a:off x="4654296" y="2013737"/>
            <a:ext cx="6903720" cy="2830525"/>
          </a:xfrm>
          <a:prstGeom prst="rect">
            <a:avLst/>
          </a:prstGeom>
        </p:spPr>
      </p:pic>
    </p:spTree>
    <p:extLst>
      <p:ext uri="{BB962C8B-B14F-4D97-AF65-F5344CB8AC3E}">
        <p14:creationId xmlns:p14="http://schemas.microsoft.com/office/powerpoint/2010/main" val="415025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8421A-EACF-BCC2-BFF6-015EE2924B4F}"/>
              </a:ext>
            </a:extLst>
          </p:cNvPr>
          <p:cNvSpPr>
            <a:spLocks noGrp="1"/>
          </p:cNvSpPr>
          <p:nvPr>
            <p:ph type="title"/>
          </p:nvPr>
        </p:nvSpPr>
        <p:spPr>
          <a:xfrm>
            <a:off x="630936" y="639520"/>
            <a:ext cx="3429000" cy="1719072"/>
          </a:xfrm>
        </p:spPr>
        <p:txBody>
          <a:bodyPr anchor="b">
            <a:normAutofit/>
          </a:bodyPr>
          <a:lstStyle/>
          <a:p>
            <a:r>
              <a:rPr lang="en-US" sz="3800" b="1" i="0" u="none" strike="noStrike">
                <a:effectLst/>
                <a:latin typeface="Söhne"/>
              </a:rPr>
              <a:t>Implementation (cont..)</a:t>
            </a:r>
            <a:endParaRPr lang="en-US"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E070FD-99FE-99E2-8B85-B61D1B5E0D4D}"/>
              </a:ext>
            </a:extLst>
          </p:cNvPr>
          <p:cNvSpPr>
            <a:spLocks noGrp="1"/>
          </p:cNvSpPr>
          <p:nvPr>
            <p:ph idx="1"/>
          </p:nvPr>
        </p:nvSpPr>
        <p:spPr>
          <a:xfrm>
            <a:off x="630936" y="2807208"/>
            <a:ext cx="3429000" cy="3410712"/>
          </a:xfrm>
        </p:spPr>
        <p:txBody>
          <a:bodyPr anchor="t">
            <a:normAutofit/>
          </a:bodyPr>
          <a:lstStyle/>
          <a:p>
            <a:pPr marL="0" indent="0">
              <a:buNone/>
            </a:pPr>
            <a:r>
              <a:rPr lang="en-US" sz="2200"/>
              <a:t>5. </a:t>
            </a:r>
            <a:r>
              <a:rPr lang="en-US" sz="2200" b="0" i="0" u="none" strike="noStrike">
                <a:effectLst/>
                <a:latin typeface="Söhne"/>
              </a:rPr>
              <a:t>Reranking: Process and analysis of reranked results​​.</a:t>
            </a:r>
          </a:p>
          <a:p>
            <a:endParaRPr lang="en-US" sz="2200"/>
          </a:p>
        </p:txBody>
      </p:sp>
      <p:pic>
        <p:nvPicPr>
          <p:cNvPr id="5" name="Picture 4" descr="A screenshot of a computer&#10;&#10;Description automatically generated">
            <a:extLst>
              <a:ext uri="{FF2B5EF4-FFF2-40B4-BE49-F238E27FC236}">
                <a16:creationId xmlns:a16="http://schemas.microsoft.com/office/drawing/2014/main" id="{421E6B25-ACD9-FE39-B36B-11A9BE61EDD5}"/>
              </a:ext>
            </a:extLst>
          </p:cNvPr>
          <p:cNvPicPr>
            <a:picLocks noChangeAspect="1"/>
          </p:cNvPicPr>
          <p:nvPr/>
        </p:nvPicPr>
        <p:blipFill>
          <a:blip r:embed="rId2"/>
          <a:stretch>
            <a:fillRect/>
          </a:stretch>
        </p:blipFill>
        <p:spPr>
          <a:xfrm>
            <a:off x="4654296" y="2169071"/>
            <a:ext cx="6903720" cy="2519858"/>
          </a:xfrm>
          <a:prstGeom prst="rect">
            <a:avLst/>
          </a:prstGeom>
        </p:spPr>
      </p:pic>
    </p:spTree>
    <p:extLst>
      <p:ext uri="{BB962C8B-B14F-4D97-AF65-F5344CB8AC3E}">
        <p14:creationId xmlns:p14="http://schemas.microsoft.com/office/powerpoint/2010/main" val="415871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Testing</a:t>
            </a:r>
          </a:p>
        </p:txBody>
      </p:sp>
      <p:pic>
        <p:nvPicPr>
          <p:cNvPr id="5" name="Content Placeholder 4" descr="A screenshot of a computer&#10;&#10;Description automatically generated">
            <a:extLst>
              <a:ext uri="{FF2B5EF4-FFF2-40B4-BE49-F238E27FC236}">
                <a16:creationId xmlns:a16="http://schemas.microsoft.com/office/drawing/2014/main" id="{72064890-BE35-A17E-4B4A-6EE0F8C185CF}"/>
              </a:ext>
            </a:extLst>
          </p:cNvPr>
          <p:cNvPicPr>
            <a:picLocks noGrp="1" noChangeAspect="1"/>
          </p:cNvPicPr>
          <p:nvPr>
            <p:ph idx="1"/>
          </p:nvPr>
        </p:nvPicPr>
        <p:blipFill>
          <a:blip r:embed="rId2"/>
          <a:stretch>
            <a:fillRect/>
          </a:stretch>
        </p:blipFill>
        <p:spPr>
          <a:xfrm>
            <a:off x="432225" y="2733950"/>
            <a:ext cx="11327549" cy="2916845"/>
          </a:xfrm>
          <a:prstGeom prst="rect">
            <a:avLst/>
          </a:prstGeom>
        </p:spPr>
      </p:pic>
    </p:spTree>
    <p:extLst>
      <p:ext uri="{BB962C8B-B14F-4D97-AF65-F5344CB8AC3E}">
        <p14:creationId xmlns:p14="http://schemas.microsoft.com/office/powerpoint/2010/main" val="339556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Söhne"/>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9F0CF4-E0DE-2D69-E498-77B1A14CBD62}"/>
              </a:ext>
            </a:extLst>
          </p:cNvPr>
          <p:cNvSpPr>
            <a:spLocks noGrp="1"/>
          </p:cNvSpPr>
          <p:nvPr>
            <p:ph idx="1"/>
          </p:nvPr>
        </p:nvSpPr>
        <p:spPr>
          <a:xfrm>
            <a:off x="4447308" y="591344"/>
            <a:ext cx="6906491" cy="5585619"/>
          </a:xfrm>
        </p:spPr>
        <p:txBody>
          <a:bodyPr anchor="ctr">
            <a:normAutofit/>
          </a:bodyPr>
          <a:lstStyle/>
          <a:p>
            <a:pPr marL="0" indent="0">
              <a:buNone/>
            </a:pPr>
            <a:r>
              <a:rPr lang="en-US">
                <a:effectLst/>
                <a:latin typeface="TimesNewRomanPSMT"/>
              </a:rPr>
              <a:t>This project synergizes Cohere and </a:t>
            </a:r>
            <a:r>
              <a:rPr lang="en-US" err="1">
                <a:effectLst/>
                <a:latin typeface="TimesNewRomanPSMT"/>
              </a:rPr>
              <a:t>Weaviate</a:t>
            </a:r>
            <a:r>
              <a:rPr lang="en-US">
                <a:effectLst/>
                <a:latin typeface="TimesNewRomanPSMT"/>
              </a:rPr>
              <a:t> APIs, transcending traditional search limitations. By combining advanced NLP and semantic search, it delivers nuanced, context-aware results. The modular design ensures easy integration, serving as a blueprint for superior search appli</a:t>
            </a:r>
            <a:r>
              <a:rPr lang="en-US">
                <a:latin typeface="TimesNewRomanPSMT"/>
              </a:rPr>
              <a:t>cation</a:t>
            </a:r>
            <a:endParaRPr lang="en-US">
              <a:effectLst/>
            </a:endParaRPr>
          </a:p>
        </p:txBody>
      </p:sp>
    </p:spTree>
    <p:extLst>
      <p:ext uri="{BB962C8B-B14F-4D97-AF65-F5344CB8AC3E}">
        <p14:creationId xmlns:p14="http://schemas.microsoft.com/office/powerpoint/2010/main" val="132001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chain link">
            <a:extLst>
              <a:ext uri="{FF2B5EF4-FFF2-40B4-BE49-F238E27FC236}">
                <a16:creationId xmlns:a16="http://schemas.microsoft.com/office/drawing/2014/main" id="{D0A94FB7-E295-EEA6-3227-F02D44B9CCE2}"/>
              </a:ext>
            </a:extLst>
          </p:cNvPr>
          <p:cNvPicPr>
            <a:picLocks noChangeAspect="1"/>
          </p:cNvPicPr>
          <p:nvPr/>
        </p:nvPicPr>
        <p:blipFill rotWithShape="1">
          <a:blip r:embed="rId2"/>
          <a:srcRect r="5882"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838200" y="365125"/>
            <a:ext cx="3822189" cy="1899912"/>
          </a:xfrm>
        </p:spPr>
        <p:txBody>
          <a:bodyPr>
            <a:normAutofit/>
          </a:bodyPr>
          <a:lstStyle/>
          <a:p>
            <a:r>
              <a:rPr lang="en-US" sz="4000" b="1">
                <a:latin typeface="Söhne"/>
              </a:rPr>
              <a:t>GitHub Link</a:t>
            </a:r>
          </a:p>
        </p:txBody>
      </p:sp>
      <p:sp>
        <p:nvSpPr>
          <p:cNvPr id="3" name="Content Placeholder 2">
            <a:extLst>
              <a:ext uri="{FF2B5EF4-FFF2-40B4-BE49-F238E27FC236}">
                <a16:creationId xmlns:a16="http://schemas.microsoft.com/office/drawing/2014/main" id="{819F0CF4-E0DE-2D69-E498-77B1A14CBD62}"/>
              </a:ext>
            </a:extLst>
          </p:cNvPr>
          <p:cNvSpPr>
            <a:spLocks noGrp="1"/>
          </p:cNvSpPr>
          <p:nvPr>
            <p:ph idx="1"/>
          </p:nvPr>
        </p:nvSpPr>
        <p:spPr>
          <a:xfrm>
            <a:off x="838200" y="2434201"/>
            <a:ext cx="3822189" cy="3742762"/>
          </a:xfrm>
        </p:spPr>
        <p:txBody>
          <a:bodyPr>
            <a:normAutofit/>
          </a:bodyPr>
          <a:lstStyle/>
          <a:p>
            <a:pPr marL="0" indent="0">
              <a:buNone/>
            </a:pPr>
            <a:r>
              <a:rPr lang="en-US" sz="2000"/>
              <a:t>https://github.com/Maryam-Zubair/MachineLearning_Assignment/tree/main/ChatGPT/Rerank</a:t>
            </a:r>
          </a:p>
        </p:txBody>
      </p:sp>
    </p:spTree>
    <p:extLst>
      <p:ext uri="{BB962C8B-B14F-4D97-AF65-F5344CB8AC3E}">
        <p14:creationId xmlns:p14="http://schemas.microsoft.com/office/powerpoint/2010/main" val="89428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5297762" y="329184"/>
            <a:ext cx="6251110" cy="1783080"/>
          </a:xfrm>
        </p:spPr>
        <p:txBody>
          <a:bodyPr anchor="b">
            <a:normAutofit/>
          </a:bodyPr>
          <a:lstStyle/>
          <a:p>
            <a:r>
              <a:rPr lang="en-US" sz="5400" b="1">
                <a:latin typeface="Söhne"/>
              </a:rPr>
              <a:t>Table of Content</a:t>
            </a:r>
          </a:p>
        </p:txBody>
      </p:sp>
      <p:pic>
        <p:nvPicPr>
          <p:cNvPr id="1034" name="Picture 1033" descr="Light bulb on yellow background with sketched light beams and cord">
            <a:extLst>
              <a:ext uri="{FF2B5EF4-FFF2-40B4-BE49-F238E27FC236}">
                <a16:creationId xmlns:a16="http://schemas.microsoft.com/office/drawing/2014/main" id="{4F7366A9-69A6-2B4F-13F6-F860097902E6}"/>
              </a:ext>
            </a:extLst>
          </p:cNvPr>
          <p:cNvPicPr>
            <a:picLocks noChangeAspect="1"/>
          </p:cNvPicPr>
          <p:nvPr/>
        </p:nvPicPr>
        <p:blipFill rotWithShape="1">
          <a:blip r:embed="rId3"/>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9F0CF4-E0DE-2D69-E498-77B1A14CBD62}"/>
              </a:ext>
            </a:extLst>
          </p:cNvPr>
          <p:cNvSpPr>
            <a:spLocks noGrp="1"/>
          </p:cNvSpPr>
          <p:nvPr>
            <p:ph idx="1"/>
          </p:nvPr>
        </p:nvSpPr>
        <p:spPr>
          <a:xfrm>
            <a:off x="5297762" y="2706624"/>
            <a:ext cx="6251110" cy="3483864"/>
          </a:xfrm>
        </p:spPr>
        <p:txBody>
          <a:bodyPr>
            <a:normAutofit/>
          </a:bodyPr>
          <a:lstStyle/>
          <a:p>
            <a:pPr marL="514350" indent="-514350">
              <a:buFont typeface="+mj-lt"/>
              <a:buAutoNum type="arabicPeriod"/>
            </a:pPr>
            <a:r>
              <a:rPr lang="en-US" sz="2200" b="0" i="0" u="none" strike="noStrike">
                <a:effectLst/>
                <a:latin typeface="Söhne"/>
              </a:rPr>
              <a:t>Introduction</a:t>
            </a:r>
          </a:p>
          <a:p>
            <a:pPr marL="514350" indent="-514350">
              <a:buFont typeface="+mj-lt"/>
              <a:buAutoNum type="arabicPeriod"/>
            </a:pPr>
            <a:r>
              <a:rPr lang="en-US" sz="2200" b="0" i="0" u="none" strike="noStrike">
                <a:effectLst/>
                <a:latin typeface="Söhne"/>
              </a:rPr>
              <a:t>Design</a:t>
            </a:r>
          </a:p>
          <a:p>
            <a:pPr marL="514350" indent="-514350">
              <a:buFont typeface="+mj-lt"/>
              <a:buAutoNum type="arabicPeriod"/>
            </a:pPr>
            <a:r>
              <a:rPr lang="en-US" sz="2200" b="0" i="0" u="none" strike="noStrike">
                <a:effectLst/>
                <a:latin typeface="Söhne"/>
              </a:rPr>
              <a:t>Implementation</a:t>
            </a:r>
          </a:p>
          <a:p>
            <a:pPr marL="514350" indent="-514350">
              <a:buFont typeface="+mj-lt"/>
              <a:buAutoNum type="arabicPeriod"/>
            </a:pPr>
            <a:r>
              <a:rPr lang="en-US" sz="2200" b="0" i="0" u="none" strike="noStrike">
                <a:effectLst/>
                <a:latin typeface="Söhne"/>
              </a:rPr>
              <a:t>Test</a:t>
            </a:r>
          </a:p>
          <a:p>
            <a:pPr marL="514350" indent="-514350">
              <a:buFont typeface="+mj-lt"/>
              <a:buAutoNum type="arabicPeriod"/>
            </a:pPr>
            <a:r>
              <a:rPr lang="en-US" sz="2200" b="0" i="0" u="none" strike="noStrike">
                <a:effectLst/>
                <a:latin typeface="Söhne"/>
              </a:rPr>
              <a:t>Conclusion</a:t>
            </a:r>
          </a:p>
          <a:p>
            <a:pPr marL="514350" indent="-514350">
              <a:buFont typeface="+mj-lt"/>
              <a:buAutoNum type="arabicPeriod"/>
            </a:pPr>
            <a:r>
              <a:rPr lang="en-US" sz="2200" b="0" i="0" u="none" strike="noStrike">
                <a:effectLst/>
                <a:latin typeface="Söhne"/>
              </a:rPr>
              <a:t>GitHub Repository Link</a:t>
            </a:r>
          </a:p>
          <a:p>
            <a:pPr marL="514350" indent="-514350">
              <a:buFont typeface="+mj-lt"/>
              <a:buAutoNum type="arabicPeriod"/>
            </a:pPr>
            <a:r>
              <a:rPr lang="en-US" sz="2200" b="0" i="0" u="none" strike="noStrike">
                <a:effectLst/>
                <a:latin typeface="Söhne"/>
              </a:rPr>
              <a:t>Bibliography/References</a:t>
            </a:r>
          </a:p>
          <a:p>
            <a:pPr marL="0" indent="0">
              <a:buNone/>
            </a:pPr>
            <a:endParaRPr lang="en-US" sz="2200"/>
          </a:p>
        </p:txBody>
      </p:sp>
    </p:spTree>
    <p:extLst>
      <p:ext uri="{BB962C8B-B14F-4D97-AF65-F5344CB8AC3E}">
        <p14:creationId xmlns:p14="http://schemas.microsoft.com/office/powerpoint/2010/main" val="417307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F4581-31D1-84E9-5763-635412419F70}"/>
              </a:ext>
            </a:extLst>
          </p:cNvPr>
          <p:cNvSpPr>
            <a:spLocks noGrp="1"/>
          </p:cNvSpPr>
          <p:nvPr>
            <p:ph type="title"/>
          </p:nvPr>
        </p:nvSpPr>
        <p:spPr>
          <a:xfrm>
            <a:off x="572493" y="238539"/>
            <a:ext cx="11018520" cy="1434415"/>
          </a:xfrm>
        </p:spPr>
        <p:txBody>
          <a:bodyPr anchor="b">
            <a:normAutofit/>
          </a:bodyPr>
          <a:lstStyle/>
          <a:p>
            <a:r>
              <a:rPr lang="en-US" sz="5400" b="1">
                <a:latin typeface="Söhne"/>
              </a:rPr>
              <a:t>Introduction</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84054F-CCEF-24B4-20A1-50604D70E9D9}"/>
              </a:ext>
            </a:extLst>
          </p:cNvPr>
          <p:cNvSpPr>
            <a:spLocks noGrp="1"/>
          </p:cNvSpPr>
          <p:nvPr>
            <p:ph idx="1"/>
          </p:nvPr>
        </p:nvSpPr>
        <p:spPr>
          <a:xfrm>
            <a:off x="572493" y="2071316"/>
            <a:ext cx="6713552" cy="4119172"/>
          </a:xfrm>
        </p:spPr>
        <p:txBody>
          <a:bodyPr anchor="t">
            <a:normAutofit/>
          </a:bodyPr>
          <a:lstStyle/>
          <a:p>
            <a:pPr marL="0" indent="0">
              <a:buNone/>
            </a:pPr>
            <a:r>
              <a:rPr lang="en-US" sz="2200" b="0" i="0" u="none" strike="noStrike">
                <a:effectLst/>
                <a:latin typeface="Söhne"/>
              </a:rPr>
              <a:t>This project leverages advanced techniques in the field of natural language processing (NLP) and semantic search to significantly enhance the quality of search results. It does so by integrating two powerful APIs: Weaviate and Cohere.</a:t>
            </a:r>
            <a:endParaRPr lang="en-US" sz="2200"/>
          </a:p>
        </p:txBody>
      </p:sp>
      <p:pic>
        <p:nvPicPr>
          <p:cNvPr id="5" name="Picture 4" descr="Top view of cubes connected with black lines">
            <a:extLst>
              <a:ext uri="{FF2B5EF4-FFF2-40B4-BE49-F238E27FC236}">
                <a16:creationId xmlns:a16="http://schemas.microsoft.com/office/drawing/2014/main" id="{AC793FB4-D4F8-F112-9390-408E2C92BF08}"/>
              </a:ext>
            </a:extLst>
          </p:cNvPr>
          <p:cNvPicPr>
            <a:picLocks noChangeAspect="1"/>
          </p:cNvPicPr>
          <p:nvPr/>
        </p:nvPicPr>
        <p:blipFill rotWithShape="1">
          <a:blip r:embed="rId2"/>
          <a:srcRect l="19304" r="8542"/>
          <a:stretch/>
        </p:blipFill>
        <p:spPr>
          <a:xfrm>
            <a:off x="7675658" y="2093976"/>
            <a:ext cx="3941064" cy="4096512"/>
          </a:xfrm>
          <a:prstGeom prst="rect">
            <a:avLst/>
          </a:prstGeom>
        </p:spPr>
      </p:pic>
    </p:spTree>
    <p:extLst>
      <p:ext uri="{BB962C8B-B14F-4D97-AF65-F5344CB8AC3E}">
        <p14:creationId xmlns:p14="http://schemas.microsoft.com/office/powerpoint/2010/main" val="386838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07A72-3340-DB17-0EDA-E0D5D23DD0C9}"/>
              </a:ext>
            </a:extLst>
          </p:cNvPr>
          <p:cNvSpPr>
            <a:spLocks noGrp="1"/>
          </p:cNvSpPr>
          <p:nvPr>
            <p:ph type="title"/>
          </p:nvPr>
        </p:nvSpPr>
        <p:spPr>
          <a:xfrm>
            <a:off x="4654296" y="329184"/>
            <a:ext cx="6894576" cy="1783080"/>
          </a:xfrm>
        </p:spPr>
        <p:txBody>
          <a:bodyPr anchor="b">
            <a:normAutofit/>
          </a:bodyPr>
          <a:lstStyle/>
          <a:p>
            <a:r>
              <a:rPr lang="en-US" sz="5400" b="1">
                <a:latin typeface="Söhne"/>
              </a:rPr>
              <a:t>API</a:t>
            </a:r>
          </a:p>
        </p:txBody>
      </p:sp>
      <p:pic>
        <p:nvPicPr>
          <p:cNvPr id="5" name="Picture 4">
            <a:extLst>
              <a:ext uri="{FF2B5EF4-FFF2-40B4-BE49-F238E27FC236}">
                <a16:creationId xmlns:a16="http://schemas.microsoft.com/office/drawing/2014/main" id="{3F292CCD-6B0A-F448-BDE7-EC917A59A9F9}"/>
              </a:ext>
            </a:extLst>
          </p:cNvPr>
          <p:cNvPicPr>
            <a:picLocks noChangeAspect="1"/>
          </p:cNvPicPr>
          <p:nvPr/>
        </p:nvPicPr>
        <p:blipFill rotWithShape="1">
          <a:blip r:embed="rId2"/>
          <a:srcRect l="19371" r="4739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C708F7-EFD8-01C8-37DC-1E572E99BF9F}"/>
              </a:ext>
            </a:extLst>
          </p:cNvPr>
          <p:cNvSpPr>
            <a:spLocks noGrp="1"/>
          </p:cNvSpPr>
          <p:nvPr>
            <p:ph idx="1"/>
          </p:nvPr>
        </p:nvSpPr>
        <p:spPr>
          <a:xfrm>
            <a:off x="4654296" y="2706624"/>
            <a:ext cx="6894576" cy="3483864"/>
          </a:xfrm>
        </p:spPr>
        <p:txBody>
          <a:bodyPr>
            <a:normAutofit/>
          </a:bodyPr>
          <a:lstStyle/>
          <a:p>
            <a:pPr>
              <a:buFont typeface="+mj-lt"/>
              <a:buAutoNum type="arabicPeriod"/>
            </a:pPr>
            <a:r>
              <a:rPr lang="en-US" sz="1500" b="1" i="0" u="none" strike="noStrike">
                <a:effectLst/>
                <a:latin typeface="Söhne"/>
              </a:rPr>
              <a:t>Weaviate:</a:t>
            </a:r>
            <a:endParaRPr lang="en-US" sz="1500" b="0" i="0" u="none" strike="noStrike">
              <a:effectLst/>
              <a:latin typeface="Söhne"/>
            </a:endParaRPr>
          </a:p>
          <a:p>
            <a:pPr marL="742950" lvl="1" indent="-285750">
              <a:buFont typeface="+mj-lt"/>
              <a:buAutoNum type="arabicPeriod"/>
            </a:pPr>
            <a:r>
              <a:rPr lang="en-US" sz="1500" b="0" i="0" u="none" strike="noStrike">
                <a:effectLst/>
                <a:latin typeface="Söhne"/>
              </a:rPr>
              <a:t>Weaviate is an open-source search engine powered by machine learning, specifically designed for scalable and vectorized data retrieval.</a:t>
            </a:r>
          </a:p>
          <a:p>
            <a:pPr marL="742950" lvl="1" indent="-285750">
              <a:buFont typeface="+mj-lt"/>
              <a:buAutoNum type="arabicPeriod"/>
            </a:pPr>
            <a:r>
              <a:rPr lang="en-US" sz="1500" b="0" i="0" u="none" strike="noStrike">
                <a:effectLst/>
                <a:latin typeface="Söhne"/>
              </a:rPr>
              <a:t>In the context of this project, Weaviate is used to facilitate semantic search and keyword-based retrieval, providing a more sophisticated method of sifting through data based on the meaning and context of the search queries.</a:t>
            </a:r>
          </a:p>
          <a:p>
            <a:pPr>
              <a:buFont typeface="+mj-lt"/>
              <a:buAutoNum type="arabicPeriod"/>
            </a:pPr>
            <a:r>
              <a:rPr lang="en-US" sz="1500" b="1" i="0" u="none" strike="noStrike">
                <a:effectLst/>
                <a:latin typeface="Söhne"/>
              </a:rPr>
              <a:t>Cohere :</a:t>
            </a:r>
            <a:endParaRPr lang="en-US" sz="1500" b="0" i="0" u="none" strike="noStrike">
              <a:effectLst/>
              <a:latin typeface="Söhne"/>
            </a:endParaRPr>
          </a:p>
          <a:p>
            <a:pPr marL="742950" lvl="1" indent="-285750">
              <a:buFont typeface="+mj-lt"/>
              <a:buAutoNum type="arabicPeriod"/>
            </a:pPr>
            <a:r>
              <a:rPr lang="en-US" sz="1500" b="0" i="0" u="none" strike="noStrike">
                <a:effectLst/>
                <a:latin typeface="Söhne"/>
              </a:rPr>
              <a:t>Cohere provides powerful natural language understanding capabilities. It's used in this project to rerank search results, which means adjusting the order of search results so that the most relevant ones appear first.</a:t>
            </a:r>
          </a:p>
          <a:p>
            <a:pPr marL="742950" lvl="1" indent="-285750">
              <a:buFont typeface="+mj-lt"/>
              <a:buAutoNum type="arabicPeriod"/>
            </a:pPr>
            <a:r>
              <a:rPr lang="en-US" sz="1500" b="0" i="0" u="none" strike="noStrike">
                <a:effectLst/>
                <a:latin typeface="Söhne"/>
              </a:rPr>
              <a:t>This reranking is based on the comprehension of the text, making it more aligned with the user’s search intent.</a:t>
            </a:r>
          </a:p>
          <a:p>
            <a:endParaRPr lang="en-US" sz="1500"/>
          </a:p>
        </p:txBody>
      </p:sp>
    </p:spTree>
    <p:extLst>
      <p:ext uri="{BB962C8B-B14F-4D97-AF65-F5344CB8AC3E}">
        <p14:creationId xmlns:p14="http://schemas.microsoft.com/office/powerpoint/2010/main" val="196933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D77AD-9C68-105F-6942-FB18C9BA2858}"/>
              </a:ext>
            </a:extLst>
          </p:cNvPr>
          <p:cNvSpPr>
            <a:spLocks noGrp="1"/>
          </p:cNvSpPr>
          <p:nvPr>
            <p:ph type="title"/>
          </p:nvPr>
        </p:nvSpPr>
        <p:spPr>
          <a:xfrm>
            <a:off x="5297762" y="329184"/>
            <a:ext cx="6251110" cy="1783080"/>
          </a:xfrm>
        </p:spPr>
        <p:txBody>
          <a:bodyPr anchor="b">
            <a:normAutofit/>
          </a:bodyPr>
          <a:lstStyle/>
          <a:p>
            <a:r>
              <a:rPr lang="en-US" sz="5400" b="1" i="0" u="none" strike="noStrike">
                <a:effectLst/>
                <a:latin typeface="Söhne"/>
              </a:rPr>
              <a:t>Semantic Search Techniques:</a:t>
            </a:r>
            <a:endParaRPr lang="en-US" sz="5400"/>
          </a:p>
        </p:txBody>
      </p:sp>
      <p:pic>
        <p:nvPicPr>
          <p:cNvPr id="5" name="Picture 4" descr="Question mark on green pastel background">
            <a:extLst>
              <a:ext uri="{FF2B5EF4-FFF2-40B4-BE49-F238E27FC236}">
                <a16:creationId xmlns:a16="http://schemas.microsoft.com/office/drawing/2014/main" id="{923FDDD5-6E7A-42EC-D4B2-4FC7EC876FB1}"/>
              </a:ext>
            </a:extLst>
          </p:cNvPr>
          <p:cNvPicPr>
            <a:picLocks noChangeAspect="1"/>
          </p:cNvPicPr>
          <p:nvPr/>
        </p:nvPicPr>
        <p:blipFill rotWithShape="1">
          <a:blip r:embed="rId2"/>
          <a:srcRect l="44529" r="453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12B3EB-3DE2-724E-69E1-E659E19A3C83}"/>
              </a:ext>
            </a:extLst>
          </p:cNvPr>
          <p:cNvSpPr>
            <a:spLocks noGrp="1"/>
          </p:cNvSpPr>
          <p:nvPr>
            <p:ph idx="1"/>
          </p:nvPr>
        </p:nvSpPr>
        <p:spPr>
          <a:xfrm>
            <a:off x="5297762" y="2706624"/>
            <a:ext cx="6251110" cy="3483864"/>
          </a:xfrm>
        </p:spPr>
        <p:txBody>
          <a:bodyPr>
            <a:normAutofit/>
          </a:bodyPr>
          <a:lstStyle/>
          <a:p>
            <a:pPr marL="742950" lvl="1" indent="-285750">
              <a:buFont typeface="+mj-lt"/>
              <a:buAutoNum type="arabicPeriod"/>
            </a:pPr>
            <a:r>
              <a:rPr lang="en-US" sz="2200" b="0" i="0" u="none" strike="noStrike">
                <a:effectLst/>
                <a:latin typeface="Söhne"/>
              </a:rPr>
              <a:t>Unlike traditional keyword-based search, semantic search seeks to understand the searcher's intent and the contextual meaning of terms as they appear in the searchable dataspace.</a:t>
            </a:r>
          </a:p>
          <a:p>
            <a:pPr marL="742950" lvl="1" indent="-285750">
              <a:buFont typeface="+mj-lt"/>
              <a:buAutoNum type="arabicPeriod"/>
            </a:pPr>
            <a:r>
              <a:rPr lang="en-US" sz="2200" b="0" i="0" u="none" strike="noStrike">
                <a:effectLst/>
                <a:latin typeface="Söhne"/>
              </a:rPr>
              <a:t>This approach allows for more accurate and relevant search results, as the system can interpret the query in a more human-like manner.</a:t>
            </a:r>
          </a:p>
          <a:p>
            <a:endParaRPr lang="en-US" sz="2200"/>
          </a:p>
        </p:txBody>
      </p:sp>
    </p:spTree>
    <p:extLst>
      <p:ext uri="{BB962C8B-B14F-4D97-AF65-F5344CB8AC3E}">
        <p14:creationId xmlns:p14="http://schemas.microsoft.com/office/powerpoint/2010/main" val="403867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64D6A-F711-6539-6DEA-8EB102BF7BDB}"/>
              </a:ext>
            </a:extLst>
          </p:cNvPr>
          <p:cNvSpPr>
            <a:spLocks noGrp="1"/>
          </p:cNvSpPr>
          <p:nvPr>
            <p:ph type="title"/>
          </p:nvPr>
        </p:nvSpPr>
        <p:spPr>
          <a:xfrm>
            <a:off x="4553733" y="548464"/>
            <a:ext cx="6798541" cy="1675623"/>
          </a:xfrm>
        </p:spPr>
        <p:txBody>
          <a:bodyPr anchor="b">
            <a:normAutofit/>
          </a:bodyPr>
          <a:lstStyle/>
          <a:p>
            <a:r>
              <a:rPr lang="en-US" sz="3700" b="1" i="0" u="none" strike="noStrike">
                <a:effectLst/>
                <a:latin typeface="Söhne"/>
              </a:rPr>
              <a:t>Combination of Keyword Search, Dense Retrieval, and Reranking Mechanisms:</a:t>
            </a:r>
            <a:endParaRPr lang="en-US" sz="3700"/>
          </a:p>
        </p:txBody>
      </p:sp>
      <p:pic>
        <p:nvPicPr>
          <p:cNvPr id="24" name="Picture 23" descr="Computer script on a screen">
            <a:extLst>
              <a:ext uri="{FF2B5EF4-FFF2-40B4-BE49-F238E27FC236}">
                <a16:creationId xmlns:a16="http://schemas.microsoft.com/office/drawing/2014/main" id="{4E284F74-6554-7424-5C6B-915B10CB37C3}"/>
              </a:ext>
            </a:extLst>
          </p:cNvPr>
          <p:cNvPicPr>
            <a:picLocks noChangeAspect="1"/>
          </p:cNvPicPr>
          <p:nvPr/>
        </p:nvPicPr>
        <p:blipFill rotWithShape="1">
          <a:blip r:embed="rId2"/>
          <a:srcRect l="9691" r="49463"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ACE49D23-8DBD-AE7C-8D46-92BEB4FC8D92}"/>
              </a:ext>
            </a:extLst>
          </p:cNvPr>
          <p:cNvSpPr>
            <a:spLocks noGrp="1"/>
          </p:cNvSpPr>
          <p:nvPr>
            <p:ph idx="1"/>
          </p:nvPr>
        </p:nvSpPr>
        <p:spPr>
          <a:xfrm>
            <a:off x="4553734" y="2409830"/>
            <a:ext cx="6798539" cy="3705217"/>
          </a:xfrm>
        </p:spPr>
        <p:txBody>
          <a:bodyPr>
            <a:normAutofit/>
          </a:bodyPr>
          <a:lstStyle/>
          <a:p>
            <a:pPr marL="742950" lvl="1" indent="-285750">
              <a:buFont typeface="+mj-lt"/>
              <a:buAutoNum type="arabicPeriod"/>
            </a:pPr>
            <a:r>
              <a:rPr lang="en-US" sz="2000" b="1" i="0" u="none" strike="noStrike">
                <a:effectLst/>
                <a:latin typeface="Söhne"/>
              </a:rPr>
              <a:t>Keyword Search:</a:t>
            </a:r>
            <a:r>
              <a:rPr lang="en-US" sz="2000" b="0" i="0" u="none" strike="noStrike">
                <a:effectLst/>
                <a:latin typeface="Söhne"/>
              </a:rPr>
              <a:t> Traditional method of finding documents or data that contain specific words or phrases.</a:t>
            </a:r>
          </a:p>
          <a:p>
            <a:pPr marL="742950" lvl="1" indent="-285750">
              <a:buFont typeface="+mj-lt"/>
              <a:buAutoNum type="arabicPeriod"/>
            </a:pPr>
            <a:r>
              <a:rPr lang="en-US" sz="2000" b="1" i="0" u="none" strike="noStrike">
                <a:effectLst/>
                <a:latin typeface="Söhne"/>
              </a:rPr>
              <a:t>Dense Retrieval:</a:t>
            </a:r>
            <a:r>
              <a:rPr lang="en-US" sz="2000" b="0" i="0" u="none" strike="noStrike">
                <a:effectLst/>
                <a:latin typeface="Söhne"/>
              </a:rPr>
              <a:t> A modern approach in NLP that retrieves information based on semantic representations. Instead of matching exact words, it understands the meaning behind the words.</a:t>
            </a:r>
          </a:p>
          <a:p>
            <a:pPr marL="742950" lvl="1" indent="-285750">
              <a:buFont typeface="+mj-lt"/>
              <a:buAutoNum type="arabicPeriod"/>
            </a:pPr>
            <a:r>
              <a:rPr lang="en-US" sz="2000" b="1" i="0" u="none" strike="noStrike">
                <a:effectLst/>
                <a:latin typeface="Söhne"/>
              </a:rPr>
              <a:t>Reranking Mechanisms:</a:t>
            </a:r>
            <a:r>
              <a:rPr lang="en-US" sz="2000" b="0" i="0" u="none" strike="noStrike">
                <a:effectLst/>
                <a:latin typeface="Söhne"/>
              </a:rPr>
              <a:t> After the initial retrieval of data, reranking reorders these results to prioritize the ones most likely to be relevant to the query.</a:t>
            </a:r>
          </a:p>
          <a:p>
            <a:endParaRPr lang="en-US" sz="2000"/>
          </a:p>
        </p:txBody>
      </p:sp>
    </p:spTree>
    <p:extLst>
      <p:ext uri="{BB962C8B-B14F-4D97-AF65-F5344CB8AC3E}">
        <p14:creationId xmlns:p14="http://schemas.microsoft.com/office/powerpoint/2010/main" val="60653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601717" y="249744"/>
            <a:ext cx="4215063" cy="2398713"/>
          </a:xfrm>
        </p:spPr>
        <p:txBody>
          <a:bodyPr>
            <a:normAutofit/>
          </a:bodyPr>
          <a:lstStyle/>
          <a:p>
            <a:r>
              <a:rPr lang="en-US" b="1" i="0" u="none" strike="noStrike" dirty="0">
                <a:effectLst/>
                <a:latin typeface="Söhne"/>
              </a:rPr>
              <a:t>Design</a:t>
            </a:r>
            <a:br>
              <a:rPr lang="en-US" b="0" i="0" u="none" strike="noStrike" dirty="0">
                <a:effectLst/>
                <a:latin typeface="Söhne"/>
              </a:rPr>
            </a:br>
            <a:endParaRPr lang="en-US" dirty="0"/>
          </a:p>
        </p:txBody>
      </p:sp>
      <p:pic>
        <p:nvPicPr>
          <p:cNvPr id="5" name="Picture 4" descr="A screenshot of a computer code&#10;&#10;Description automatically generated">
            <a:extLst>
              <a:ext uri="{FF2B5EF4-FFF2-40B4-BE49-F238E27FC236}">
                <a16:creationId xmlns:a16="http://schemas.microsoft.com/office/drawing/2014/main" id="{6A810F37-BEA3-631A-A27E-9C5E1D5BE263}"/>
              </a:ext>
            </a:extLst>
          </p:cNvPr>
          <p:cNvPicPr>
            <a:picLocks noChangeAspect="1"/>
          </p:cNvPicPr>
          <p:nvPr/>
        </p:nvPicPr>
        <p:blipFill>
          <a:blip r:embed="rId2"/>
          <a:stretch>
            <a:fillRect/>
          </a:stretch>
        </p:blipFill>
        <p:spPr>
          <a:xfrm>
            <a:off x="1386230" y="3916982"/>
            <a:ext cx="9875259" cy="2320686"/>
          </a:xfrm>
          <a:prstGeom prst="rect">
            <a:avLst/>
          </a:prstGeom>
        </p:spPr>
      </p:pic>
      <p:sp>
        <p:nvSpPr>
          <p:cNvPr id="3" name="Content Placeholder 2">
            <a:extLst>
              <a:ext uri="{FF2B5EF4-FFF2-40B4-BE49-F238E27FC236}">
                <a16:creationId xmlns:a16="http://schemas.microsoft.com/office/drawing/2014/main" id="{819F0CF4-E0DE-2D69-E498-77B1A14CBD62}"/>
              </a:ext>
            </a:extLst>
          </p:cNvPr>
          <p:cNvSpPr>
            <a:spLocks noGrp="1"/>
          </p:cNvSpPr>
          <p:nvPr>
            <p:ph idx="1"/>
          </p:nvPr>
        </p:nvSpPr>
        <p:spPr>
          <a:xfrm>
            <a:off x="930511" y="1698844"/>
            <a:ext cx="5723021" cy="2398713"/>
          </a:xfrm>
        </p:spPr>
        <p:txBody>
          <a:bodyPr anchor="ctr">
            <a:normAutofit/>
          </a:bodyPr>
          <a:lstStyle/>
          <a:p>
            <a:pPr marL="742950" lvl="1" indent="-285750">
              <a:buFont typeface="+mj-lt"/>
              <a:buAutoNum type="arabicPeriod"/>
            </a:pPr>
            <a:r>
              <a:rPr lang="en-US" sz="2000" b="1" i="0" u="none" strike="noStrike" dirty="0">
                <a:effectLst/>
                <a:latin typeface="Söhne"/>
              </a:rPr>
              <a:t>Cohere API: </a:t>
            </a:r>
          </a:p>
          <a:p>
            <a:pPr lvl="2"/>
            <a:r>
              <a:rPr lang="en-US" dirty="0">
                <a:latin typeface="Söhne"/>
              </a:rPr>
              <a:t>Implementing the Cohere API.</a:t>
            </a:r>
          </a:p>
          <a:p>
            <a:pPr lvl="2"/>
            <a:r>
              <a:rPr lang="en-US" dirty="0">
                <a:latin typeface="Söhne"/>
              </a:rPr>
              <a:t>Setting Up the Cohere API Key.</a:t>
            </a:r>
          </a:p>
          <a:p>
            <a:pPr lvl="2"/>
            <a:r>
              <a:rPr lang="en-US" dirty="0">
                <a:latin typeface="Söhne"/>
              </a:rPr>
              <a:t>Initializing the Cohere API.</a:t>
            </a:r>
          </a:p>
          <a:p>
            <a:pPr marL="742950" lvl="1" indent="-285750">
              <a:buFont typeface="+mj-lt"/>
              <a:buAutoNum type="arabicPeriod"/>
            </a:pPr>
            <a:endParaRPr lang="en-US" sz="2000" dirty="0">
              <a:latin typeface="Söhne"/>
            </a:endParaRPr>
          </a:p>
          <a:p>
            <a:endParaRPr lang="en-US" sz="2000" dirty="0"/>
          </a:p>
        </p:txBody>
      </p:sp>
    </p:spTree>
    <p:extLst>
      <p:ext uri="{BB962C8B-B14F-4D97-AF65-F5344CB8AC3E}">
        <p14:creationId xmlns:p14="http://schemas.microsoft.com/office/powerpoint/2010/main" val="154078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4C6FED-4AED-078B-2AAF-78C94DABDA0A}"/>
              </a:ext>
            </a:extLst>
          </p:cNvPr>
          <p:cNvSpPr>
            <a:spLocks noGrp="1"/>
          </p:cNvSpPr>
          <p:nvPr>
            <p:ph type="title"/>
          </p:nvPr>
        </p:nvSpPr>
        <p:spPr>
          <a:xfrm>
            <a:off x="585952" y="-1"/>
            <a:ext cx="4215063" cy="2398713"/>
          </a:xfrm>
        </p:spPr>
        <p:txBody>
          <a:bodyPr>
            <a:normAutofit/>
          </a:bodyPr>
          <a:lstStyle/>
          <a:p>
            <a:r>
              <a:rPr lang="en-US" b="1" i="0" u="none" strike="noStrike" dirty="0">
                <a:effectLst/>
                <a:latin typeface="Söhne"/>
              </a:rPr>
              <a:t>Design(cont..)</a:t>
            </a:r>
            <a:endParaRPr lang="en-US" dirty="0"/>
          </a:p>
        </p:txBody>
      </p:sp>
      <p:pic>
        <p:nvPicPr>
          <p:cNvPr id="5" name="Picture 4" descr="A screenshot of a computer&#10;&#10;Description automatically generated">
            <a:extLst>
              <a:ext uri="{FF2B5EF4-FFF2-40B4-BE49-F238E27FC236}">
                <a16:creationId xmlns:a16="http://schemas.microsoft.com/office/drawing/2014/main" id="{E7DFB0D8-5C93-216F-57BB-EF781E217F15}"/>
              </a:ext>
            </a:extLst>
          </p:cNvPr>
          <p:cNvPicPr>
            <a:picLocks noChangeAspect="1"/>
          </p:cNvPicPr>
          <p:nvPr/>
        </p:nvPicPr>
        <p:blipFill rotWithShape="1">
          <a:blip r:embed="rId2"/>
          <a:srcRect r="1429" b="1"/>
          <a:stretch/>
        </p:blipFill>
        <p:spPr>
          <a:xfrm>
            <a:off x="838200" y="3975034"/>
            <a:ext cx="10481441" cy="2469279"/>
          </a:xfrm>
          <a:prstGeom prst="rect">
            <a:avLst/>
          </a:prstGeom>
        </p:spPr>
      </p:pic>
      <p:sp>
        <p:nvSpPr>
          <p:cNvPr id="3" name="Content Placeholder 2">
            <a:extLst>
              <a:ext uri="{FF2B5EF4-FFF2-40B4-BE49-F238E27FC236}">
                <a16:creationId xmlns:a16="http://schemas.microsoft.com/office/drawing/2014/main" id="{4DD8DAAE-6728-5F89-DAF7-88DF3D281124}"/>
              </a:ext>
            </a:extLst>
          </p:cNvPr>
          <p:cNvSpPr>
            <a:spLocks noGrp="1"/>
          </p:cNvSpPr>
          <p:nvPr>
            <p:ph idx="1"/>
          </p:nvPr>
        </p:nvSpPr>
        <p:spPr>
          <a:xfrm>
            <a:off x="1184903" y="1648326"/>
            <a:ext cx="5723021" cy="2398713"/>
          </a:xfrm>
        </p:spPr>
        <p:txBody>
          <a:bodyPr anchor="ctr">
            <a:normAutofit/>
          </a:bodyPr>
          <a:lstStyle/>
          <a:p>
            <a:pPr>
              <a:buFont typeface="+mj-lt"/>
              <a:buAutoNum type="arabicPeriod"/>
            </a:pPr>
            <a:r>
              <a:rPr lang="en-US" sz="2000" b="1" i="0" u="none" strike="noStrike" dirty="0" err="1">
                <a:effectLst/>
                <a:latin typeface="Söhne"/>
              </a:rPr>
              <a:t>Weaviate</a:t>
            </a:r>
            <a:r>
              <a:rPr lang="en-US" sz="2000" b="1" i="0" u="none" strike="noStrike" dirty="0">
                <a:effectLst/>
                <a:latin typeface="Söhne"/>
              </a:rPr>
              <a:t> API: </a:t>
            </a:r>
          </a:p>
          <a:p>
            <a:pPr lvl="1"/>
            <a:r>
              <a:rPr lang="en-US" sz="2000" b="0" i="0" u="none" strike="noStrike" dirty="0">
                <a:effectLst/>
                <a:latin typeface="Söhne"/>
              </a:rPr>
              <a:t>Setting Up the </a:t>
            </a:r>
            <a:r>
              <a:rPr lang="en-US" sz="2000" b="0" i="0" u="none" strike="noStrike" dirty="0" err="1">
                <a:effectLst/>
                <a:latin typeface="Söhne"/>
              </a:rPr>
              <a:t>Weaviate</a:t>
            </a:r>
            <a:r>
              <a:rPr lang="en-US" sz="2000" b="0" i="0" u="none" strike="noStrike" dirty="0">
                <a:effectLst/>
                <a:latin typeface="Söhne"/>
              </a:rPr>
              <a:t> API Key.</a:t>
            </a:r>
          </a:p>
          <a:p>
            <a:pPr lvl="1"/>
            <a:r>
              <a:rPr lang="en-US" sz="2000" b="0" i="0" u="none" strike="noStrike" dirty="0">
                <a:effectLst/>
                <a:latin typeface="Söhne"/>
              </a:rPr>
              <a:t>Utilizing the </a:t>
            </a:r>
            <a:r>
              <a:rPr lang="en-US" sz="2000" b="0" i="0" u="none" strike="noStrike" dirty="0" err="1">
                <a:effectLst/>
                <a:latin typeface="Söhne"/>
              </a:rPr>
              <a:t>Weaviate</a:t>
            </a:r>
            <a:r>
              <a:rPr lang="en-US" sz="2000" b="0" i="0" u="none" strike="noStrike" dirty="0">
                <a:effectLst/>
                <a:latin typeface="Söhne"/>
              </a:rPr>
              <a:t> API.</a:t>
            </a:r>
          </a:p>
          <a:p>
            <a:pPr lvl="1"/>
            <a:r>
              <a:rPr lang="en-US" sz="2000" b="0" i="0" u="none" strike="noStrike" dirty="0">
                <a:effectLst/>
                <a:latin typeface="Söhne"/>
              </a:rPr>
              <a:t>Initializing the </a:t>
            </a:r>
            <a:r>
              <a:rPr lang="en-US" sz="2000" b="0" i="0" u="none" strike="noStrike" dirty="0" err="1">
                <a:effectLst/>
                <a:latin typeface="Söhne"/>
              </a:rPr>
              <a:t>Weaviate</a:t>
            </a:r>
            <a:r>
              <a:rPr lang="en-US" sz="2000" b="0" i="0" u="none" strike="noStrike" dirty="0">
                <a:effectLst/>
                <a:latin typeface="Söhne"/>
              </a:rPr>
              <a:t> API.</a:t>
            </a:r>
          </a:p>
          <a:p>
            <a:endParaRPr lang="en-US" sz="2000" dirty="0"/>
          </a:p>
        </p:txBody>
      </p:sp>
    </p:spTree>
    <p:extLst>
      <p:ext uri="{BB962C8B-B14F-4D97-AF65-F5344CB8AC3E}">
        <p14:creationId xmlns:p14="http://schemas.microsoft.com/office/powerpoint/2010/main" val="207576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A2254E-B15E-7D2E-50BF-5C11A0CFCA13}"/>
              </a:ext>
            </a:extLst>
          </p:cNvPr>
          <p:cNvSpPr>
            <a:spLocks noGrp="1"/>
          </p:cNvSpPr>
          <p:nvPr>
            <p:ph type="title"/>
          </p:nvPr>
        </p:nvSpPr>
        <p:spPr>
          <a:xfrm>
            <a:off x="1137036" y="548640"/>
            <a:ext cx="9543405" cy="1188720"/>
          </a:xfrm>
        </p:spPr>
        <p:txBody>
          <a:bodyPr>
            <a:normAutofit/>
          </a:bodyPr>
          <a:lstStyle/>
          <a:p>
            <a:r>
              <a:rPr lang="en-US" sz="3700" b="1" i="0" u="none" strike="noStrike">
                <a:solidFill>
                  <a:schemeClr val="tx1">
                    <a:lumMod val="85000"/>
                    <a:lumOff val="15000"/>
                  </a:schemeClr>
                </a:solidFill>
                <a:effectLst/>
                <a:latin typeface="Söhne"/>
              </a:rPr>
              <a:t>Implementation</a:t>
            </a:r>
            <a:br>
              <a:rPr lang="en-US" sz="3700" b="0" i="0" u="none" strike="noStrike">
                <a:solidFill>
                  <a:schemeClr val="tx1">
                    <a:lumMod val="85000"/>
                    <a:lumOff val="15000"/>
                  </a:schemeClr>
                </a:solidFill>
                <a:effectLst/>
                <a:latin typeface="Söhne"/>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819F0CF4-E0DE-2D69-E498-77B1A14CBD62}"/>
              </a:ext>
            </a:extLst>
          </p:cNvPr>
          <p:cNvSpPr>
            <a:spLocks noGrp="1"/>
          </p:cNvSpPr>
          <p:nvPr>
            <p:ph idx="1"/>
          </p:nvPr>
        </p:nvSpPr>
        <p:spPr>
          <a:xfrm>
            <a:off x="1957987" y="2431765"/>
            <a:ext cx="8276026" cy="3320031"/>
          </a:xfrm>
        </p:spPr>
        <p:txBody>
          <a:bodyPr anchor="ctr">
            <a:normAutofit/>
          </a:bodyPr>
          <a:lstStyle/>
          <a:p>
            <a:pPr marL="514350" indent="-514350">
              <a:buFont typeface="+mj-lt"/>
              <a:buAutoNum type="arabicPeriod"/>
            </a:pPr>
            <a:r>
              <a:rPr lang="en-US" sz="2000" b="0" i="0" u="none" strike="noStrike">
                <a:solidFill>
                  <a:schemeClr val="tx1">
                    <a:lumMod val="85000"/>
                    <a:lumOff val="15000"/>
                  </a:schemeClr>
                </a:solidFill>
                <a:effectLst/>
                <a:latin typeface="Söhne"/>
              </a:rPr>
              <a:t>Setup API: Configuration of API keys and installation of necessary packages​​.</a:t>
            </a:r>
          </a:p>
          <a:p>
            <a:pPr marL="514350" indent="-514350">
              <a:buFont typeface="+mj-lt"/>
              <a:buAutoNum type="arabicPeriod"/>
            </a:pPr>
            <a:r>
              <a:rPr lang="en-US" sz="2000" b="0" i="0" u="none" strike="noStrike">
                <a:solidFill>
                  <a:schemeClr val="tx1">
                    <a:lumMod val="85000"/>
                    <a:lumOff val="15000"/>
                  </a:schemeClr>
                </a:solidFill>
                <a:effectLst/>
                <a:latin typeface="Söhne"/>
              </a:rPr>
              <a:t>Weaviate Integration: Description of keyword search and dense retrieval functions​​.</a:t>
            </a:r>
          </a:p>
          <a:p>
            <a:pPr marL="514350" indent="-514350">
              <a:buFont typeface="+mj-lt"/>
              <a:buAutoNum type="arabicPeriod"/>
            </a:pPr>
            <a:r>
              <a:rPr lang="en-US" sz="2000" b="0" i="0" u="none" strike="noStrike">
                <a:solidFill>
                  <a:schemeClr val="tx1">
                    <a:lumMod val="85000"/>
                    <a:lumOff val="15000"/>
                  </a:schemeClr>
                </a:solidFill>
                <a:effectLst/>
                <a:latin typeface="Söhne"/>
              </a:rPr>
              <a:t>Cohere Integration: Description of reranking search results function​​.</a:t>
            </a:r>
          </a:p>
          <a:p>
            <a:endParaRPr lang="en-US"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89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504</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TimesNewRomanPSMT</vt:lpstr>
      <vt:lpstr>Office Theme</vt:lpstr>
      <vt:lpstr>Keyword and Semantic Search with Rerank</vt:lpstr>
      <vt:lpstr>Table of Content</vt:lpstr>
      <vt:lpstr>Introduction</vt:lpstr>
      <vt:lpstr>API</vt:lpstr>
      <vt:lpstr>Semantic Search Techniques:</vt:lpstr>
      <vt:lpstr>Combination of Keyword Search, Dense Retrieval, and Reranking Mechanisms:</vt:lpstr>
      <vt:lpstr>Design </vt:lpstr>
      <vt:lpstr>Design(cont..)</vt:lpstr>
      <vt:lpstr>Implementation </vt:lpstr>
      <vt:lpstr>Implementation(cont..)</vt:lpstr>
      <vt:lpstr>Implementation (cont..)</vt:lpstr>
      <vt:lpstr>Testing</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and Semantic Search with Rerank</dc:title>
  <dc:creator>19709</dc:creator>
  <cp:lastModifiedBy>19709</cp:lastModifiedBy>
  <cp:revision>1</cp:revision>
  <dcterms:created xsi:type="dcterms:W3CDTF">2023-11-23T04:47:53Z</dcterms:created>
  <dcterms:modified xsi:type="dcterms:W3CDTF">2023-11-23T05:18:50Z</dcterms:modified>
</cp:coreProperties>
</file>