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0890-A0A9-4780-8E94-A5F438BA6B89}" v="517" dt="2023-02-01T06:30:21.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January 31,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346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January 31,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5886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January 31,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660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January 31,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06392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January 31,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2447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January 31,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6806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January 31,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8077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January 31,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1780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January 31,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4873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January 31,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076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January 31,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9989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January 31,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26433055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57670" y="896984"/>
            <a:ext cx="8542260" cy="3479835"/>
          </a:xfrm>
        </p:spPr>
        <p:txBody>
          <a:bodyPr anchor="b">
            <a:normAutofit/>
          </a:bodyPr>
          <a:lstStyle/>
          <a:p>
            <a:r>
              <a:rPr lang="en-US" sz="6000" dirty="0"/>
              <a:t>Over-Fitting for Machine Learning</a:t>
            </a:r>
            <a:r>
              <a:rPr lang="en-US" sz="9600" dirty="0"/>
              <a:t> </a:t>
            </a:r>
            <a:r>
              <a:rPr lang="en-US" sz="6000" dirty="0"/>
              <a:t>Problem</a:t>
            </a:r>
          </a:p>
        </p:txBody>
      </p:sp>
      <p:sp>
        <p:nvSpPr>
          <p:cNvPr id="3" name="Subtitle 2"/>
          <p:cNvSpPr>
            <a:spLocks noGrp="1"/>
          </p:cNvSpPr>
          <p:nvPr>
            <p:ph type="subTitle" idx="1"/>
          </p:nvPr>
        </p:nvSpPr>
        <p:spPr>
          <a:xfrm>
            <a:off x="9116427" y="6219324"/>
            <a:ext cx="8280400" cy="1376663"/>
          </a:xfrm>
        </p:spPr>
        <p:txBody>
          <a:bodyPr vert="horz" wrap="square" lIns="0" tIns="0" rIns="0" bIns="0" rtlCol="0" anchor="t">
            <a:normAutofit/>
          </a:bodyPr>
          <a:lstStyle/>
          <a:p>
            <a:r>
              <a:rPr lang="en-US" b="1" dirty="0">
                <a:solidFill>
                  <a:schemeClr val="tx1">
                    <a:alpha val="60000"/>
                  </a:schemeClr>
                </a:solidFill>
              </a:rPr>
              <a:t>Maryam Zubair</a:t>
            </a:r>
          </a:p>
          <a:p>
            <a:endParaRPr lang="en-US" b="1" dirty="0">
              <a:solidFill>
                <a:schemeClr val="tx1">
                  <a:alpha val="60000"/>
                </a:schemeClr>
              </a:solidFill>
            </a:endParaRPr>
          </a:p>
        </p:txBody>
      </p:sp>
      <p:sp>
        <p:nvSpPr>
          <p:cNvPr id="13" name="Oval 9">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Shape 11">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 name="Freeform: Shape 13">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5">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7CC6-9F2B-3434-AFF1-EE55DB3BD5B2}"/>
              </a:ext>
            </a:extLst>
          </p:cNvPr>
          <p:cNvSpPr>
            <a:spLocks noGrp="1"/>
          </p:cNvSpPr>
          <p:nvPr>
            <p:ph type="title"/>
          </p:nvPr>
        </p:nvSpPr>
        <p:spPr/>
        <p:txBody>
          <a:bodyPr>
            <a:normAutofit/>
          </a:bodyPr>
          <a:lstStyle/>
          <a:p>
            <a:r>
              <a:rPr lang="en-US" sz="4300" b="1">
                <a:ea typeface="+mj-lt"/>
                <a:cs typeface="+mj-lt"/>
              </a:rPr>
              <a:t>Result</a:t>
            </a:r>
            <a:endParaRPr lang="en-US" sz="4300" b="1" dirty="0">
              <a:ea typeface="+mj-lt"/>
              <a:cs typeface="+mj-lt"/>
            </a:endParaRPr>
          </a:p>
        </p:txBody>
      </p:sp>
      <p:sp>
        <p:nvSpPr>
          <p:cNvPr id="3" name="Content Placeholder 2">
            <a:extLst>
              <a:ext uri="{FF2B5EF4-FFF2-40B4-BE49-F238E27FC236}">
                <a16:creationId xmlns:a16="http://schemas.microsoft.com/office/drawing/2014/main" id="{ADBEA63B-8B73-930C-D177-9D2F4E854E1D}"/>
              </a:ext>
            </a:extLst>
          </p:cNvPr>
          <p:cNvSpPr>
            <a:spLocks noGrp="1"/>
          </p:cNvSpPr>
          <p:nvPr>
            <p:ph idx="1"/>
          </p:nvPr>
        </p:nvSpPr>
        <p:spPr/>
        <p:txBody>
          <a:bodyPr vert="horz" wrap="square" lIns="0" tIns="0" rIns="0" bIns="0" rtlCol="0" anchor="t">
            <a:normAutofit lnSpcReduction="10000"/>
          </a:bodyPr>
          <a:lstStyle/>
          <a:p>
            <a:pPr marL="0" indent="0">
              <a:buNone/>
            </a:pPr>
            <a:r>
              <a:rPr lang="en-US" sz="3200" dirty="0">
                <a:ea typeface="+mn-lt"/>
                <a:cs typeface="+mn-lt"/>
              </a:rPr>
              <a:t>“ As Mean Squared Error tells how close the fitted line to the data point is so smaller the MSE the better the Model. In this given question </a:t>
            </a:r>
            <a:r>
              <a:rPr lang="en-US" sz="3200" b="1" dirty="0">
                <a:ea typeface="+mn-lt"/>
                <a:cs typeface="+mn-lt"/>
              </a:rPr>
              <a:t>Linear Regression is a better Model than Non- Linear Model. </a:t>
            </a:r>
            <a:r>
              <a:rPr lang="en-US" sz="3200" dirty="0">
                <a:ea typeface="+mn-lt"/>
                <a:cs typeface="+mn-lt"/>
              </a:rPr>
              <a:t>“</a:t>
            </a:r>
            <a:endParaRPr lang="en-US" sz="3200">
              <a:solidFill>
                <a:srgbClr val="FFFFFF">
                  <a:alpha val="60000"/>
                </a:srgbClr>
              </a:solidFill>
            </a:endParaRPr>
          </a:p>
          <a:p>
            <a:pPr marL="0" indent="0">
              <a:buNone/>
            </a:pPr>
            <a:r>
              <a:rPr lang="en-US" sz="3200" dirty="0">
                <a:ea typeface="+mn-lt"/>
                <a:cs typeface="+mn-lt"/>
              </a:rPr>
              <a:t>A lower MSE indicates that the model is making predictions that are closer to the true values, and therefore the model is considered to be better.</a:t>
            </a:r>
            <a:endParaRPr lang="en-US" dirty="0"/>
          </a:p>
          <a:p>
            <a:endParaRPr lang="en-US" dirty="0">
              <a:solidFill>
                <a:srgbClr val="FFFFFF">
                  <a:alpha val="60000"/>
                </a:srgbClr>
              </a:solidFill>
            </a:endParaRPr>
          </a:p>
        </p:txBody>
      </p:sp>
    </p:spTree>
    <p:extLst>
      <p:ext uri="{BB962C8B-B14F-4D97-AF65-F5344CB8AC3E}">
        <p14:creationId xmlns:p14="http://schemas.microsoft.com/office/powerpoint/2010/main" val="297577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4591-9912-3062-A903-6305F71CCFA2}"/>
              </a:ext>
            </a:extLst>
          </p:cNvPr>
          <p:cNvSpPr>
            <a:spLocks noGrp="1"/>
          </p:cNvSpPr>
          <p:nvPr>
            <p:ph type="title"/>
          </p:nvPr>
        </p:nvSpPr>
        <p:spPr/>
        <p:txBody>
          <a:bodyPr>
            <a:normAutofit/>
          </a:bodyPr>
          <a:lstStyle/>
          <a:p>
            <a:r>
              <a:rPr lang="en-US" b="1" dirty="0">
                <a:ea typeface="+mj-lt"/>
                <a:cs typeface="+mj-lt"/>
              </a:rPr>
              <a:t>Problem:</a:t>
            </a:r>
          </a:p>
        </p:txBody>
      </p:sp>
      <p:sp>
        <p:nvSpPr>
          <p:cNvPr id="3" name="Content Placeholder 2">
            <a:extLst>
              <a:ext uri="{FF2B5EF4-FFF2-40B4-BE49-F238E27FC236}">
                <a16:creationId xmlns:a16="http://schemas.microsoft.com/office/drawing/2014/main" id="{5E1EF7CE-E08B-AD82-F3F3-03056FDC8FBF}"/>
              </a:ext>
            </a:extLst>
          </p:cNvPr>
          <p:cNvSpPr>
            <a:spLocks noGrp="1"/>
          </p:cNvSpPr>
          <p:nvPr>
            <p:ph idx="1"/>
          </p:nvPr>
        </p:nvSpPr>
        <p:spPr>
          <a:xfrm>
            <a:off x="550863" y="1883859"/>
            <a:ext cx="11090274" cy="3979625"/>
          </a:xfrm>
        </p:spPr>
        <p:txBody>
          <a:bodyPr vert="horz" wrap="square" lIns="0" tIns="0" rIns="0" bIns="0" rtlCol="0" anchor="t">
            <a:normAutofit/>
          </a:bodyPr>
          <a:lstStyle/>
          <a:p>
            <a:pPr marL="0" indent="0">
              <a:buNone/>
            </a:pPr>
            <a:r>
              <a:rPr lang="en-US" dirty="0">
                <a:ea typeface="+mn-lt"/>
                <a:cs typeface="+mn-lt"/>
              </a:rPr>
              <a:t>Given a problem with two models i.e., Linear and nonlinear for which we had to choose the best model based on how accurate it will make predictions.</a:t>
            </a:r>
            <a:endParaRPr lang="en-US" dirty="0">
              <a:solidFill>
                <a:srgbClr val="FFFFFF">
                  <a:alpha val="60000"/>
                </a:srgbClr>
              </a:solidFill>
              <a:ea typeface="+mn-lt"/>
              <a:cs typeface="+mn-lt"/>
            </a:endParaRPr>
          </a:p>
          <a:p>
            <a:pPr marL="0" indent="0">
              <a:buNone/>
            </a:pPr>
            <a:r>
              <a:rPr lang="en-US" dirty="0">
                <a:ea typeface="+mn-lt"/>
                <a:cs typeface="+mn-lt"/>
              </a:rPr>
              <a:t>In order to find predicted values, I have calculated parameters (Slope and Intercept) for each model and put these values in the relevant equation to see which line will best fit to the dataset. Then predicted which model is better based on the Mean Squared Error calculated for each model.</a:t>
            </a:r>
            <a:endParaRPr lang="en-US" dirty="0">
              <a:solidFill>
                <a:srgbClr val="FFFFFF">
                  <a:alpha val="60000"/>
                </a:srgbClr>
              </a:solidFill>
            </a:endParaRPr>
          </a:p>
          <a:p>
            <a:endParaRPr lang="en-US" dirty="0"/>
          </a:p>
        </p:txBody>
      </p:sp>
    </p:spTree>
    <p:extLst>
      <p:ext uri="{BB962C8B-B14F-4D97-AF65-F5344CB8AC3E}">
        <p14:creationId xmlns:p14="http://schemas.microsoft.com/office/powerpoint/2010/main" val="255038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5917-B2AF-3D2B-30D1-1D7CF1396EA9}"/>
              </a:ext>
            </a:extLst>
          </p:cNvPr>
          <p:cNvSpPr>
            <a:spLocks noGrp="1"/>
          </p:cNvSpPr>
          <p:nvPr>
            <p:ph type="title"/>
          </p:nvPr>
        </p:nvSpPr>
        <p:spPr/>
        <p:txBody>
          <a:bodyPr>
            <a:normAutofit/>
          </a:bodyPr>
          <a:lstStyle/>
          <a:p>
            <a:r>
              <a:rPr lang="en-US" b="1" dirty="0">
                <a:ea typeface="+mj-lt"/>
                <a:cs typeface="+mj-lt"/>
              </a:rPr>
              <a:t>Formulas:</a:t>
            </a:r>
          </a:p>
        </p:txBody>
      </p:sp>
      <p:sp>
        <p:nvSpPr>
          <p:cNvPr id="3" name="Content Placeholder 2">
            <a:extLst>
              <a:ext uri="{FF2B5EF4-FFF2-40B4-BE49-F238E27FC236}">
                <a16:creationId xmlns:a16="http://schemas.microsoft.com/office/drawing/2014/main" id="{9DB305AD-7267-2C49-3245-27CA2B0126D2}"/>
              </a:ext>
            </a:extLst>
          </p:cNvPr>
          <p:cNvSpPr>
            <a:spLocks noGrp="1"/>
          </p:cNvSpPr>
          <p:nvPr>
            <p:ph idx="1"/>
          </p:nvPr>
        </p:nvSpPr>
        <p:spPr>
          <a:xfrm>
            <a:off x="639640" y="1980034"/>
            <a:ext cx="11090274" cy="3979625"/>
          </a:xfrm>
        </p:spPr>
        <p:txBody>
          <a:bodyPr vert="horz" wrap="square" lIns="0" tIns="0" rIns="0" bIns="0" rtlCol="0" anchor="t">
            <a:normAutofit/>
          </a:bodyPr>
          <a:lstStyle/>
          <a:p>
            <a:pPr marL="0" indent="0">
              <a:buNone/>
            </a:pPr>
            <a:r>
              <a:rPr lang="en-US" sz="3600" b="1" dirty="0">
                <a:ea typeface="+mn-lt"/>
                <a:cs typeface="+mn-lt"/>
              </a:rPr>
              <a:t>Linear Model:</a:t>
            </a:r>
            <a:endParaRPr lang="en-US" sz="3600" b="1">
              <a:solidFill>
                <a:srgbClr val="FFFFFF">
                  <a:alpha val="60000"/>
                </a:srgbClr>
              </a:solidFill>
              <a:ea typeface="+mn-lt"/>
              <a:cs typeface="+mn-lt"/>
            </a:endParaRPr>
          </a:p>
          <a:p>
            <a:pPr marL="0" indent="0">
              <a:buNone/>
            </a:pPr>
            <a:r>
              <a:rPr lang="en-US" sz="2800" dirty="0">
                <a:solidFill>
                  <a:srgbClr val="FFFFFF">
                    <a:alpha val="60000"/>
                  </a:srgbClr>
                </a:solidFill>
              </a:rPr>
              <a:t>Regression equation: y = </a:t>
            </a:r>
            <a:r>
              <a:rPr lang="en-US" sz="2800" dirty="0">
                <a:ea typeface="+mn-lt"/>
                <a:cs typeface="+mn-lt"/>
              </a:rPr>
              <a:t>a + bx </a:t>
            </a:r>
            <a:endParaRPr lang="en-US" sz="2800" dirty="0">
              <a:solidFill>
                <a:srgbClr val="FFFFFF">
                  <a:alpha val="60000"/>
                </a:srgbClr>
              </a:solidFill>
              <a:ea typeface="+mn-lt"/>
              <a:cs typeface="+mn-lt"/>
            </a:endParaRPr>
          </a:p>
          <a:p>
            <a:pPr marL="0" indent="0">
              <a:buNone/>
            </a:pPr>
            <a:r>
              <a:rPr lang="en-US" sz="2800" dirty="0">
                <a:solidFill>
                  <a:srgbClr val="FFFFFF">
                    <a:alpha val="60000"/>
                  </a:srgbClr>
                </a:solidFill>
                <a:ea typeface="+mn-lt"/>
                <a:cs typeface="+mn-lt"/>
              </a:rPr>
              <a:t>Slope:  </a:t>
            </a:r>
            <a:r>
              <a:rPr lang="en-US" sz="2800" dirty="0">
                <a:ea typeface="+mn-lt"/>
                <a:cs typeface="+mn-lt"/>
              </a:rPr>
              <a:t>b = (NΣXY - (ΣX)(ΣY)) / (NΣX2 - (ΣX)2) </a:t>
            </a:r>
            <a:endParaRPr lang="en-US" sz="2800" dirty="0">
              <a:solidFill>
                <a:srgbClr val="FFFFFF">
                  <a:alpha val="60000"/>
                </a:srgbClr>
              </a:solidFill>
              <a:ea typeface="+mn-lt"/>
              <a:cs typeface="+mn-lt"/>
            </a:endParaRPr>
          </a:p>
          <a:p>
            <a:pPr marL="0" indent="0">
              <a:buNone/>
            </a:pPr>
            <a:r>
              <a:rPr lang="en-US" sz="2800" dirty="0">
                <a:solidFill>
                  <a:srgbClr val="FFFFFF">
                    <a:alpha val="60000"/>
                  </a:srgbClr>
                </a:solidFill>
                <a:ea typeface="+mn-lt"/>
                <a:cs typeface="+mn-lt"/>
              </a:rPr>
              <a:t>Intercept: a = </a:t>
            </a:r>
            <a:r>
              <a:rPr lang="en-US" sz="2800" dirty="0">
                <a:ea typeface="+mn-lt"/>
                <a:cs typeface="+mn-lt"/>
              </a:rPr>
              <a:t>(ΣY - b(ΣX)) / N </a:t>
            </a:r>
            <a:endParaRPr lang="en-US" sz="2800" dirty="0">
              <a:solidFill>
                <a:srgbClr val="FFFFFF">
                  <a:alpha val="60000"/>
                </a:srgbClr>
              </a:solidFill>
              <a:ea typeface="+mn-lt"/>
              <a:cs typeface="+mn-lt"/>
            </a:endParaRPr>
          </a:p>
        </p:txBody>
      </p:sp>
    </p:spTree>
    <p:extLst>
      <p:ext uri="{BB962C8B-B14F-4D97-AF65-F5344CB8AC3E}">
        <p14:creationId xmlns:p14="http://schemas.microsoft.com/office/powerpoint/2010/main" val="402443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5917-B2AF-3D2B-30D1-1D7CF1396EA9}"/>
              </a:ext>
            </a:extLst>
          </p:cNvPr>
          <p:cNvSpPr>
            <a:spLocks noGrp="1"/>
          </p:cNvSpPr>
          <p:nvPr>
            <p:ph type="title"/>
          </p:nvPr>
        </p:nvSpPr>
        <p:spPr/>
        <p:txBody>
          <a:bodyPr>
            <a:normAutofit/>
          </a:bodyPr>
          <a:lstStyle/>
          <a:p>
            <a:r>
              <a:rPr lang="en-US" b="1">
                <a:ea typeface="+mj-lt"/>
                <a:cs typeface="+mj-lt"/>
              </a:rPr>
              <a:t>Formulas:</a:t>
            </a:r>
          </a:p>
        </p:txBody>
      </p:sp>
      <p:sp>
        <p:nvSpPr>
          <p:cNvPr id="3" name="Content Placeholder 2">
            <a:extLst>
              <a:ext uri="{FF2B5EF4-FFF2-40B4-BE49-F238E27FC236}">
                <a16:creationId xmlns:a16="http://schemas.microsoft.com/office/drawing/2014/main" id="{9DB305AD-7267-2C49-3245-27CA2B0126D2}"/>
              </a:ext>
            </a:extLst>
          </p:cNvPr>
          <p:cNvSpPr>
            <a:spLocks noGrp="1"/>
          </p:cNvSpPr>
          <p:nvPr>
            <p:ph idx="1"/>
          </p:nvPr>
        </p:nvSpPr>
        <p:spPr>
          <a:xfrm>
            <a:off x="550863" y="2009626"/>
            <a:ext cx="11090274" cy="3979625"/>
          </a:xfrm>
        </p:spPr>
        <p:txBody>
          <a:bodyPr vert="horz" wrap="square" lIns="0" tIns="0" rIns="0" bIns="0" rtlCol="0" anchor="t">
            <a:normAutofit/>
          </a:bodyPr>
          <a:lstStyle/>
          <a:p>
            <a:pPr marL="0" indent="0">
              <a:buNone/>
            </a:pPr>
            <a:r>
              <a:rPr lang="en-US" sz="3600" b="1" dirty="0">
                <a:ea typeface="+mn-lt"/>
                <a:cs typeface="+mn-lt"/>
              </a:rPr>
              <a:t>Non- Linear Model:</a:t>
            </a:r>
            <a:endParaRPr lang="en-US" sz="3600" b="1">
              <a:solidFill>
                <a:srgbClr val="FFFFFF">
                  <a:alpha val="60000"/>
                </a:srgbClr>
              </a:solidFill>
              <a:ea typeface="+mn-lt"/>
              <a:cs typeface="+mn-lt"/>
            </a:endParaRPr>
          </a:p>
          <a:p>
            <a:pPr marL="0" indent="0">
              <a:buNone/>
            </a:pPr>
            <a:r>
              <a:rPr lang="en-US" sz="2800" dirty="0">
                <a:solidFill>
                  <a:srgbClr val="FFFFFF">
                    <a:alpha val="60000"/>
                  </a:srgbClr>
                </a:solidFill>
              </a:rPr>
              <a:t>Regression equation: y =</a:t>
            </a:r>
            <a:r>
              <a:rPr lang="en-US" sz="2800" dirty="0">
                <a:ea typeface="+mn-lt"/>
                <a:cs typeface="+mn-lt"/>
              </a:rPr>
              <a:t> a + b(x)^2 </a:t>
            </a:r>
            <a:endParaRPr lang="en-US" sz="2800" dirty="0">
              <a:solidFill>
                <a:srgbClr val="FFFFFF">
                  <a:alpha val="60000"/>
                </a:srgbClr>
              </a:solidFill>
              <a:ea typeface="+mn-lt"/>
              <a:cs typeface="+mn-lt"/>
            </a:endParaRPr>
          </a:p>
          <a:p>
            <a:pPr marL="0" indent="0">
              <a:buNone/>
            </a:pPr>
            <a:r>
              <a:rPr lang="en-US" sz="2800" dirty="0">
                <a:solidFill>
                  <a:srgbClr val="FFFFFF">
                    <a:alpha val="60000"/>
                  </a:srgbClr>
                </a:solidFill>
                <a:ea typeface="+mn-lt"/>
                <a:cs typeface="+mn-lt"/>
              </a:rPr>
              <a:t>Slope:  </a:t>
            </a:r>
            <a:r>
              <a:rPr lang="en-US" sz="2800" dirty="0">
                <a:ea typeface="+mn-lt"/>
                <a:cs typeface="+mn-lt"/>
              </a:rPr>
              <a:t>b = (NΣPY - (ΣP)(ΣY)) / (NΣP2 - (ΣP)2) </a:t>
            </a:r>
            <a:endParaRPr lang="en-US" sz="2800" dirty="0">
              <a:solidFill>
                <a:srgbClr val="FFFFFF">
                  <a:alpha val="60000"/>
                </a:srgbClr>
              </a:solidFill>
              <a:ea typeface="+mn-lt"/>
              <a:cs typeface="+mn-lt"/>
            </a:endParaRPr>
          </a:p>
          <a:p>
            <a:pPr marL="0" indent="0">
              <a:buNone/>
            </a:pPr>
            <a:r>
              <a:rPr lang="en-US" sz="2800" dirty="0">
                <a:solidFill>
                  <a:srgbClr val="FFFFFF">
                    <a:alpha val="60000"/>
                  </a:srgbClr>
                </a:solidFill>
                <a:ea typeface="+mn-lt"/>
                <a:cs typeface="+mn-lt"/>
              </a:rPr>
              <a:t>Intercept: a = </a:t>
            </a:r>
            <a:r>
              <a:rPr lang="en-US" sz="2800" dirty="0">
                <a:ea typeface="+mn-lt"/>
                <a:cs typeface="+mn-lt"/>
              </a:rPr>
              <a:t>(ΣY - b(ΣP)) / N </a:t>
            </a:r>
            <a:endParaRPr lang="en-US" sz="2800" dirty="0">
              <a:solidFill>
                <a:srgbClr val="FFFFFF">
                  <a:alpha val="60000"/>
                </a:srgbClr>
              </a:solidFill>
              <a:ea typeface="+mn-lt"/>
              <a:cs typeface="+mn-lt"/>
            </a:endParaRPr>
          </a:p>
        </p:txBody>
      </p:sp>
    </p:spTree>
    <p:extLst>
      <p:ext uri="{BB962C8B-B14F-4D97-AF65-F5344CB8AC3E}">
        <p14:creationId xmlns:p14="http://schemas.microsoft.com/office/powerpoint/2010/main" val="418580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70F5-A90B-A309-CD15-B57B89E40437}"/>
              </a:ext>
            </a:extLst>
          </p:cNvPr>
          <p:cNvSpPr>
            <a:spLocks noGrp="1"/>
          </p:cNvSpPr>
          <p:nvPr>
            <p:ph type="title"/>
          </p:nvPr>
        </p:nvSpPr>
        <p:spPr/>
        <p:txBody>
          <a:bodyPr>
            <a:normAutofit/>
          </a:bodyPr>
          <a:lstStyle/>
          <a:p>
            <a:r>
              <a:rPr lang="en-US" b="1" dirty="0">
                <a:ea typeface="+mj-lt"/>
                <a:cs typeface="+mj-lt"/>
              </a:rPr>
              <a:t>Training Data</a:t>
            </a:r>
          </a:p>
        </p:txBody>
      </p:sp>
      <p:pic>
        <p:nvPicPr>
          <p:cNvPr id="5" name="Picture 5" descr="Table&#10;&#10;Description automatically generated">
            <a:extLst>
              <a:ext uri="{FF2B5EF4-FFF2-40B4-BE49-F238E27FC236}">
                <a16:creationId xmlns:a16="http://schemas.microsoft.com/office/drawing/2014/main" id="{207DF733-44F3-BBD5-C620-64F3714A4F2F}"/>
              </a:ext>
            </a:extLst>
          </p:cNvPr>
          <p:cNvPicPr>
            <a:picLocks noChangeAspect="1"/>
          </p:cNvPicPr>
          <p:nvPr/>
        </p:nvPicPr>
        <p:blipFill>
          <a:blip r:embed="rId2"/>
          <a:stretch>
            <a:fillRect/>
          </a:stretch>
        </p:blipFill>
        <p:spPr>
          <a:xfrm>
            <a:off x="1017974" y="1711774"/>
            <a:ext cx="10267024" cy="4144667"/>
          </a:xfrm>
          <a:prstGeom prst="rect">
            <a:avLst/>
          </a:prstGeom>
        </p:spPr>
      </p:pic>
    </p:spTree>
    <p:extLst>
      <p:ext uri="{BB962C8B-B14F-4D97-AF65-F5344CB8AC3E}">
        <p14:creationId xmlns:p14="http://schemas.microsoft.com/office/powerpoint/2010/main" val="394095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6A41-5384-DBD9-3243-76473A7545EE}"/>
              </a:ext>
            </a:extLst>
          </p:cNvPr>
          <p:cNvSpPr>
            <a:spLocks noGrp="1"/>
          </p:cNvSpPr>
          <p:nvPr>
            <p:ph type="title"/>
          </p:nvPr>
        </p:nvSpPr>
        <p:spPr/>
        <p:txBody>
          <a:bodyPr/>
          <a:lstStyle/>
          <a:p>
            <a:r>
              <a:rPr lang="en-US" b="1" dirty="0">
                <a:ea typeface="+mj-lt"/>
                <a:cs typeface="+mj-lt"/>
              </a:rPr>
              <a:t>Validation data</a:t>
            </a:r>
          </a:p>
        </p:txBody>
      </p:sp>
      <p:pic>
        <p:nvPicPr>
          <p:cNvPr id="4" name="Picture 4" descr="Table&#10;&#10;Description automatically generated">
            <a:extLst>
              <a:ext uri="{FF2B5EF4-FFF2-40B4-BE49-F238E27FC236}">
                <a16:creationId xmlns:a16="http://schemas.microsoft.com/office/drawing/2014/main" id="{4E6A1B88-948D-ADEE-4154-FB32195E7A89}"/>
              </a:ext>
            </a:extLst>
          </p:cNvPr>
          <p:cNvPicPr>
            <a:picLocks noChangeAspect="1"/>
          </p:cNvPicPr>
          <p:nvPr/>
        </p:nvPicPr>
        <p:blipFill>
          <a:blip r:embed="rId2"/>
          <a:stretch>
            <a:fillRect/>
          </a:stretch>
        </p:blipFill>
        <p:spPr>
          <a:xfrm>
            <a:off x="884809" y="1779885"/>
            <a:ext cx="10636927" cy="3209453"/>
          </a:xfrm>
          <a:prstGeom prst="rect">
            <a:avLst/>
          </a:prstGeom>
        </p:spPr>
      </p:pic>
    </p:spTree>
    <p:extLst>
      <p:ext uri="{BB962C8B-B14F-4D97-AF65-F5344CB8AC3E}">
        <p14:creationId xmlns:p14="http://schemas.microsoft.com/office/powerpoint/2010/main" val="264255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964D-99E2-1EAA-3CE5-176C9276FE49}"/>
              </a:ext>
            </a:extLst>
          </p:cNvPr>
          <p:cNvSpPr>
            <a:spLocks noGrp="1"/>
          </p:cNvSpPr>
          <p:nvPr>
            <p:ph type="title"/>
          </p:nvPr>
        </p:nvSpPr>
        <p:spPr/>
        <p:txBody>
          <a:bodyPr>
            <a:normAutofit/>
          </a:bodyPr>
          <a:lstStyle/>
          <a:p>
            <a:r>
              <a:rPr lang="en-US" b="1">
                <a:ea typeface="+mj-lt"/>
                <a:cs typeface="+mj-lt"/>
              </a:rPr>
              <a:t>Mean Squared Error:</a:t>
            </a:r>
            <a:endParaRPr lang="en-US"/>
          </a:p>
          <a:p>
            <a:endParaRPr lang="en-US"/>
          </a:p>
        </p:txBody>
      </p:sp>
      <p:sp>
        <p:nvSpPr>
          <p:cNvPr id="3" name="Content Placeholder 2">
            <a:extLst>
              <a:ext uri="{FF2B5EF4-FFF2-40B4-BE49-F238E27FC236}">
                <a16:creationId xmlns:a16="http://schemas.microsoft.com/office/drawing/2014/main" id="{E7DD3B4A-B732-244E-3F43-DCC30BC5D71D}"/>
              </a:ext>
            </a:extLst>
          </p:cNvPr>
          <p:cNvSpPr>
            <a:spLocks noGrp="1"/>
          </p:cNvSpPr>
          <p:nvPr>
            <p:ph idx="1"/>
          </p:nvPr>
        </p:nvSpPr>
        <p:spPr>
          <a:xfrm>
            <a:off x="543340" y="2060974"/>
            <a:ext cx="9824580" cy="4586265"/>
          </a:xfrm>
        </p:spPr>
        <p:txBody>
          <a:bodyPr vert="horz" wrap="square" lIns="0" tIns="0" rIns="0" bIns="0" rtlCol="0" anchor="t">
            <a:normAutofit/>
          </a:bodyPr>
          <a:lstStyle/>
          <a:p>
            <a:pPr marL="0" indent="0">
              <a:buNone/>
            </a:pPr>
            <a:r>
              <a:rPr lang="en-US" dirty="0">
                <a:ea typeface="+mn-lt"/>
                <a:cs typeface="+mn-lt"/>
              </a:rPr>
              <a:t>Mean squared error (MSE) is a commonly used metric to evaluate the performance of a predictive model.</a:t>
            </a:r>
            <a:endParaRPr lang="en-US" dirty="0"/>
          </a:p>
          <a:p>
            <a:endParaRPr lang="en-US"/>
          </a:p>
          <a:p>
            <a:endParaRPr lang="en-US" dirty="0">
              <a:solidFill>
                <a:srgbClr val="FFFFFF">
                  <a:alpha val="60000"/>
                </a:srgbClr>
              </a:solidFill>
            </a:endParaRPr>
          </a:p>
        </p:txBody>
      </p:sp>
      <p:pic>
        <p:nvPicPr>
          <p:cNvPr id="4" name="Picture 4" descr="Diagram, schematic&#10;&#10;Description automatically generated">
            <a:extLst>
              <a:ext uri="{FF2B5EF4-FFF2-40B4-BE49-F238E27FC236}">
                <a16:creationId xmlns:a16="http://schemas.microsoft.com/office/drawing/2014/main" id="{D10AE286-A633-E86D-A77A-306C355A669A}"/>
              </a:ext>
            </a:extLst>
          </p:cNvPr>
          <p:cNvPicPr>
            <a:picLocks noChangeAspect="1"/>
          </p:cNvPicPr>
          <p:nvPr/>
        </p:nvPicPr>
        <p:blipFill>
          <a:blip r:embed="rId2"/>
          <a:stretch>
            <a:fillRect/>
          </a:stretch>
        </p:blipFill>
        <p:spPr>
          <a:xfrm>
            <a:off x="4031867" y="3428343"/>
            <a:ext cx="2743200" cy="1009579"/>
          </a:xfrm>
          <a:prstGeom prst="rect">
            <a:avLst/>
          </a:prstGeom>
        </p:spPr>
      </p:pic>
    </p:spTree>
    <p:extLst>
      <p:ext uri="{BB962C8B-B14F-4D97-AF65-F5344CB8AC3E}">
        <p14:creationId xmlns:p14="http://schemas.microsoft.com/office/powerpoint/2010/main" val="51769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A73E-F839-7E8C-F506-A452AB647EB1}"/>
              </a:ext>
            </a:extLst>
          </p:cNvPr>
          <p:cNvSpPr>
            <a:spLocks noGrp="1"/>
          </p:cNvSpPr>
          <p:nvPr>
            <p:ph type="title"/>
          </p:nvPr>
        </p:nvSpPr>
        <p:spPr/>
        <p:txBody>
          <a:bodyPr>
            <a:normAutofit fontScale="90000"/>
          </a:bodyPr>
          <a:lstStyle/>
          <a:p>
            <a:r>
              <a:rPr lang="en-US" b="1">
                <a:ea typeface="+mj-lt"/>
                <a:cs typeface="+mj-lt"/>
              </a:rPr>
              <a:t>Cost Function/ Mean Square Error for Training Data:</a:t>
            </a:r>
            <a:endParaRPr lang="en-US"/>
          </a:p>
          <a:p>
            <a:endParaRPr lang="en-US"/>
          </a:p>
        </p:txBody>
      </p:sp>
      <p:pic>
        <p:nvPicPr>
          <p:cNvPr id="4" name="Picture 4" descr="Table&#10;&#10;Description automatically generated">
            <a:extLst>
              <a:ext uri="{FF2B5EF4-FFF2-40B4-BE49-F238E27FC236}">
                <a16:creationId xmlns:a16="http://schemas.microsoft.com/office/drawing/2014/main" id="{6738DACB-060C-F7A0-C31D-2C64DF4C6B3F}"/>
              </a:ext>
            </a:extLst>
          </p:cNvPr>
          <p:cNvPicPr>
            <a:picLocks noChangeAspect="1"/>
          </p:cNvPicPr>
          <p:nvPr/>
        </p:nvPicPr>
        <p:blipFill>
          <a:blip r:embed="rId2"/>
          <a:stretch>
            <a:fillRect/>
          </a:stretch>
        </p:blipFill>
        <p:spPr>
          <a:xfrm>
            <a:off x="2046304" y="2258633"/>
            <a:ext cx="7625917" cy="2695839"/>
          </a:xfrm>
          <a:prstGeom prst="rect">
            <a:avLst/>
          </a:prstGeom>
        </p:spPr>
      </p:pic>
      <p:sp>
        <p:nvSpPr>
          <p:cNvPr id="5" name="TextBox 4">
            <a:extLst>
              <a:ext uri="{FF2B5EF4-FFF2-40B4-BE49-F238E27FC236}">
                <a16:creationId xmlns:a16="http://schemas.microsoft.com/office/drawing/2014/main" id="{A69F25F0-120F-3A2A-F0E4-5E841B417883}"/>
              </a:ext>
            </a:extLst>
          </p:cNvPr>
          <p:cNvSpPr txBox="1"/>
          <p:nvPr/>
        </p:nvSpPr>
        <p:spPr>
          <a:xfrm>
            <a:off x="2049263" y="5297010"/>
            <a:ext cx="7486834"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MSE for Linear Model = 2.822/10 = 0.28</a:t>
            </a:r>
            <a:br>
              <a:rPr lang="en-US" sz="2000" dirty="0">
                <a:ea typeface="+mn-lt"/>
                <a:cs typeface="+mn-lt"/>
              </a:rPr>
            </a:br>
            <a:r>
              <a:rPr lang="en-US" sz="2000" dirty="0">
                <a:ea typeface="+mn-lt"/>
                <a:cs typeface="+mn-lt"/>
              </a:rPr>
              <a:t>MSE for Non-Linear Model = 2.355/10 = 0.235</a:t>
            </a:r>
            <a:endParaRPr lang="en-US" sz="2000" dirty="0"/>
          </a:p>
          <a:p>
            <a:pPr algn="l"/>
            <a:endParaRPr lang="en-US" dirty="0"/>
          </a:p>
        </p:txBody>
      </p:sp>
    </p:spTree>
    <p:extLst>
      <p:ext uri="{BB962C8B-B14F-4D97-AF65-F5344CB8AC3E}">
        <p14:creationId xmlns:p14="http://schemas.microsoft.com/office/powerpoint/2010/main" val="65411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9B30-4DBB-C68D-BA35-B604447FCB7F}"/>
              </a:ext>
            </a:extLst>
          </p:cNvPr>
          <p:cNvSpPr>
            <a:spLocks noGrp="1"/>
          </p:cNvSpPr>
          <p:nvPr>
            <p:ph type="title"/>
          </p:nvPr>
        </p:nvSpPr>
        <p:spPr/>
        <p:txBody>
          <a:bodyPr>
            <a:normAutofit fontScale="90000"/>
          </a:bodyPr>
          <a:lstStyle/>
          <a:p>
            <a:pPr marL="285750" indent="-285750">
              <a:lnSpc>
                <a:spcPct val="110000"/>
              </a:lnSpc>
              <a:spcBef>
                <a:spcPts val="1000"/>
              </a:spcBef>
              <a:spcAft>
                <a:spcPts val="800"/>
              </a:spcAft>
              <a:buFont typeface="Arial"/>
              <a:buChar char="•"/>
            </a:pPr>
            <a:r>
              <a:rPr lang="en-US" b="1">
                <a:ea typeface="+mj-lt"/>
                <a:cs typeface="+mj-lt"/>
              </a:rPr>
              <a:t>Comparison </a:t>
            </a:r>
            <a:r>
              <a:rPr lang="en-US" sz="3600" b="1">
                <a:ea typeface="+mj-lt"/>
                <a:cs typeface="+mj-lt"/>
              </a:rPr>
              <a:t>( Linear Model Vs  Non-Linear Model)</a:t>
            </a:r>
            <a:endParaRPr lang="en-US" sz="3600">
              <a:ea typeface="+mj-lt"/>
              <a:cs typeface="+mj-lt"/>
            </a:endParaRPr>
          </a:p>
          <a:p>
            <a:endParaRPr lang="en-US"/>
          </a:p>
        </p:txBody>
      </p:sp>
      <p:sp>
        <p:nvSpPr>
          <p:cNvPr id="3" name="Content Placeholder 2">
            <a:extLst>
              <a:ext uri="{FF2B5EF4-FFF2-40B4-BE49-F238E27FC236}">
                <a16:creationId xmlns:a16="http://schemas.microsoft.com/office/drawing/2014/main" id="{CA1BAE73-8B2B-82FE-38AC-D183DFC1789C}"/>
              </a:ext>
            </a:extLst>
          </p:cNvPr>
          <p:cNvSpPr>
            <a:spLocks noGrp="1"/>
          </p:cNvSpPr>
          <p:nvPr>
            <p:ph idx="1"/>
          </p:nvPr>
        </p:nvSpPr>
        <p:spPr/>
        <p:txBody>
          <a:bodyPr vert="horz" wrap="square" lIns="0" tIns="0" rIns="0" bIns="0" rtlCol="0" anchor="t">
            <a:normAutofit fontScale="92500"/>
          </a:bodyPr>
          <a:lstStyle/>
          <a:p>
            <a:pPr marL="0" indent="0">
              <a:buNone/>
            </a:pPr>
            <a:r>
              <a:rPr lang="en-US" b="1" dirty="0">
                <a:ea typeface="+mn-lt"/>
                <a:cs typeface="+mn-lt"/>
              </a:rPr>
              <a:t>Model 1:</a:t>
            </a:r>
          </a:p>
          <a:p>
            <a:pPr marL="0" indent="0">
              <a:buNone/>
            </a:pPr>
            <a:r>
              <a:rPr lang="en-US" dirty="0">
                <a:ea typeface="+mn-lt"/>
                <a:cs typeface="+mn-lt"/>
              </a:rPr>
              <a:t>Max (Training Set, Validation Set) / Min (Training Set, Validation Set) = 0.499/ 0.28</a:t>
            </a:r>
            <a:br>
              <a:rPr lang="en-US" dirty="0">
                <a:ea typeface="+mn-lt"/>
                <a:cs typeface="+mn-lt"/>
              </a:rPr>
            </a:br>
            <a:r>
              <a:rPr lang="en-US" dirty="0">
                <a:ea typeface="+mn-lt"/>
                <a:cs typeface="+mn-lt"/>
              </a:rPr>
              <a:t>=1.77</a:t>
            </a:r>
            <a:endParaRPr lang="en-US" b="1" dirty="0">
              <a:ea typeface="+mn-lt"/>
              <a:cs typeface="+mn-lt"/>
            </a:endParaRPr>
          </a:p>
          <a:p>
            <a:pPr marL="0" indent="0">
              <a:buNone/>
            </a:pPr>
            <a:br>
              <a:rPr lang="en-US" dirty="0">
                <a:ea typeface="+mn-lt"/>
                <a:cs typeface="+mn-lt"/>
              </a:rPr>
            </a:br>
            <a:r>
              <a:rPr lang="en-US" b="1" dirty="0">
                <a:ea typeface="+mn-lt"/>
                <a:cs typeface="+mn-lt"/>
              </a:rPr>
              <a:t>Model 2:</a:t>
            </a:r>
            <a:endParaRPr lang="en-US" b="1" dirty="0">
              <a:solidFill>
                <a:srgbClr val="FFFFFF">
                  <a:alpha val="60000"/>
                </a:srgbClr>
              </a:solidFill>
            </a:endParaRPr>
          </a:p>
          <a:p>
            <a:pPr marL="0" indent="0">
              <a:buNone/>
            </a:pPr>
            <a:r>
              <a:rPr lang="en-US" dirty="0">
                <a:ea typeface="+mn-lt"/>
                <a:cs typeface="+mn-lt"/>
              </a:rPr>
              <a:t>Max (Training Set, Validation Set) / Min (Training Set, Validation Set) = 0.432/ 0.235</a:t>
            </a:r>
            <a:br>
              <a:rPr lang="en-US" dirty="0">
                <a:ea typeface="+mn-lt"/>
                <a:cs typeface="+mn-lt"/>
              </a:rPr>
            </a:br>
            <a:r>
              <a:rPr lang="en-US" dirty="0">
                <a:ea typeface="+mn-lt"/>
                <a:cs typeface="+mn-lt"/>
              </a:rPr>
              <a:t>=1.83</a:t>
            </a:r>
            <a:endParaRPr lang="en-US" dirty="0">
              <a:solidFill>
                <a:srgbClr val="FFFFFF">
                  <a:alpha val="60000"/>
                </a:srgbClr>
              </a:solidFill>
            </a:endParaRPr>
          </a:p>
          <a:p>
            <a:endParaRPr lang="en-US" dirty="0">
              <a:solidFill>
                <a:srgbClr val="FFFFFF">
                  <a:alpha val="60000"/>
                </a:srgbClr>
              </a:solidFill>
            </a:endParaRPr>
          </a:p>
        </p:txBody>
      </p:sp>
    </p:spTree>
    <p:extLst>
      <p:ext uri="{BB962C8B-B14F-4D97-AF65-F5344CB8AC3E}">
        <p14:creationId xmlns:p14="http://schemas.microsoft.com/office/powerpoint/2010/main" val="44577601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3DFloatVTI</vt:lpstr>
      <vt:lpstr>Over-Fitting for Machine Learning Problem</vt:lpstr>
      <vt:lpstr>Problem:</vt:lpstr>
      <vt:lpstr>Formulas:</vt:lpstr>
      <vt:lpstr>Formulas:</vt:lpstr>
      <vt:lpstr>Training Data</vt:lpstr>
      <vt:lpstr>Validation data</vt:lpstr>
      <vt:lpstr>Mean Squared Error: </vt:lpstr>
      <vt:lpstr>Cost Function/ Mean Square Error for Training Data: </vt:lpstr>
      <vt:lpstr>Comparison ( Linear Model Vs  Non-Linear Model)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171</cp:revision>
  <dcterms:created xsi:type="dcterms:W3CDTF">2023-02-01T05:59:34Z</dcterms:created>
  <dcterms:modified xsi:type="dcterms:W3CDTF">2023-02-01T06:36:13Z</dcterms:modified>
</cp:coreProperties>
</file>