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9a2e6b9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59a2e6b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5749971ad_0_17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5749971ad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59a2e6b9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59a2e6b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59a2e6b9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59a2e6b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59a2e6b9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59a2e6b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59a2e6b9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59a2e6b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3"/>
          <p:cNvGrpSpPr/>
          <p:nvPr/>
        </p:nvGrpSpPr>
        <p:grpSpPr>
          <a:xfrm>
            <a:off x="361326" y="5319277"/>
            <a:ext cx="1033588" cy="1033588"/>
            <a:chOff x="10238297" y="1433356"/>
            <a:chExt cx="1033588" cy="1033588"/>
          </a:xfrm>
        </p:grpSpPr>
        <p:sp>
          <p:nvSpPr>
            <p:cNvPr id="62" name="Google Shape;62;p13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9948863" y="6507212"/>
            <a:ext cx="1692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whats-the-role-of-weights-and-bias-in-a-neural-network-4cf7e9888a0f" TargetMode="External"/><Relationship Id="rId4" Type="http://schemas.openxmlformats.org/officeDocument/2006/relationships/hyperlink" Target="https://www.activestate.com/resources/quick-reads/how-to-run-linear-regressions-in-python-scikit-learn/" TargetMode="External"/><Relationship Id="rId5" Type="http://schemas.openxmlformats.org/officeDocument/2006/relationships/hyperlink" Target="https://sthalles.github.io/svd-for-regress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>
            <a:off x="2095020" y="1285459"/>
            <a:ext cx="85422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</a:pPr>
            <a:r>
              <a:rPr lang="en-US" sz="6600"/>
              <a:t>Training Linear Model</a:t>
            </a:r>
            <a:endParaRPr sz="6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</a:pPr>
            <a:r>
              <a:rPr lang="en-US" sz="6100"/>
              <a:t> </a:t>
            </a:r>
            <a:endParaRPr sz="7300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9430177" y="5677599"/>
            <a:ext cx="82803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2596"/>
              <a:buNone/>
            </a:pPr>
            <a:r>
              <a:rPr lang="en-US" sz="2591">
                <a:solidFill>
                  <a:srgbClr val="999999"/>
                </a:solidFill>
              </a:rPr>
              <a:t>Maryam  Zubair</a:t>
            </a:r>
            <a:endParaRPr sz="2591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2596"/>
              <a:buNone/>
            </a:pPr>
            <a:r>
              <a:t/>
            </a:r>
            <a:endParaRPr sz="2591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2596"/>
              <a:buNone/>
            </a:pPr>
            <a:r>
              <a:rPr lang="en-US" sz="2591">
                <a:solidFill>
                  <a:srgbClr val="999999"/>
                </a:solidFill>
              </a:rPr>
              <a:t>Student Id : 19709</a:t>
            </a:r>
            <a:endParaRPr sz="2591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14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524796" y="46546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4"/>
          <p:cNvSpPr/>
          <p:nvPr/>
        </p:nvSpPr>
        <p:spPr>
          <a:xfrm rot="2700000">
            <a:off x="-594206" y="2826355"/>
            <a:ext cx="3366189" cy="1853969"/>
          </a:xfrm>
          <a:custGeom>
            <a:rect b="b" l="l" r="r" t="t"/>
            <a:pathLst>
              <a:path extrusionOk="0" h="1853969" w="336618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87000">
                <a:schemeClr val="dk2"/>
              </a:gs>
              <a:gs pos="100000">
                <a:schemeClr val="dk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4"/>
          <p:cNvSpPr/>
          <p:nvPr/>
        </p:nvSpPr>
        <p:spPr>
          <a:xfrm rot="2700000">
            <a:off x="-620971" y="2691401"/>
            <a:ext cx="3326036" cy="2226949"/>
          </a:xfrm>
          <a:custGeom>
            <a:rect b="b" l="l" r="r" t="t"/>
            <a:pathLst>
              <a:path extrusionOk="0" h="2226949" w="3326036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rgbClr val="746EB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4"/>
          <p:cNvSpPr/>
          <p:nvPr/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venir"/>
              <a:buNone/>
            </a:pPr>
            <a:r>
              <a:rPr b="1" lang="en-US" sz="4300"/>
              <a:t>Conclusion:</a:t>
            </a:r>
            <a:endParaRPr b="1" sz="43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892350" y="1615225"/>
            <a:ext cx="105045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75907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2320"/>
              <a:buFont typeface="Avenir"/>
              <a:buChar char="❖"/>
            </a:pPr>
            <a:r>
              <a:rPr lang="en-US" sz="2319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As we choose Normal Equation for this problem and later tested it with Linear Regression Class from sklearn.Linear Model and SVD and results were </a:t>
            </a:r>
            <a:r>
              <a:rPr lang="en-US" sz="2319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exactly</a:t>
            </a:r>
            <a:r>
              <a:rPr lang="en-US" sz="2319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the same. </a:t>
            </a:r>
            <a:endParaRPr sz="2319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59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20"/>
              <a:buFont typeface="Avenir"/>
              <a:buChar char="❖"/>
            </a:pPr>
            <a:r>
              <a:rPr lang="en-US" sz="2319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Normal equation work well for small datasets, it directly computes the optimal values of the parameters that minimize the cost function. . In our program, as</a:t>
            </a:r>
            <a:r>
              <a:rPr lang="en-US" sz="2319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the data size was small so using the normal equation was a reasonable choice. </a:t>
            </a:r>
            <a:endParaRPr sz="2319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59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20"/>
              <a:buFont typeface="Avenir"/>
              <a:buChar char="❖"/>
            </a:pPr>
            <a:r>
              <a:rPr lang="en-US" sz="2319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However, for larger datasets, the computational cost of using the normal equation becomes too high and it is better to use numerical optimization methods such as gradient descent.</a:t>
            </a:r>
            <a:endParaRPr sz="214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40"/>
              <a:buNone/>
            </a:pPr>
            <a:r>
              <a:t/>
            </a:r>
            <a:endParaRPr sz="119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Bibliography/References</a:t>
            </a:r>
            <a:endParaRPr b="1" sz="430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50788" y="1743274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What's the Role of Bias and Weights in Neural Network</a:t>
            </a:r>
            <a:endParaRPr sz="2300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Run Linear Regressions In Python Scikit-Learn</a:t>
            </a:r>
            <a:endParaRPr sz="2300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Understanding Linear Regression using Singular Value Decomposition</a:t>
            </a:r>
            <a:endParaRPr sz="2300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40875" y="405878"/>
            <a:ext cx="11360700" cy="111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Linear Regression Model: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582750" y="1438600"/>
            <a:ext cx="10132800" cy="433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Introduction 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Design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Implementation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Testing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Enhancement 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Conclusion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Bibliography/References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1" lang="en-US"/>
              <a:t>Introduction: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422825" y="1670425"/>
            <a:ext cx="98742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2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 this problem, I am using google colab to implement Linear regression model which is 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used for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predicti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ve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modeling and can help to identify trends and patterns in dataset. I am taking “abalone” dataset in this 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problem</a:t>
            </a:r>
            <a:r>
              <a:rPr lang="en-US" sz="23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and will use Normal equation to find the best-fit parameters </a:t>
            </a:r>
            <a:r>
              <a:rPr lang="en-US" sz="2366">
                <a:latin typeface="Avenir"/>
                <a:ea typeface="Avenir"/>
                <a:cs typeface="Avenir"/>
                <a:sym typeface="Avenir"/>
              </a:rPr>
              <a:t>(i.e., the intercept and coefficients) to get the most </a:t>
            </a:r>
            <a:r>
              <a:rPr b="1" lang="en-US" sz="2566"/>
              <a:t>“accurate predictions”</a:t>
            </a:r>
            <a:r>
              <a:rPr lang="en-US" sz="2566">
                <a:latin typeface="Avenir"/>
                <a:ea typeface="Avenir"/>
                <a:cs typeface="Avenir"/>
                <a:sym typeface="Avenir"/>
              </a:rPr>
              <a:t>.</a:t>
            </a:r>
            <a:endParaRPr sz="2366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5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2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Design:</a:t>
            </a:r>
            <a:endParaRPr b="1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026300" y="1183125"/>
            <a:ext cx="10139400" cy="47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23">
              <a:latin typeface="Avenir"/>
              <a:ea typeface="Avenir"/>
              <a:cs typeface="Avenir"/>
              <a:sym typeface="Avenir"/>
            </a:endParaRPr>
          </a:p>
          <a:p>
            <a:pPr indent="-350202" lvl="0" marL="457200" rtl="0" algn="just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15"/>
              <a:buFont typeface="Avenir"/>
              <a:buChar char="❖"/>
            </a:pP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In the given problem, the goal is to build a model that can predict the height of abalone based on the length. We are not comparing the height based on all physical measurements. </a:t>
            </a:r>
            <a:endParaRPr sz="1915">
              <a:latin typeface="Avenir"/>
              <a:ea typeface="Avenir"/>
              <a:cs typeface="Avenir"/>
              <a:sym typeface="Avenir"/>
            </a:endParaRPr>
          </a:p>
          <a:p>
            <a:pPr indent="-35020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Char char="❖"/>
            </a:pP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Need to find</a:t>
            </a:r>
            <a:r>
              <a:rPr lang="en-US" sz="1915">
                <a:latin typeface="Roboto Medium"/>
                <a:ea typeface="Roboto Medium"/>
                <a:cs typeface="Roboto Medium"/>
                <a:sym typeface="Roboto Medium"/>
              </a:rPr>
              <a:t> best-fit parameters</a:t>
            </a: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 (i.e., the intercept and coefficients) to minimize the mean squared error between the predicted target values and the true target values which gives us the most</a:t>
            </a:r>
            <a:r>
              <a:rPr lang="en-US" sz="1915">
                <a:latin typeface="Roboto Medium"/>
                <a:ea typeface="Roboto Medium"/>
                <a:cs typeface="Roboto Medium"/>
                <a:sym typeface="Roboto Medium"/>
              </a:rPr>
              <a:t> “accurate predictions”.</a:t>
            </a: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 </a:t>
            </a:r>
            <a:endParaRPr sz="1915">
              <a:latin typeface="Avenir"/>
              <a:ea typeface="Avenir"/>
              <a:cs typeface="Avenir"/>
              <a:sym typeface="Avenir"/>
            </a:endParaRPr>
          </a:p>
          <a:p>
            <a:pPr indent="-35020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Char char="❖"/>
            </a:pP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The best fit parameters can be found using different methods such as Gradient Descent, Mini-Batch Gradient Descent, Singular-Value Decomposition and many more.</a:t>
            </a:r>
            <a:endParaRPr sz="1915">
              <a:latin typeface="Avenir"/>
              <a:ea typeface="Avenir"/>
              <a:cs typeface="Avenir"/>
              <a:sym typeface="Avenir"/>
            </a:endParaRPr>
          </a:p>
          <a:p>
            <a:pPr indent="-35020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Char char="❖"/>
            </a:pP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But I choose </a:t>
            </a:r>
            <a:r>
              <a:rPr lang="en-US" sz="1915">
                <a:latin typeface="Roboto Medium"/>
                <a:ea typeface="Roboto Medium"/>
                <a:cs typeface="Roboto Medium"/>
                <a:sym typeface="Roboto Medium"/>
              </a:rPr>
              <a:t>Normal Equation</a:t>
            </a: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 for my problem, as we are just predicting height on the basis of one feature.</a:t>
            </a:r>
            <a:endParaRPr sz="1915">
              <a:latin typeface="Avenir"/>
              <a:ea typeface="Avenir"/>
              <a:cs typeface="Avenir"/>
              <a:sym typeface="Avenir"/>
            </a:endParaRPr>
          </a:p>
          <a:p>
            <a:pPr indent="-35020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5"/>
              <a:buChar char="❖"/>
            </a:pP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I believe normal equation is well-suited for this task as it is simple and efficient method for finding the optimal values of parameters, particularly when the </a:t>
            </a:r>
            <a:r>
              <a:rPr lang="en-US" sz="1915">
                <a:latin typeface="Roboto Medium"/>
                <a:ea typeface="Roboto Medium"/>
                <a:cs typeface="Roboto Medium"/>
                <a:sym typeface="Roboto Medium"/>
              </a:rPr>
              <a:t>number of features is small</a:t>
            </a:r>
            <a:r>
              <a:rPr lang="en-US" sz="1915">
                <a:latin typeface="Avenir"/>
                <a:ea typeface="Avenir"/>
                <a:cs typeface="Avenir"/>
                <a:sym typeface="Avenir"/>
              </a:rPr>
              <a:t>.</a:t>
            </a:r>
            <a:endParaRPr sz="1915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28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SzPts val="523"/>
              <a:buNone/>
            </a:pPr>
            <a:r>
              <a:t/>
            </a:r>
            <a:endParaRPr sz="9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Implementation</a:t>
            </a:r>
            <a:r>
              <a:rPr b="1" lang="en-US"/>
              <a:t> :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025150" y="1387575"/>
            <a:ext cx="10617300" cy="46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❖"/>
            </a:pP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Used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numpy array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for array computing and for performing mathematical operations</a:t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❖"/>
            </a:pP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Created a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Feature Matrix ‘X’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Target Matrix ‘y’</a:t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❖"/>
            </a:pP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Manipulated the Feature matrix by adding a Bias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term to it. Bias term allows the regression line to have an intercept (i.e., y-intercept) makes the model flexible to handle cases where the target variable does not go through the origin</a:t>
            </a: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❖"/>
            </a:pP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Calculated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Theta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using Normal Equation: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θ = ((X^T * X)^(-1))  *  (X^T * y) 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which gives best fit 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parameters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to find accurate predicted values</a:t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❖"/>
            </a:pPr>
            <a:r>
              <a:rPr lang="en-US" sz="1866"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lang="en-US" sz="1866">
                <a:latin typeface="Avenir"/>
                <a:ea typeface="Avenir"/>
                <a:cs typeface="Avenir"/>
                <a:sym typeface="Avenir"/>
              </a:rPr>
              <a:t>reated another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2-D array</a:t>
            </a:r>
            <a:r>
              <a:rPr lang="en-US" sz="1866">
                <a:latin typeface="Avenir"/>
                <a:ea typeface="Avenir"/>
                <a:cs typeface="Avenir"/>
                <a:sym typeface="Avenir"/>
              </a:rPr>
              <a:t> with two instances and added a bias term to it. </a:t>
            </a:r>
            <a:endParaRPr sz="1866"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❖"/>
            </a:pPr>
            <a:r>
              <a:rPr lang="en-US" sz="1866">
                <a:latin typeface="Avenir"/>
                <a:ea typeface="Avenir"/>
                <a:cs typeface="Avenir"/>
                <a:sym typeface="Avenir"/>
              </a:rPr>
              <a:t>Used theta (best fit parameters) along with new instances in order to find array of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predicted</a:t>
            </a:r>
            <a:r>
              <a:rPr lang="en-US" sz="1866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target values. </a:t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Results:</a:t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849445" y="1544075"/>
            <a:ext cx="6583800" cy="9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35"/>
              <a:t> </a:t>
            </a:r>
            <a:r>
              <a:rPr b="1" lang="en-US" sz="2101">
                <a:solidFill>
                  <a:srgbClr val="666666"/>
                </a:solidFill>
              </a:rPr>
              <a:t>Theta: </a:t>
            </a:r>
            <a:r>
              <a:rPr lang="en-US" sz="2201">
                <a:latin typeface="Roboto Medium"/>
                <a:ea typeface="Roboto Medium"/>
                <a:cs typeface="Roboto Medium"/>
                <a:sym typeface="Roboto Medium"/>
              </a:rPr>
              <a:t>θ</a:t>
            </a:r>
            <a:r>
              <a:rPr b="1" lang="en-US" sz="2101">
                <a:solidFill>
                  <a:srgbClr val="666666"/>
                </a:solidFill>
              </a:rPr>
              <a:t> </a:t>
            </a:r>
            <a:r>
              <a:rPr lang="en-US" sz="2101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= array ( [  [-0.0108267], [0.28716253]  ] )</a:t>
            </a:r>
            <a:endParaRPr sz="2101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1">
                <a:solidFill>
                  <a:srgbClr val="666666"/>
                </a:solidFill>
              </a:rPr>
              <a:t>Predicted Values </a:t>
            </a:r>
            <a:r>
              <a:rPr lang="en-US" sz="2101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= array ( [ [-0.0108267],  [0.56349837] ] )</a:t>
            </a:r>
            <a:endParaRPr sz="2101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00" y="2447525"/>
            <a:ext cx="9683500" cy="38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1" lang="en-US"/>
              <a:t>Testing: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68100" y="1493975"/>
            <a:ext cx="11090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 tested the same dataset by using</a:t>
            </a:r>
            <a:r>
              <a:rPr lang="en-US" sz="18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“ </a:t>
            </a:r>
            <a:r>
              <a:rPr lang="en-US" sz="18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Linear Regression Class” 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from sklearn.Linear Model</a:t>
            </a:r>
            <a:r>
              <a:rPr lang="en-US" sz="18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and using “</a:t>
            </a:r>
            <a:r>
              <a:rPr lang="en-US" sz="18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Singular-Value Decomposition” </a:t>
            </a:r>
            <a:r>
              <a:rPr lang="en-US" sz="18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and the results were exactly the same. </a:t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7106"/>
          <a:stretch/>
        </p:blipFill>
        <p:spPr>
          <a:xfrm>
            <a:off x="1927800" y="3329400"/>
            <a:ext cx="8337701" cy="29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921395" y="2689213"/>
            <a:ext cx="6583800" cy="9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17"/>
              <a:t> </a:t>
            </a:r>
            <a:r>
              <a:rPr b="1" lang="en-US" sz="1983">
                <a:solidFill>
                  <a:srgbClr val="666666"/>
                </a:solidFill>
              </a:rPr>
              <a:t>Intercept, co-efficient</a:t>
            </a:r>
            <a:r>
              <a:rPr lang="en-US" sz="1983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= array ( [  [-0.0108267], [0.28716253]  ] )</a:t>
            </a:r>
            <a:endParaRPr sz="1983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83">
                <a:solidFill>
                  <a:srgbClr val="666666"/>
                </a:solidFill>
              </a:rPr>
              <a:t>Predicted Values </a:t>
            </a:r>
            <a:r>
              <a:rPr lang="en-US" sz="1983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= array ( [ [-0.0108267],  [0.56349837] ] )</a:t>
            </a:r>
            <a:endParaRPr sz="1983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8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550212" y="535050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Scikit-learn library: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347675" y="1316400"/>
            <a:ext cx="9480000" cy="29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534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6"/>
              <a:buFont typeface="Roboto Medium"/>
              <a:buAutoNum type="alphaLcPeriod"/>
            </a:pP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Basically I trained a linear regression model by using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fit method</a:t>
            </a: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, where I simply passed a feature matrix and target vector which in returns finds the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best-fit parameters</a:t>
            </a: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(i.e., the intercept and coefficients) that minimize the mean squared error between the predicted target values and the true target values.</a:t>
            </a:r>
            <a:endParaRPr sz="19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34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6"/>
              <a:buFont typeface="Roboto Medium"/>
              <a:buAutoNum type="alphaLcPeriod"/>
            </a:pP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next step is to use the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predict method</a:t>
            </a: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in order to make predictions based on the trained model. This method uses the best-fit parameters which I have obtained from the training data earlier and got an array of </a:t>
            </a:r>
            <a:r>
              <a:rPr lang="en-US" sz="1966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predicted target values</a:t>
            </a: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9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50212" y="4282800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Singular-Value Decomposition (SVD):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418800" y="5001524"/>
            <a:ext cx="11090400" cy="11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US" sz="196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Calculated the best-fit parameters using the Singular Value Decomposition (SVD) </a:t>
            </a:r>
            <a:endParaRPr sz="19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3333"/>
              <a:buFont typeface="Arial"/>
              <a:buChar char="•"/>
            </a:pPr>
            <a:r>
              <a:rPr b="1" lang="en-US"/>
              <a:t>Enhancement Ideas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9729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394350" y="1280550"/>
            <a:ext cx="99480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future we can Improve the program by considering following factors:</a:t>
            </a:r>
            <a:endParaRPr b="1" sz="3456">
              <a:solidFill>
                <a:srgbClr val="666666"/>
              </a:solidFill>
            </a:endParaRPr>
          </a:p>
          <a:p>
            <a:pPr indent="-34933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venir"/>
              <a:buAutoNum type="arabicPeriod"/>
            </a:pPr>
            <a:r>
              <a:rPr b="1" lang="en-US" sz="3456">
                <a:solidFill>
                  <a:srgbClr val="666666"/>
                </a:solidFill>
              </a:rPr>
              <a:t>Features: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We can add more features to make a better prediction 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because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height can depend on multiple factors so f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eatures selection can greatly impact the model's performance. </a:t>
            </a:r>
            <a:endParaRPr sz="345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93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venir"/>
              <a:buAutoNum type="arabicPeriod"/>
            </a:pPr>
            <a:r>
              <a:rPr b="1" lang="en-US" sz="3456">
                <a:solidFill>
                  <a:srgbClr val="666666"/>
                </a:solidFill>
              </a:rPr>
              <a:t>Model Accuracy: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We can give more and more data for more accurate results</a:t>
            </a:r>
            <a:endParaRPr sz="345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93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venir"/>
              <a:buAutoNum type="arabicPeriod"/>
            </a:pPr>
            <a:r>
              <a:rPr b="1" lang="en-US" sz="3456">
                <a:solidFill>
                  <a:srgbClr val="666666"/>
                </a:solidFill>
              </a:rPr>
              <a:t>Model Evaluation: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We can evaluate the model performance using different metrics, such as comparing the model's performance on the training and testing data which can also give you insights into overfitting or underfitting.</a:t>
            </a:r>
            <a:endParaRPr sz="345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93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venir"/>
              <a:buAutoNum type="arabicPeriod"/>
            </a:pPr>
            <a:r>
              <a:rPr b="1" lang="en-US" sz="3456">
                <a:solidFill>
                  <a:srgbClr val="666666"/>
                </a:solidFill>
              </a:rPr>
              <a:t>Overfitting:</a:t>
            </a:r>
            <a:r>
              <a:rPr lang="en-US" sz="3456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If the model has high variance and is overfitting the training data, we can reduce its complexity by using Lasso or Ridge regularization techniques.</a:t>
            </a:r>
            <a:endParaRPr sz="345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9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87629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22066"/>
              <a:buNone/>
            </a:pPr>
            <a:r>
              <a:t/>
            </a:r>
            <a:endParaRPr sz="1966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