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6198d2c28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06198d2c28_0_8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6198d2c28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6198d2c28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06198d2c28_0_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06198d2c2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06198d2c28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206198d2c28_0_4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6198d2c28_0_5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6198d2c28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6198d2c28_0_6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6198d2c28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6198d2c28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6198d2c28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6198d2c28_0_8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6198d2c28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06198d2c28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06198d2c28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6198d2c28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06198d2c28_0_7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grpSp>
        <p:nvGrpSpPr>
          <p:cNvPr id="61" name="Google Shape;61;p13"/>
          <p:cNvGrpSpPr/>
          <p:nvPr/>
        </p:nvGrpSpPr>
        <p:grpSpPr>
          <a:xfrm>
            <a:off x="270994" y="3989458"/>
            <a:ext cx="775191" cy="775191"/>
            <a:chOff x="10238297" y="1433356"/>
            <a:chExt cx="1033588" cy="1033588"/>
          </a:xfrm>
        </p:grpSpPr>
        <p:sp>
          <p:nvSpPr>
            <p:cNvPr id="62" name="Google Shape;62;p13"/>
            <p:cNvSpPr/>
            <p:nvPr/>
          </p:nvSpPr>
          <p:spPr>
            <a:xfrm rot="-8100000">
              <a:off x="10266523" y="1740761"/>
              <a:ext cx="930609" cy="465304"/>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63" name="Google Shape;63;p13"/>
            <p:cNvSpPr/>
            <p:nvPr/>
          </p:nvSpPr>
          <p:spPr>
            <a:xfrm rot="-2700000">
              <a:off x="11115586" y="1939365"/>
              <a:ext cx="53457" cy="233345"/>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64" name="Google Shape;64;p13"/>
            <p:cNvSpPr/>
            <p:nvPr/>
          </p:nvSpPr>
          <p:spPr>
            <a:xfrm rot="-2700000">
              <a:off x="10625073" y="1448852"/>
              <a:ext cx="53457" cy="233345"/>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65" name="Google Shape;65;p13"/>
            <p:cNvSpPr/>
            <p:nvPr/>
          </p:nvSpPr>
          <p:spPr>
            <a:xfrm rot="-8100000">
              <a:off x="10289786" y="1684597"/>
              <a:ext cx="930609" cy="53110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grpSp>
      <p:sp>
        <p:nvSpPr>
          <p:cNvPr id="66" name="Google Shape;66;p13"/>
          <p:cNvSpPr txBox="1"/>
          <p:nvPr>
            <p:ph type="title"/>
          </p:nvPr>
        </p:nvSpPr>
        <p:spPr>
          <a:xfrm>
            <a:off x="413146" y="411956"/>
            <a:ext cx="8318700" cy="9990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chemeClr val="lt1"/>
              </a:buClr>
              <a:buSzPts val="3600"/>
              <a:buFont typeface="Avenir"/>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3"/>
          <p:cNvSpPr txBox="1"/>
          <p:nvPr>
            <p:ph idx="1" type="body"/>
          </p:nvPr>
        </p:nvSpPr>
        <p:spPr>
          <a:xfrm>
            <a:off x="413147" y="1584899"/>
            <a:ext cx="8317800" cy="2984700"/>
          </a:xfrm>
          <a:prstGeom prst="rect">
            <a:avLst/>
          </a:prstGeom>
          <a:noFill/>
          <a:ln>
            <a:noFill/>
          </a:ln>
        </p:spPr>
        <p:txBody>
          <a:bodyPr anchorCtr="0" anchor="t" bIns="0" lIns="0" spcFirstLastPara="1" rIns="0" wrap="square" tIns="0">
            <a:normAutofit/>
          </a:bodyPr>
          <a:lstStyle>
            <a:lvl1pPr indent="-317500" lvl="0" marL="457200" rtl="0" algn="l">
              <a:lnSpc>
                <a:spcPct val="110000"/>
              </a:lnSpc>
              <a:spcBef>
                <a:spcPts val="800"/>
              </a:spcBef>
              <a:spcAft>
                <a:spcPts val="0"/>
              </a:spcAft>
              <a:buClr>
                <a:schemeClr val="lt1"/>
              </a:buClr>
              <a:buSzPts val="1400"/>
              <a:buChar char="●"/>
              <a:defRPr/>
            </a:lvl1pPr>
            <a:lvl2pPr indent="-317500" lvl="1" marL="914400" rtl="0" algn="l">
              <a:lnSpc>
                <a:spcPct val="110000"/>
              </a:lnSpc>
              <a:spcBef>
                <a:spcPts val="600"/>
              </a:spcBef>
              <a:spcAft>
                <a:spcPts val="0"/>
              </a:spcAft>
              <a:buClr>
                <a:schemeClr val="lt1"/>
              </a:buClr>
              <a:buSzPts val="1400"/>
              <a:buChar char="○"/>
              <a:defRPr/>
            </a:lvl2pPr>
            <a:lvl3pPr indent="-317500" lvl="2" marL="1371600" rtl="0" algn="l">
              <a:lnSpc>
                <a:spcPct val="110000"/>
              </a:lnSpc>
              <a:spcBef>
                <a:spcPts val="600"/>
              </a:spcBef>
              <a:spcAft>
                <a:spcPts val="0"/>
              </a:spcAft>
              <a:buClr>
                <a:schemeClr val="lt1"/>
              </a:buClr>
              <a:buSzPts val="1400"/>
              <a:buChar char="■"/>
              <a:defRPr/>
            </a:lvl3pPr>
            <a:lvl4pPr indent="-317500" lvl="3" marL="1828800" rtl="0" algn="l">
              <a:lnSpc>
                <a:spcPct val="110000"/>
              </a:lnSpc>
              <a:spcBef>
                <a:spcPts val="600"/>
              </a:spcBef>
              <a:spcAft>
                <a:spcPts val="0"/>
              </a:spcAft>
              <a:buClr>
                <a:schemeClr val="lt1"/>
              </a:buClr>
              <a:buSzPts val="1400"/>
              <a:buChar char="●"/>
              <a:defRPr/>
            </a:lvl4pPr>
            <a:lvl5pPr indent="-317500" lvl="4" marL="2286000" rtl="0" algn="l">
              <a:lnSpc>
                <a:spcPct val="110000"/>
              </a:lnSpc>
              <a:spcBef>
                <a:spcPts val="600"/>
              </a:spcBef>
              <a:spcAft>
                <a:spcPts val="0"/>
              </a:spcAft>
              <a:buClr>
                <a:schemeClr val="lt1"/>
              </a:buClr>
              <a:buSzPts val="1400"/>
              <a:buChar char="○"/>
              <a:defRPr/>
            </a:lvl5pPr>
            <a:lvl6pPr indent="-317500" lvl="5" marL="2743200" rtl="0" algn="l">
              <a:lnSpc>
                <a:spcPct val="90000"/>
              </a:lnSpc>
              <a:spcBef>
                <a:spcPts val="6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68" name="Google Shape;68;p13"/>
          <p:cNvSpPr txBox="1"/>
          <p:nvPr>
            <p:ph idx="10" type="dt"/>
          </p:nvPr>
        </p:nvSpPr>
        <p:spPr>
          <a:xfrm>
            <a:off x="413147" y="4880409"/>
            <a:ext cx="1971600" cy="1155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9" name="Google Shape;69;p13"/>
          <p:cNvSpPr txBox="1"/>
          <p:nvPr>
            <p:ph idx="11" type="ftr"/>
          </p:nvPr>
        </p:nvSpPr>
        <p:spPr>
          <a:xfrm>
            <a:off x="2519363" y="4880409"/>
            <a:ext cx="4784400" cy="1155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0" name="Google Shape;70;p13"/>
          <p:cNvSpPr txBox="1"/>
          <p:nvPr>
            <p:ph idx="12" type="sldNum"/>
          </p:nvPr>
        </p:nvSpPr>
        <p:spPr>
          <a:xfrm>
            <a:off x="7461647" y="4880409"/>
            <a:ext cx="1269300" cy="153900"/>
          </a:xfrm>
          <a:prstGeom prst="rect">
            <a:avLst/>
          </a:prstGeom>
          <a:noFill/>
          <a:ln>
            <a:noFill/>
          </a:ln>
        </p:spPr>
        <p:txBody>
          <a:bodyPr anchorCtr="0" anchor="ctr" bIns="0" lIns="0" spcFirstLastPara="1" rIns="0" wrap="square" tIns="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medium.com/@jalalmansoori/how-to-evaluate-and-improve-knn-classifier-part-3-62d72fd17eec" TargetMode="External"/><Relationship Id="rId4" Type="http://schemas.openxmlformats.org/officeDocument/2006/relationships/hyperlink" Target="https://visualstudiomagazine.com/articles/2019/04/01/weighted-k-nn-classification.aspx" TargetMode="External"/><Relationship Id="rId5" Type="http://schemas.openxmlformats.org/officeDocument/2006/relationships/hyperlink" Target="https://medium.datadriveninvestor.com/k-nearest-neighbors-in-python-hyperparameters-tuning-716734bc557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K-Nearest Neighbors algorithm</a:t>
            </a:r>
            <a:endParaRPr/>
          </a:p>
        </p:txBody>
      </p:sp>
      <p:sp>
        <p:nvSpPr>
          <p:cNvPr id="76" name="Google Shape;76;p14"/>
          <p:cNvSpPr txBox="1"/>
          <p:nvPr>
            <p:ph idx="1" type="subTitle"/>
          </p:nvPr>
        </p:nvSpPr>
        <p:spPr>
          <a:xfrm>
            <a:off x="6194775" y="4332625"/>
            <a:ext cx="27138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Name : Maryam Zubair</a:t>
            </a:r>
            <a:endParaRPr/>
          </a:p>
          <a:p>
            <a:pPr indent="0" lvl="0" marL="0" rtl="0" algn="l">
              <a:spcBef>
                <a:spcPts val="0"/>
              </a:spcBef>
              <a:spcAft>
                <a:spcPts val="0"/>
              </a:spcAft>
              <a:buNone/>
            </a:pPr>
            <a:r>
              <a:rPr lang="en"/>
              <a:t>Student Id : 19709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09860" y="308967"/>
            <a:ext cx="6239100" cy="749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venir"/>
              <a:buNone/>
            </a:pPr>
            <a:r>
              <a:rPr b="1" lang="en"/>
              <a:t>Conclusion:</a:t>
            </a:r>
            <a:endParaRPr b="1"/>
          </a:p>
        </p:txBody>
      </p:sp>
      <p:sp>
        <p:nvSpPr>
          <p:cNvPr id="130" name="Google Shape;130;p23"/>
          <p:cNvSpPr txBox="1"/>
          <p:nvPr>
            <p:ph idx="1" type="body"/>
          </p:nvPr>
        </p:nvSpPr>
        <p:spPr>
          <a:xfrm>
            <a:off x="714088" y="1480344"/>
            <a:ext cx="7878300" cy="2747700"/>
          </a:xfrm>
          <a:prstGeom prst="rect">
            <a:avLst/>
          </a:prstGeom>
          <a:noFill/>
          <a:ln>
            <a:noFill/>
          </a:ln>
        </p:spPr>
        <p:txBody>
          <a:bodyPr anchorCtr="0" anchor="t" bIns="0" lIns="0" spcFirstLastPara="1" rIns="0" wrap="square" tIns="0">
            <a:normAutofit/>
          </a:bodyPr>
          <a:lstStyle/>
          <a:p>
            <a:pPr indent="-273050" lvl="0" marL="342900" rtl="0" algn="l">
              <a:lnSpc>
                <a:spcPct val="150000"/>
              </a:lnSpc>
              <a:spcBef>
                <a:spcPts val="1400"/>
              </a:spcBef>
              <a:spcAft>
                <a:spcPts val="0"/>
              </a:spcAft>
              <a:buClr>
                <a:srgbClr val="666666"/>
              </a:buClr>
              <a:buSzPts val="1700"/>
              <a:buFont typeface="Avenir"/>
              <a:buChar char="❖"/>
            </a:pPr>
            <a:r>
              <a:rPr lang="en" sz="1700">
                <a:solidFill>
                  <a:srgbClr val="666666"/>
                </a:solidFill>
                <a:latin typeface="Avenir"/>
                <a:ea typeface="Avenir"/>
                <a:cs typeface="Avenir"/>
                <a:sym typeface="Avenir"/>
              </a:rPr>
              <a:t>We</a:t>
            </a:r>
            <a:r>
              <a:rPr lang="en" sz="1700">
                <a:solidFill>
                  <a:srgbClr val="666666"/>
                </a:solidFill>
                <a:latin typeface="Avenir"/>
                <a:ea typeface="Avenir"/>
                <a:cs typeface="Avenir"/>
                <a:sym typeface="Avenir"/>
              </a:rPr>
              <a:t> had pred</a:t>
            </a:r>
            <a:r>
              <a:rPr lang="en" sz="1700">
                <a:solidFill>
                  <a:srgbClr val="666666"/>
                </a:solidFill>
                <a:latin typeface="Avenir"/>
                <a:ea typeface="Avenir"/>
                <a:cs typeface="Avenir"/>
                <a:sym typeface="Avenir"/>
              </a:rPr>
              <a:t>icted the class label for test data both manually and by KNN algorithm. The result could be either "Positive" or "Negative" depending on the actual class label. In our Problem the result was “Positive” when checked through both methods.</a:t>
            </a:r>
            <a:endParaRPr sz="1700">
              <a:solidFill>
                <a:srgbClr val="666666"/>
              </a:solidFill>
              <a:latin typeface="Avenir"/>
              <a:ea typeface="Avenir"/>
              <a:cs typeface="Avenir"/>
              <a:sym typeface="Avenir"/>
            </a:endParaRPr>
          </a:p>
          <a:p>
            <a:pPr indent="0" lvl="0" marL="0" rtl="0" algn="l">
              <a:lnSpc>
                <a:spcPct val="90000"/>
              </a:lnSpc>
              <a:spcBef>
                <a:spcPts val="1400"/>
              </a:spcBef>
              <a:spcAft>
                <a:spcPts val="0"/>
              </a:spcAft>
              <a:buClr>
                <a:schemeClr val="lt1"/>
              </a:buClr>
              <a:buSzPts val="1700"/>
              <a:buNone/>
            </a:pPr>
            <a:r>
              <a:t/>
            </a:r>
            <a:endParaRPr sz="9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13146" y="411956"/>
            <a:ext cx="8318700" cy="9990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b="1" lang="en"/>
              <a:t>Bibliography/ References</a:t>
            </a:r>
            <a:endParaRPr b="1"/>
          </a:p>
        </p:txBody>
      </p:sp>
      <p:sp>
        <p:nvSpPr>
          <p:cNvPr id="136" name="Google Shape;136;p24"/>
          <p:cNvSpPr txBox="1"/>
          <p:nvPr>
            <p:ph idx="1" type="body"/>
          </p:nvPr>
        </p:nvSpPr>
        <p:spPr>
          <a:xfrm>
            <a:off x="413147" y="1584899"/>
            <a:ext cx="8317800" cy="2984700"/>
          </a:xfrm>
          <a:prstGeom prst="rect">
            <a:avLst/>
          </a:prstGeom>
        </p:spPr>
        <p:txBody>
          <a:bodyPr anchorCtr="0" anchor="t" bIns="0" lIns="0" spcFirstLastPara="1" rIns="0" wrap="square" tIns="0">
            <a:normAutofit/>
          </a:bodyPr>
          <a:lstStyle/>
          <a:p>
            <a:pPr indent="0" lvl="0" marL="0" rtl="0" algn="l">
              <a:spcBef>
                <a:spcPts val="800"/>
              </a:spcBef>
              <a:spcAft>
                <a:spcPts val="0"/>
              </a:spcAft>
              <a:buNone/>
            </a:pPr>
            <a:r>
              <a:rPr lang="en" u="sng">
                <a:solidFill>
                  <a:schemeClr val="hlink"/>
                </a:solidFill>
                <a:hlinkClick r:id="rId3"/>
              </a:rPr>
              <a:t>How to Evaluate and Improve KNN</a:t>
            </a:r>
            <a:endParaRPr/>
          </a:p>
          <a:p>
            <a:pPr indent="0" lvl="0" marL="0" rtl="0" algn="l">
              <a:spcBef>
                <a:spcPts val="800"/>
              </a:spcBef>
              <a:spcAft>
                <a:spcPts val="0"/>
              </a:spcAft>
              <a:buNone/>
            </a:pPr>
            <a:r>
              <a:rPr lang="en" u="sng">
                <a:solidFill>
                  <a:schemeClr val="hlink"/>
                </a:solidFill>
                <a:hlinkClick r:id="rId4"/>
              </a:rPr>
              <a:t>Weighted k-NN Classification</a:t>
            </a:r>
            <a:endParaRPr/>
          </a:p>
          <a:p>
            <a:pPr indent="0" lvl="0" marL="0" rtl="0" algn="l">
              <a:spcBef>
                <a:spcPts val="800"/>
              </a:spcBef>
              <a:spcAft>
                <a:spcPts val="600"/>
              </a:spcAft>
              <a:buNone/>
            </a:pPr>
            <a:r>
              <a:rPr lang="en" u="sng">
                <a:solidFill>
                  <a:schemeClr val="hlink"/>
                </a:solidFill>
                <a:hlinkClick r:id="rId5"/>
              </a:rPr>
              <a:t>https://medium.datadriveninvestor.com/k-nearest-neighbors-in-python-hyperparameters-tuning-716734bc557f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ctrTitle"/>
          </p:nvPr>
        </p:nvSpPr>
        <p:spPr>
          <a:xfrm>
            <a:off x="255656" y="304408"/>
            <a:ext cx="8520600" cy="8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t>
            </a:r>
            <a:r>
              <a:rPr b="1" lang="en" sz="2800"/>
              <a:t>NN</a:t>
            </a:r>
            <a:r>
              <a:rPr lang="en"/>
              <a:t> in Python</a:t>
            </a:r>
            <a:endParaRPr/>
          </a:p>
        </p:txBody>
      </p:sp>
      <p:sp>
        <p:nvSpPr>
          <p:cNvPr id="82" name="Google Shape;82;p15"/>
          <p:cNvSpPr txBox="1"/>
          <p:nvPr>
            <p:ph idx="1" type="subTitle"/>
          </p:nvPr>
        </p:nvSpPr>
        <p:spPr>
          <a:xfrm>
            <a:off x="437063" y="1078950"/>
            <a:ext cx="7599600" cy="3253800"/>
          </a:xfrm>
          <a:prstGeom prst="rect">
            <a:avLst/>
          </a:prstGeom>
        </p:spPr>
        <p:txBody>
          <a:bodyPr anchorCtr="0" anchor="t" bIns="91425" lIns="91425" spcFirstLastPara="1" rIns="91425" wrap="square" tIns="91425">
            <a:normAutofit/>
          </a:bodyPr>
          <a:lstStyle/>
          <a:p>
            <a:pPr indent="-266700" lvl="0" marL="342900" rtl="0" algn="l">
              <a:lnSpc>
                <a:spcPct val="150000"/>
              </a:lnSpc>
              <a:spcBef>
                <a:spcPts val="0"/>
              </a:spcBef>
              <a:spcAft>
                <a:spcPts val="0"/>
              </a:spcAft>
              <a:buSzPts val="1600"/>
              <a:buChar char="●"/>
            </a:pPr>
            <a:r>
              <a:rPr lang="en"/>
              <a:t>Introduction </a:t>
            </a:r>
            <a:endParaRPr/>
          </a:p>
          <a:p>
            <a:pPr indent="-266700" lvl="0" marL="342900" rtl="0" algn="l">
              <a:lnSpc>
                <a:spcPct val="150000"/>
              </a:lnSpc>
              <a:spcBef>
                <a:spcPts val="0"/>
              </a:spcBef>
              <a:spcAft>
                <a:spcPts val="0"/>
              </a:spcAft>
              <a:buSzPts val="1600"/>
              <a:buChar char="●"/>
            </a:pPr>
            <a:r>
              <a:rPr lang="en"/>
              <a:t>Design</a:t>
            </a:r>
            <a:endParaRPr/>
          </a:p>
          <a:p>
            <a:pPr indent="-266700" lvl="0" marL="342900" rtl="0" algn="l">
              <a:lnSpc>
                <a:spcPct val="150000"/>
              </a:lnSpc>
              <a:spcBef>
                <a:spcPts val="0"/>
              </a:spcBef>
              <a:spcAft>
                <a:spcPts val="0"/>
              </a:spcAft>
              <a:buSzPts val="1600"/>
              <a:buChar char="●"/>
            </a:pPr>
            <a:r>
              <a:rPr lang="en"/>
              <a:t>Implementation</a:t>
            </a:r>
            <a:endParaRPr/>
          </a:p>
          <a:p>
            <a:pPr indent="-266700" lvl="0" marL="342900" rtl="0" algn="l">
              <a:lnSpc>
                <a:spcPct val="150000"/>
              </a:lnSpc>
              <a:spcBef>
                <a:spcPts val="0"/>
              </a:spcBef>
              <a:spcAft>
                <a:spcPts val="0"/>
              </a:spcAft>
              <a:buSzPts val="1600"/>
              <a:buChar char="●"/>
            </a:pPr>
            <a:r>
              <a:rPr lang="en"/>
              <a:t>Testing</a:t>
            </a:r>
            <a:endParaRPr/>
          </a:p>
          <a:p>
            <a:pPr indent="-266700" lvl="0" marL="342900" rtl="0" algn="l">
              <a:lnSpc>
                <a:spcPct val="150000"/>
              </a:lnSpc>
              <a:spcBef>
                <a:spcPts val="0"/>
              </a:spcBef>
              <a:spcAft>
                <a:spcPts val="0"/>
              </a:spcAft>
              <a:buSzPts val="1600"/>
              <a:buChar char="●"/>
            </a:pPr>
            <a:r>
              <a:rPr lang="en"/>
              <a:t>Enhancement </a:t>
            </a:r>
            <a:endParaRPr/>
          </a:p>
          <a:p>
            <a:pPr indent="-266700" lvl="0" marL="342900" rtl="0" algn="l">
              <a:lnSpc>
                <a:spcPct val="150000"/>
              </a:lnSpc>
              <a:spcBef>
                <a:spcPts val="0"/>
              </a:spcBef>
              <a:spcAft>
                <a:spcPts val="0"/>
              </a:spcAft>
              <a:buSzPts val="1600"/>
              <a:buChar char="●"/>
            </a:pPr>
            <a:r>
              <a:rPr lang="en"/>
              <a:t>Conclusion</a:t>
            </a:r>
            <a:endParaRPr/>
          </a:p>
          <a:p>
            <a:pPr indent="-266700" lvl="0" marL="342900" rtl="0" algn="l">
              <a:lnSpc>
                <a:spcPct val="150000"/>
              </a:lnSpc>
              <a:spcBef>
                <a:spcPts val="0"/>
              </a:spcBef>
              <a:spcAft>
                <a:spcPts val="0"/>
              </a:spcAft>
              <a:buSzPts val="1600"/>
              <a:buChar char="●"/>
            </a:pPr>
            <a:r>
              <a:rPr lang="en"/>
              <a:t>Bibliography/References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13146" y="411956"/>
            <a:ext cx="8318700" cy="999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600"/>
              <a:buFont typeface="Avenir"/>
              <a:buNone/>
            </a:pPr>
            <a:r>
              <a:rPr b="1" lang="en"/>
              <a:t>Introduction:</a:t>
            </a:r>
            <a:endParaRPr/>
          </a:p>
        </p:txBody>
      </p:sp>
      <p:sp>
        <p:nvSpPr>
          <p:cNvPr id="88" name="Google Shape;88;p16"/>
          <p:cNvSpPr txBox="1"/>
          <p:nvPr>
            <p:ph idx="1" type="body"/>
          </p:nvPr>
        </p:nvSpPr>
        <p:spPr>
          <a:xfrm>
            <a:off x="1067119" y="1252819"/>
            <a:ext cx="7405800" cy="2097900"/>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1800"/>
              </a:spcBef>
              <a:spcAft>
                <a:spcPts val="0"/>
              </a:spcAft>
              <a:buClr>
                <a:schemeClr val="lt1"/>
              </a:buClr>
              <a:buSzPts val="2400"/>
              <a:buNone/>
            </a:pPr>
            <a:r>
              <a:rPr lang="en" sz="1900">
                <a:solidFill>
                  <a:schemeClr val="lt2"/>
                </a:solidFill>
              </a:rPr>
              <a:t>I</a:t>
            </a:r>
            <a:r>
              <a:rPr lang="en" sz="1900">
                <a:solidFill>
                  <a:schemeClr val="lt2"/>
                </a:solidFill>
              </a:rPr>
              <a:t> aim to develop a fall prediction system using accelerometer and gyroscope dataset. The goal is to accurately predict the likelihood of a fall in real-time.</a:t>
            </a:r>
            <a:endParaRPr sz="2266">
              <a:latin typeface="Avenir"/>
              <a:ea typeface="Avenir"/>
              <a:cs typeface="Avenir"/>
              <a:sym typeface="Avenir"/>
            </a:endParaRPr>
          </a:p>
          <a:p>
            <a:pPr indent="0" lvl="0" marL="0" rtl="0" algn="l">
              <a:lnSpc>
                <a:spcPct val="110000"/>
              </a:lnSpc>
              <a:spcBef>
                <a:spcPts val="1400"/>
              </a:spcBef>
              <a:spcAft>
                <a:spcPts val="0"/>
              </a:spcAft>
              <a:buClr>
                <a:schemeClr val="lt1"/>
              </a:buClr>
              <a:buSzPts val="1800"/>
              <a:buNone/>
            </a:pPr>
            <a:r>
              <a:t/>
            </a:r>
            <a:endParaRPr sz="1700">
              <a:solidFill>
                <a:srgbClr val="666666"/>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09860" y="308967"/>
            <a:ext cx="6239100" cy="749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b="1" lang="en"/>
              <a:t>Design:</a:t>
            </a:r>
            <a:endParaRPr b="1"/>
          </a:p>
        </p:txBody>
      </p:sp>
      <p:sp>
        <p:nvSpPr>
          <p:cNvPr id="94" name="Google Shape;94;p17"/>
          <p:cNvSpPr txBox="1"/>
          <p:nvPr>
            <p:ph idx="1" type="body"/>
          </p:nvPr>
        </p:nvSpPr>
        <p:spPr>
          <a:xfrm>
            <a:off x="769725" y="887344"/>
            <a:ext cx="7604700" cy="3541200"/>
          </a:xfrm>
          <a:prstGeom prst="rect">
            <a:avLst/>
          </a:prstGeom>
        </p:spPr>
        <p:txBody>
          <a:bodyPr anchorCtr="0" anchor="t" bIns="0" lIns="0" spcFirstLastPara="1" rIns="0" wrap="square" tIns="0">
            <a:noAutofit/>
          </a:bodyPr>
          <a:lstStyle/>
          <a:p>
            <a:pPr indent="0" lvl="0" marL="0" rtl="0" algn="l">
              <a:spcBef>
                <a:spcPts val="1400"/>
              </a:spcBef>
              <a:spcAft>
                <a:spcPts val="0"/>
              </a:spcAft>
              <a:buSzPts val="400"/>
              <a:buNone/>
            </a:pPr>
            <a:r>
              <a:t/>
            </a:r>
            <a:endParaRPr sz="500">
              <a:latin typeface="Avenir"/>
              <a:ea typeface="Avenir"/>
              <a:cs typeface="Avenir"/>
              <a:sym typeface="Avenir"/>
            </a:endParaRPr>
          </a:p>
          <a:p>
            <a:pPr indent="0" lvl="0" marL="0" marR="0" rtl="0" algn="just">
              <a:lnSpc>
                <a:spcPct val="150000"/>
              </a:lnSpc>
              <a:spcBef>
                <a:spcPts val="1400"/>
              </a:spcBef>
              <a:spcAft>
                <a:spcPts val="0"/>
              </a:spcAft>
              <a:buNone/>
            </a:pPr>
            <a:r>
              <a:rPr lang="en" sz="1600">
                <a:solidFill>
                  <a:schemeClr val="lt2"/>
                </a:solidFill>
              </a:rPr>
              <a:t>In this project, we are finding the fall prediction by calculating the Euclidean Distance manually and will try to identify the nearest number of data points to a given test data point. Later on we will be applying K Nearest Neighbour algorithm on the same datasets, which is mostly used for classification problems where the goal is to accurately predict the label for a given input sample. </a:t>
            </a:r>
            <a:endParaRPr sz="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09860" y="308967"/>
            <a:ext cx="6239100" cy="749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b="1" lang="en"/>
              <a:t>Mathematical </a:t>
            </a:r>
            <a:r>
              <a:rPr b="1" lang="en"/>
              <a:t>Implementation :</a:t>
            </a:r>
            <a:endParaRPr b="1"/>
          </a:p>
        </p:txBody>
      </p:sp>
      <p:sp>
        <p:nvSpPr>
          <p:cNvPr id="100" name="Google Shape;100;p18"/>
          <p:cNvSpPr txBox="1"/>
          <p:nvPr>
            <p:ph idx="1" type="body"/>
          </p:nvPr>
        </p:nvSpPr>
        <p:spPr>
          <a:xfrm>
            <a:off x="903338" y="1231181"/>
            <a:ext cx="7962900" cy="3473400"/>
          </a:xfrm>
          <a:prstGeom prst="rect">
            <a:avLst/>
          </a:prstGeom>
        </p:spPr>
        <p:txBody>
          <a:bodyPr anchorCtr="0" anchor="t" bIns="0" lIns="0" spcFirstLastPara="1" rIns="0" wrap="square" tIns="0">
            <a:normAutofit fontScale="92500" lnSpcReduction="20000"/>
          </a:bodyPr>
          <a:lstStyle/>
          <a:p>
            <a:pPr indent="0" lvl="0" marL="0" rtl="0" algn="just">
              <a:spcBef>
                <a:spcPts val="1400"/>
              </a:spcBef>
              <a:spcAft>
                <a:spcPts val="0"/>
              </a:spcAft>
              <a:buNone/>
            </a:pPr>
            <a:r>
              <a:rPr lang="en" sz="1600">
                <a:solidFill>
                  <a:schemeClr val="lt2"/>
                </a:solidFill>
              </a:rPr>
              <a:t>Formulas Used for Mathematical Calculations</a:t>
            </a:r>
            <a:endParaRPr sz="1600">
              <a:solidFill>
                <a:schemeClr val="lt2"/>
              </a:solidFill>
            </a:endParaRPr>
          </a:p>
          <a:p>
            <a:pPr indent="-316626" lvl="0" marL="457200" rtl="0" algn="l">
              <a:lnSpc>
                <a:spcPct val="115000"/>
              </a:lnSpc>
              <a:spcBef>
                <a:spcPts val="0"/>
              </a:spcBef>
              <a:spcAft>
                <a:spcPts val="0"/>
              </a:spcAft>
              <a:buClr>
                <a:srgbClr val="555555"/>
              </a:buClr>
              <a:buSzPct val="93665"/>
              <a:buFont typeface="Arial"/>
              <a:buAutoNum type="arabicPeriod"/>
            </a:pPr>
            <a:r>
              <a:rPr b="1" lang="en" sz="1600">
                <a:solidFill>
                  <a:schemeClr val="lt2"/>
                </a:solidFill>
              </a:rPr>
              <a:t>Euclidean Distance</a:t>
            </a:r>
            <a:r>
              <a:rPr lang="en" sz="1600">
                <a:solidFill>
                  <a:schemeClr val="lt2"/>
                </a:solidFill>
              </a:rPr>
              <a:t> = Distance to each neighbor </a:t>
            </a:r>
            <a:endParaRPr sz="1600">
              <a:solidFill>
                <a:schemeClr val="lt2"/>
              </a:solidFill>
            </a:endParaRPr>
          </a:p>
          <a:p>
            <a:pPr indent="0" lvl="0" marL="914400" rtl="0" algn="l">
              <a:lnSpc>
                <a:spcPct val="115000"/>
              </a:lnSpc>
              <a:spcBef>
                <a:spcPts val="2200"/>
              </a:spcBef>
              <a:spcAft>
                <a:spcPts val="0"/>
              </a:spcAft>
              <a:buNone/>
            </a:pPr>
            <a:r>
              <a:rPr lang="en" sz="1600">
                <a:solidFill>
                  <a:schemeClr val="lt2"/>
                </a:solidFill>
              </a:rPr>
              <a:t>= ( TargetX1 - DataX1 ) ^ 2 + ( TargetY1 - DataY1 ) ^ 2 + …..</a:t>
            </a:r>
            <a:endParaRPr sz="1600">
              <a:solidFill>
                <a:schemeClr val="lt2"/>
              </a:solidFill>
            </a:endParaRPr>
          </a:p>
          <a:p>
            <a:pPr indent="-316626" lvl="0" marL="457200" rtl="0" algn="l">
              <a:lnSpc>
                <a:spcPct val="115000"/>
              </a:lnSpc>
              <a:spcBef>
                <a:spcPts val="2200"/>
              </a:spcBef>
              <a:spcAft>
                <a:spcPts val="0"/>
              </a:spcAft>
              <a:buClr>
                <a:srgbClr val="555555"/>
              </a:buClr>
              <a:buSzPct val="93665"/>
              <a:buFont typeface="Arial"/>
              <a:buAutoNum type="arabicPeriod"/>
            </a:pPr>
            <a:r>
              <a:rPr b="1" lang="en" sz="1600">
                <a:solidFill>
                  <a:schemeClr val="lt2"/>
                </a:solidFill>
              </a:rPr>
              <a:t>K = sqrt ( no. of data samples) </a:t>
            </a:r>
            <a:endParaRPr b="1" sz="1600">
              <a:solidFill>
                <a:schemeClr val="lt2"/>
              </a:solidFill>
            </a:endParaRPr>
          </a:p>
          <a:p>
            <a:pPr indent="0" lvl="0" marL="914400" rtl="0" algn="l">
              <a:lnSpc>
                <a:spcPct val="115000"/>
              </a:lnSpc>
              <a:spcBef>
                <a:spcPts val="2200"/>
              </a:spcBef>
              <a:spcAft>
                <a:spcPts val="0"/>
              </a:spcAft>
              <a:buNone/>
            </a:pPr>
            <a:r>
              <a:rPr b="1" lang="en" sz="1600">
                <a:solidFill>
                  <a:schemeClr val="lt2"/>
                </a:solidFill>
              </a:rPr>
              <a:t>= sqrt (8) = 3</a:t>
            </a:r>
            <a:r>
              <a:rPr lang="en" sz="1600">
                <a:solidFill>
                  <a:schemeClr val="lt2"/>
                </a:solidFill>
              </a:rPr>
              <a:t> (if the answer is even number then pick the next odd number)</a:t>
            </a:r>
            <a:endParaRPr sz="1600">
              <a:solidFill>
                <a:schemeClr val="lt2"/>
              </a:solidFill>
            </a:endParaRPr>
          </a:p>
          <a:p>
            <a:pPr indent="-316626" lvl="0" marL="457200" rtl="0" algn="l">
              <a:lnSpc>
                <a:spcPct val="115000"/>
              </a:lnSpc>
              <a:spcBef>
                <a:spcPts val="2200"/>
              </a:spcBef>
              <a:spcAft>
                <a:spcPts val="0"/>
              </a:spcAft>
              <a:buClr>
                <a:srgbClr val="555555"/>
              </a:buClr>
              <a:buSzPct val="93665"/>
              <a:buFont typeface="Arial"/>
              <a:buAutoNum type="arabicPeriod"/>
            </a:pPr>
            <a:r>
              <a:rPr lang="en" sz="1600">
                <a:solidFill>
                  <a:schemeClr val="lt2"/>
                </a:solidFill>
              </a:rPr>
              <a:t>Based on K=3 , picking 3 nearest neighbours to predict the output</a:t>
            </a:r>
            <a:endParaRPr sz="1600">
              <a:solidFill>
                <a:schemeClr val="lt2"/>
              </a:solidFill>
            </a:endParaRPr>
          </a:p>
          <a:p>
            <a:pPr indent="-316626" lvl="0" marL="457200" rtl="0" algn="l">
              <a:lnSpc>
                <a:spcPct val="115000"/>
              </a:lnSpc>
              <a:spcBef>
                <a:spcPts val="0"/>
              </a:spcBef>
              <a:spcAft>
                <a:spcPts val="0"/>
              </a:spcAft>
              <a:buClr>
                <a:srgbClr val="555555"/>
              </a:buClr>
              <a:buSzPct val="93665"/>
              <a:buFont typeface="Arial"/>
              <a:buAutoNum type="arabicPeriod"/>
            </a:pPr>
            <a:r>
              <a:rPr b="1" lang="en" sz="1600">
                <a:solidFill>
                  <a:schemeClr val="lt2"/>
                </a:solidFill>
              </a:rPr>
              <a:t>Prediction = Positive</a:t>
            </a:r>
            <a:endParaRPr b="1" sz="850">
              <a:solidFill>
                <a:srgbClr val="555555"/>
              </a:solidFill>
              <a:latin typeface="Arial"/>
              <a:ea typeface="Arial"/>
              <a:cs typeface="Arial"/>
              <a:sym typeface="Arial"/>
            </a:endParaRPr>
          </a:p>
          <a:p>
            <a:pPr indent="0" lvl="0" marL="0" rtl="0" algn="just">
              <a:spcBef>
                <a:spcPts val="2200"/>
              </a:spcBef>
              <a:spcAft>
                <a:spcPts val="0"/>
              </a:spcAft>
              <a:buNone/>
            </a:pPr>
            <a:r>
              <a:t/>
            </a:r>
            <a:endParaRPr sz="1600">
              <a:solidFill>
                <a:schemeClr val="lt2"/>
              </a:solidFill>
            </a:endParaRPr>
          </a:p>
          <a:p>
            <a:pPr indent="0" lvl="0" marL="0" rtl="0" algn="just">
              <a:spcBef>
                <a:spcPts val="1400"/>
              </a:spcBef>
              <a:spcAft>
                <a:spcPts val="0"/>
              </a:spcAft>
              <a:buNone/>
            </a:pPr>
            <a:r>
              <a:t/>
            </a:r>
            <a:endParaRPr sz="16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12646" y="367131"/>
            <a:ext cx="8318700" cy="9990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b="1" lang="en"/>
              <a:t>Result:</a:t>
            </a:r>
            <a:endParaRPr b="1"/>
          </a:p>
        </p:txBody>
      </p:sp>
      <p:pic>
        <p:nvPicPr>
          <p:cNvPr id="106" name="Google Shape;106;p19"/>
          <p:cNvPicPr preferRelativeResize="0"/>
          <p:nvPr/>
        </p:nvPicPr>
        <p:blipFill>
          <a:blip r:embed="rId3">
            <a:alphaModFix/>
          </a:blip>
          <a:stretch>
            <a:fillRect/>
          </a:stretch>
        </p:blipFill>
        <p:spPr>
          <a:xfrm>
            <a:off x="1129250" y="1243850"/>
            <a:ext cx="7196724" cy="3182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09860" y="308967"/>
            <a:ext cx="6239100" cy="749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b="1" lang="en"/>
              <a:t>Code </a:t>
            </a:r>
            <a:r>
              <a:rPr b="1" lang="en"/>
              <a:t>Implementation :</a:t>
            </a:r>
            <a:endParaRPr b="1"/>
          </a:p>
        </p:txBody>
      </p:sp>
      <p:sp>
        <p:nvSpPr>
          <p:cNvPr id="112" name="Google Shape;112;p20"/>
          <p:cNvSpPr txBox="1"/>
          <p:nvPr>
            <p:ph idx="1" type="body"/>
          </p:nvPr>
        </p:nvSpPr>
        <p:spPr>
          <a:xfrm>
            <a:off x="768863" y="1119131"/>
            <a:ext cx="7962900" cy="3473400"/>
          </a:xfrm>
          <a:prstGeom prst="rect">
            <a:avLst/>
          </a:prstGeom>
        </p:spPr>
        <p:txBody>
          <a:bodyPr anchorCtr="0" anchor="t" bIns="0" lIns="0" spcFirstLastPara="1" rIns="0" wrap="square" tIns="0">
            <a:normAutofit lnSpcReduction="10000"/>
          </a:bodyPr>
          <a:lstStyle/>
          <a:p>
            <a:pPr indent="-330200" lvl="0" marL="457200" rtl="0" algn="just">
              <a:lnSpc>
                <a:spcPct val="150000"/>
              </a:lnSpc>
              <a:spcBef>
                <a:spcPts val="1400"/>
              </a:spcBef>
              <a:spcAft>
                <a:spcPts val="0"/>
              </a:spcAft>
              <a:buClr>
                <a:schemeClr val="lt2"/>
              </a:buClr>
              <a:buSzPts val="1600"/>
              <a:buAutoNum type="arabicPeriod"/>
            </a:pPr>
            <a:r>
              <a:rPr lang="en" sz="1600">
                <a:solidFill>
                  <a:schemeClr val="lt2"/>
                </a:solidFill>
              </a:rPr>
              <a:t>Defined method for calculating </a:t>
            </a:r>
            <a:r>
              <a:rPr b="1" lang="en" sz="1600">
                <a:solidFill>
                  <a:schemeClr val="lt2"/>
                </a:solidFill>
              </a:rPr>
              <a:t>Euclidean Distance</a:t>
            </a:r>
            <a:r>
              <a:rPr lang="en" sz="1600">
                <a:solidFill>
                  <a:schemeClr val="lt2"/>
                </a:solidFill>
              </a:rPr>
              <a:t> between the two rows in dataset. </a:t>
            </a:r>
            <a:endParaRPr sz="1600">
              <a:solidFill>
                <a:schemeClr val="lt2"/>
              </a:solidFill>
            </a:endParaRPr>
          </a:p>
          <a:p>
            <a:pPr indent="-330200" lvl="0" marL="457200" rtl="0" algn="just">
              <a:lnSpc>
                <a:spcPct val="150000"/>
              </a:lnSpc>
              <a:spcBef>
                <a:spcPts val="0"/>
              </a:spcBef>
              <a:spcAft>
                <a:spcPts val="0"/>
              </a:spcAft>
              <a:buClr>
                <a:schemeClr val="lt2"/>
              </a:buClr>
              <a:buSzPts val="1600"/>
              <a:buAutoNum type="arabicPeriod"/>
            </a:pPr>
            <a:r>
              <a:rPr lang="en" sz="1600">
                <a:solidFill>
                  <a:schemeClr val="lt2"/>
                </a:solidFill>
              </a:rPr>
              <a:t>Defined method for finding </a:t>
            </a:r>
            <a:r>
              <a:rPr b="1" lang="en" sz="1600">
                <a:solidFill>
                  <a:schemeClr val="lt2"/>
                </a:solidFill>
              </a:rPr>
              <a:t>Nearest Neighbour </a:t>
            </a:r>
            <a:r>
              <a:rPr lang="en" sz="1600">
                <a:solidFill>
                  <a:schemeClr val="lt2"/>
                </a:solidFill>
              </a:rPr>
              <a:t>to identify the nearest "K" number of data points to a given test data point. </a:t>
            </a:r>
            <a:endParaRPr sz="1600">
              <a:solidFill>
                <a:schemeClr val="lt2"/>
              </a:solidFill>
            </a:endParaRPr>
          </a:p>
          <a:p>
            <a:pPr indent="-330200" lvl="0" marL="457200" rtl="0" algn="just">
              <a:lnSpc>
                <a:spcPct val="150000"/>
              </a:lnSpc>
              <a:spcBef>
                <a:spcPts val="0"/>
              </a:spcBef>
              <a:spcAft>
                <a:spcPts val="0"/>
              </a:spcAft>
              <a:buClr>
                <a:schemeClr val="lt2"/>
              </a:buClr>
              <a:buSzPts val="1600"/>
              <a:buAutoNum type="arabicPeriod"/>
            </a:pPr>
            <a:r>
              <a:rPr lang="en" sz="1600">
                <a:solidFill>
                  <a:schemeClr val="lt2"/>
                </a:solidFill>
              </a:rPr>
              <a:t>Defined method to make a prediction for the test data point based on their class labels. </a:t>
            </a:r>
            <a:r>
              <a:rPr b="1" lang="en" sz="1600">
                <a:solidFill>
                  <a:schemeClr val="lt2"/>
                </a:solidFill>
              </a:rPr>
              <a:t>Prediction</a:t>
            </a:r>
            <a:r>
              <a:rPr lang="en" sz="1600">
                <a:solidFill>
                  <a:schemeClr val="lt2"/>
                </a:solidFill>
              </a:rPr>
              <a:t> is made by taking a majority vote among the "K" neighbors so whichever class label appears most frequently among the neighbors is considered the predicted class.</a:t>
            </a:r>
            <a:endParaRPr sz="1600">
              <a:solidFill>
                <a:schemeClr val="lt2"/>
              </a:solidFill>
            </a:endParaRPr>
          </a:p>
          <a:p>
            <a:pPr indent="0" lvl="0" marL="0" rtl="0" algn="l">
              <a:lnSpc>
                <a:spcPct val="115000"/>
              </a:lnSpc>
              <a:spcBef>
                <a:spcPts val="0"/>
              </a:spcBef>
              <a:spcAft>
                <a:spcPts val="0"/>
              </a:spcAft>
              <a:buNone/>
            </a:pPr>
            <a:r>
              <a:t/>
            </a:r>
            <a:endParaRPr sz="1600">
              <a:solidFill>
                <a:schemeClr val="lt2"/>
              </a:solidFill>
            </a:endParaRPr>
          </a:p>
          <a:p>
            <a:pPr indent="0" lvl="0" marL="342900" rtl="0" algn="just">
              <a:spcBef>
                <a:spcPts val="1400"/>
              </a:spcBef>
              <a:spcAft>
                <a:spcPts val="0"/>
              </a:spcAft>
              <a:buNone/>
            </a:pPr>
            <a:r>
              <a:t/>
            </a:r>
            <a:endParaRPr sz="400">
              <a:latin typeface="Avenir"/>
              <a:ea typeface="Avenir"/>
              <a:cs typeface="Avenir"/>
              <a:sym typeface="Avenir"/>
            </a:endParaRPr>
          </a:p>
          <a:p>
            <a:pPr indent="0" lvl="0" marL="0" rtl="0" algn="just">
              <a:spcBef>
                <a:spcPts val="1400"/>
              </a:spcBef>
              <a:spcAft>
                <a:spcPts val="0"/>
              </a:spcAft>
              <a:buNone/>
            </a:pPr>
            <a:r>
              <a:t/>
            </a:r>
            <a:endParaRPr sz="16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12646" y="277481"/>
            <a:ext cx="8318700" cy="9990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Result:</a:t>
            </a:r>
            <a:endParaRPr/>
          </a:p>
        </p:txBody>
      </p:sp>
      <p:pic>
        <p:nvPicPr>
          <p:cNvPr id="118" name="Google Shape;118;p21"/>
          <p:cNvPicPr preferRelativeResize="0"/>
          <p:nvPr/>
        </p:nvPicPr>
        <p:blipFill>
          <a:blip r:embed="rId3">
            <a:alphaModFix/>
          </a:blip>
          <a:stretch>
            <a:fillRect/>
          </a:stretch>
        </p:blipFill>
        <p:spPr>
          <a:xfrm>
            <a:off x="1120600" y="1006300"/>
            <a:ext cx="7507924" cy="3821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298660" y="264142"/>
            <a:ext cx="6239100" cy="749400"/>
          </a:xfrm>
          <a:prstGeom prst="rect">
            <a:avLst/>
          </a:prstGeom>
          <a:noFill/>
          <a:ln>
            <a:noFill/>
          </a:ln>
        </p:spPr>
        <p:txBody>
          <a:bodyPr anchorCtr="0" anchor="t" bIns="0" lIns="0" spcFirstLastPara="1" rIns="0" wrap="square" tIns="0">
            <a:normAutofit fontScale="90000"/>
          </a:bodyPr>
          <a:lstStyle/>
          <a:p>
            <a:pPr indent="0" lvl="0" marL="0" marR="0" rtl="0" algn="l">
              <a:lnSpc>
                <a:spcPct val="100000"/>
              </a:lnSpc>
              <a:spcBef>
                <a:spcPts val="0"/>
              </a:spcBef>
              <a:spcAft>
                <a:spcPts val="0"/>
              </a:spcAft>
              <a:buClr>
                <a:schemeClr val="lt1"/>
              </a:buClr>
              <a:buSzPct val="114285"/>
              <a:buFont typeface="Avenir"/>
              <a:buNone/>
            </a:pPr>
            <a:r>
              <a:rPr b="1" lang="en"/>
              <a:t>Enhancement Ideas</a:t>
            </a:r>
            <a:endParaRPr b="1"/>
          </a:p>
          <a:p>
            <a:pPr indent="0" lvl="0" marL="0" rtl="0" algn="l">
              <a:lnSpc>
                <a:spcPct val="100000"/>
              </a:lnSpc>
              <a:spcBef>
                <a:spcPts val="600"/>
              </a:spcBef>
              <a:spcAft>
                <a:spcPts val="0"/>
              </a:spcAft>
              <a:buClr>
                <a:schemeClr val="lt1"/>
              </a:buClr>
              <a:buSzPct val="128571"/>
              <a:buFont typeface="Avenir"/>
              <a:buNone/>
            </a:pPr>
            <a:r>
              <a:t/>
            </a:r>
            <a:endParaRPr/>
          </a:p>
        </p:txBody>
      </p:sp>
      <p:sp>
        <p:nvSpPr>
          <p:cNvPr id="124" name="Google Shape;124;p22"/>
          <p:cNvSpPr txBox="1"/>
          <p:nvPr>
            <p:ph idx="1" type="body"/>
          </p:nvPr>
        </p:nvSpPr>
        <p:spPr>
          <a:xfrm>
            <a:off x="1068163" y="1013538"/>
            <a:ext cx="7461000" cy="3681600"/>
          </a:xfrm>
          <a:prstGeom prst="rect">
            <a:avLst/>
          </a:prstGeom>
          <a:noFill/>
          <a:ln>
            <a:noFill/>
          </a:ln>
        </p:spPr>
        <p:txBody>
          <a:bodyPr anchorCtr="0" anchor="t" bIns="0" lIns="0" spcFirstLastPara="1" rIns="0" wrap="square" tIns="0">
            <a:normAutofit fontScale="92500" lnSpcReduction="20000"/>
          </a:bodyPr>
          <a:lstStyle/>
          <a:p>
            <a:pPr indent="0" lvl="0" marL="0" rtl="0" algn="l">
              <a:lnSpc>
                <a:spcPct val="100000"/>
              </a:lnSpc>
              <a:spcBef>
                <a:spcPts val="0"/>
              </a:spcBef>
              <a:spcAft>
                <a:spcPts val="0"/>
              </a:spcAft>
              <a:buNone/>
            </a:pPr>
            <a:r>
              <a:rPr lang="en" sz="1600">
                <a:solidFill>
                  <a:schemeClr val="lt2"/>
                </a:solidFill>
              </a:rPr>
              <a:t>In future we can Improve the program by considering following factors:</a:t>
            </a:r>
            <a:endParaRPr sz="1600">
              <a:solidFill>
                <a:schemeClr val="lt2"/>
              </a:solidFill>
            </a:endParaRPr>
          </a:p>
          <a:p>
            <a:pPr indent="-259080" lvl="0" marL="342900" rtl="0" algn="l">
              <a:lnSpc>
                <a:spcPct val="150000"/>
              </a:lnSpc>
              <a:spcBef>
                <a:spcPts val="2900"/>
              </a:spcBef>
              <a:spcAft>
                <a:spcPts val="0"/>
              </a:spcAft>
              <a:buClr>
                <a:schemeClr val="lt2"/>
              </a:buClr>
              <a:buSzPct val="100000"/>
              <a:buAutoNum type="arabicPeriod"/>
            </a:pPr>
            <a:r>
              <a:rPr lang="en" sz="1600">
                <a:solidFill>
                  <a:schemeClr val="lt2"/>
                </a:solidFill>
              </a:rPr>
              <a:t>Using numpy library as it performs mathematical operations faster than normal python implementation. </a:t>
            </a:r>
            <a:endParaRPr sz="1600">
              <a:solidFill>
                <a:schemeClr val="lt2"/>
              </a:solidFill>
            </a:endParaRPr>
          </a:p>
          <a:p>
            <a:pPr indent="-259080" lvl="0" marL="342900" rtl="0" algn="l">
              <a:lnSpc>
                <a:spcPct val="150000"/>
              </a:lnSpc>
              <a:spcBef>
                <a:spcPts val="0"/>
              </a:spcBef>
              <a:spcAft>
                <a:spcPts val="0"/>
              </a:spcAft>
              <a:buClr>
                <a:schemeClr val="lt2"/>
              </a:buClr>
              <a:buSzPct val="100000"/>
              <a:buAutoNum type="arabicPeriod"/>
            </a:pPr>
            <a:r>
              <a:rPr lang="en" sz="1600">
                <a:solidFill>
                  <a:schemeClr val="lt2"/>
                </a:solidFill>
              </a:rPr>
              <a:t>Splitting the data into training and testing for more accurate results</a:t>
            </a:r>
            <a:endParaRPr sz="1600">
              <a:solidFill>
                <a:schemeClr val="lt2"/>
              </a:solidFill>
            </a:endParaRPr>
          </a:p>
          <a:p>
            <a:pPr indent="-259080" lvl="0" marL="342900" rtl="0" algn="l">
              <a:lnSpc>
                <a:spcPct val="150000"/>
              </a:lnSpc>
              <a:spcBef>
                <a:spcPts val="0"/>
              </a:spcBef>
              <a:spcAft>
                <a:spcPts val="0"/>
              </a:spcAft>
              <a:buClr>
                <a:schemeClr val="lt2"/>
              </a:buClr>
              <a:buSzPct val="100000"/>
              <a:buAutoNum type="arabicPeriod"/>
            </a:pPr>
            <a:r>
              <a:rPr lang="en" sz="1600">
                <a:solidFill>
                  <a:schemeClr val="lt2"/>
                </a:solidFill>
              </a:rPr>
              <a:t>Hyperparameter tuning for the Model performance: Number of neighbors (K) can be determined by using techniques such as cross-validation or grid search.</a:t>
            </a:r>
            <a:endParaRPr sz="1600">
              <a:solidFill>
                <a:schemeClr val="lt2"/>
              </a:solidFill>
            </a:endParaRPr>
          </a:p>
          <a:p>
            <a:pPr indent="-259080" lvl="0" marL="342900" rtl="0" algn="l">
              <a:lnSpc>
                <a:spcPct val="150000"/>
              </a:lnSpc>
              <a:spcBef>
                <a:spcPts val="0"/>
              </a:spcBef>
              <a:spcAft>
                <a:spcPts val="0"/>
              </a:spcAft>
              <a:buClr>
                <a:schemeClr val="lt2"/>
              </a:buClr>
              <a:buSzPct val="100000"/>
              <a:buAutoNum type="arabicPeriod"/>
            </a:pPr>
            <a:r>
              <a:rPr lang="en" sz="1600">
                <a:solidFill>
                  <a:schemeClr val="lt2"/>
                </a:solidFill>
              </a:rPr>
              <a:t>Weighted k-NN: Instead of giving equal weight to all the k nearest neighbors, we can give more weight to the neighbors that are closer to the test instance.</a:t>
            </a:r>
            <a:endParaRPr b="1" sz="2600">
              <a:solidFill>
                <a:srgbClr val="666666"/>
              </a:solidFill>
            </a:endParaRPr>
          </a:p>
          <a:p>
            <a:pPr indent="0" lvl="0" marL="0" rtl="0" algn="l">
              <a:lnSpc>
                <a:spcPct val="115000"/>
              </a:lnSpc>
              <a:spcBef>
                <a:spcPts val="2300"/>
              </a:spcBef>
              <a:spcAft>
                <a:spcPts val="0"/>
              </a:spcAft>
              <a:buNone/>
            </a:pPr>
            <a:r>
              <a:t/>
            </a:r>
            <a:endParaRPr sz="1500">
              <a:solidFill>
                <a:srgbClr val="666666"/>
              </a:solidFill>
              <a:latin typeface="Avenir"/>
              <a:ea typeface="Avenir"/>
              <a:cs typeface="Avenir"/>
              <a:sym typeface="Avenir"/>
            </a:endParaRPr>
          </a:p>
          <a:p>
            <a:pPr indent="-76200" lvl="0" marL="177800" rtl="0" algn="l">
              <a:lnSpc>
                <a:spcPct val="110000"/>
              </a:lnSpc>
              <a:spcBef>
                <a:spcPts val="1400"/>
              </a:spcBef>
              <a:spcAft>
                <a:spcPts val="0"/>
              </a:spcAft>
              <a:buClr>
                <a:schemeClr val="lt1"/>
              </a:buClr>
              <a:buSzPct val="120000"/>
              <a:buNone/>
            </a:pPr>
            <a:r>
              <a:t/>
            </a:r>
            <a:endParaRPr sz="1500">
              <a:solidFill>
                <a:srgbClr val="666666"/>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