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69430b9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69430b9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68499c4a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68499c4a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68499c4a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68499c4a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68499c4a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68499c4a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68499c4a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68499c4a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68499c4a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68499c4a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68499c4a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68499c4a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69430b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69430b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69430b91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69430b91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class.coursera.org/nlp/lecture/2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lass.coursera.org/nlp/lecture/2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lass.coursera.org/nlp/lecture/26" TargetMode="External"/><Relationship Id="rId4" Type="http://schemas.openxmlformats.org/officeDocument/2006/relationships/hyperlink" Target="https://class.coursera.org/nlp/lecture/2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20800" y="141210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Text Classification</a:t>
            </a:r>
            <a:endParaRPr>
              <a:solidFill>
                <a:srgbClr val="434343"/>
              </a:solidFill>
            </a:endParaRPr>
          </a:p>
        </p:txBody>
      </p:sp>
      <p:sp>
        <p:nvSpPr>
          <p:cNvPr id="87" name="Google Shape;87;p13"/>
          <p:cNvSpPr txBox="1"/>
          <p:nvPr>
            <p:ph idx="1" type="subTitle"/>
          </p:nvPr>
        </p:nvSpPr>
        <p:spPr>
          <a:xfrm>
            <a:off x="7283749" y="4427950"/>
            <a:ext cx="1727700" cy="541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sz="1760"/>
              <a:t>Maryam  Zubair</a:t>
            </a:r>
            <a:endParaRPr b="1" sz="1760"/>
          </a:p>
          <a:p>
            <a:pPr indent="0" lvl="0" marL="0" rtl="0" algn="l">
              <a:spcBef>
                <a:spcPts val="0"/>
              </a:spcBef>
              <a:spcAft>
                <a:spcPts val="0"/>
              </a:spcAft>
              <a:buNone/>
            </a:pPr>
            <a:r>
              <a:rPr b="1" lang="en" sz="1760"/>
              <a:t>Student Id :  19709</a:t>
            </a:r>
            <a:endParaRPr b="1" sz="17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080">
                <a:solidFill>
                  <a:srgbClr val="434343"/>
                </a:solidFill>
              </a:rPr>
              <a:t>Conclusion</a:t>
            </a:r>
            <a:endParaRPr sz="3080">
              <a:solidFill>
                <a:srgbClr val="434343"/>
              </a:solidFill>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25">
                <a:solidFill>
                  <a:srgbClr val="666666"/>
                </a:solidFill>
                <a:latin typeface="Arial"/>
                <a:ea typeface="Arial"/>
                <a:cs typeface="Arial"/>
                <a:sym typeface="Arial"/>
              </a:rPr>
              <a:t>Compare the probability result those three authors:</a:t>
            </a:r>
            <a:endParaRPr sz="1425">
              <a:solidFill>
                <a:srgbClr val="666666"/>
              </a:solidFill>
              <a:latin typeface="Arial"/>
              <a:ea typeface="Arial"/>
              <a:cs typeface="Arial"/>
              <a:sym typeface="Arial"/>
            </a:endParaRPr>
          </a:p>
          <a:p>
            <a:pPr indent="-342900" lvl="0" marL="457200" rtl="0" algn="l">
              <a:lnSpc>
                <a:spcPct val="100000"/>
              </a:lnSpc>
              <a:spcBef>
                <a:spcPts val="1200"/>
              </a:spcBef>
              <a:spcAft>
                <a:spcPts val="0"/>
              </a:spcAft>
              <a:buSzPts val="1800"/>
              <a:buFont typeface="Arial"/>
              <a:buChar char="●"/>
            </a:pPr>
            <a:r>
              <a:rPr lang="en" sz="1425">
                <a:solidFill>
                  <a:srgbClr val="666666"/>
                </a:solidFill>
                <a:latin typeface="Arial"/>
                <a:ea typeface="Arial"/>
                <a:cs typeface="Arial"/>
                <a:sym typeface="Arial"/>
              </a:rPr>
              <a:t>P(c|D8) =0.0000306</a:t>
            </a:r>
            <a:endParaRPr sz="1425">
              <a:solidFill>
                <a:srgbClr val="666666"/>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sz="1425">
                <a:solidFill>
                  <a:srgbClr val="666666"/>
                </a:solidFill>
                <a:latin typeface="Arial"/>
                <a:ea typeface="Arial"/>
                <a:cs typeface="Arial"/>
                <a:sym typeface="Arial"/>
              </a:rPr>
              <a:t>P(w|D8) = 0.0000382</a:t>
            </a:r>
            <a:endParaRPr sz="1425">
              <a:solidFill>
                <a:srgbClr val="666666"/>
              </a:solidFill>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sz="1425">
                <a:solidFill>
                  <a:srgbClr val="666666"/>
                </a:solidFill>
                <a:latin typeface="Arial"/>
                <a:ea typeface="Arial"/>
                <a:cs typeface="Arial"/>
                <a:sym typeface="Arial"/>
              </a:rPr>
              <a:t>P(F|D8) = 0.0000203</a:t>
            </a:r>
            <a:endParaRPr sz="1425">
              <a:solidFill>
                <a:srgbClr val="666666"/>
              </a:solidFill>
              <a:latin typeface="Arial"/>
              <a:ea typeface="Arial"/>
              <a:cs typeface="Arial"/>
              <a:sym typeface="Arial"/>
            </a:endParaRPr>
          </a:p>
          <a:p>
            <a:pPr indent="0" lvl="0" marL="0" rtl="0" algn="l">
              <a:spcBef>
                <a:spcPts val="1200"/>
              </a:spcBef>
              <a:spcAft>
                <a:spcPts val="1200"/>
              </a:spcAft>
              <a:buNone/>
            </a:pPr>
            <a:r>
              <a:rPr lang="en" sz="1425">
                <a:solidFill>
                  <a:srgbClr val="666666"/>
                </a:solidFill>
                <a:latin typeface="Arial"/>
                <a:ea typeface="Arial"/>
                <a:cs typeface="Arial"/>
                <a:sym typeface="Arial"/>
              </a:rPr>
              <a:t>Document 8 should belong to class </a:t>
            </a:r>
            <a:r>
              <a:rPr b="1" lang="en" sz="1425">
                <a:solidFill>
                  <a:srgbClr val="666666"/>
                </a:solidFill>
                <a:latin typeface="Arial"/>
                <a:ea typeface="Arial"/>
                <a:cs typeface="Arial"/>
                <a:sym typeface="Arial"/>
              </a:rPr>
              <a:t>‘W’ </a:t>
            </a:r>
            <a:r>
              <a:rPr lang="en" sz="1425">
                <a:solidFill>
                  <a:srgbClr val="666666"/>
                </a:solidFill>
                <a:latin typeface="Arial"/>
                <a:ea typeface="Arial"/>
                <a:cs typeface="Arial"/>
                <a:sym typeface="Arial"/>
              </a:rPr>
              <a:t>as it has the highest probability among all.</a:t>
            </a:r>
            <a:endParaRPr sz="1425">
              <a:solidFill>
                <a:srgbClr val="66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9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80">
                <a:solidFill>
                  <a:srgbClr val="434343"/>
                </a:solidFill>
              </a:rPr>
              <a:t>Table of Content</a:t>
            </a:r>
            <a:endParaRPr sz="3080">
              <a:solidFill>
                <a:srgbClr val="434343"/>
              </a:solidFill>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666666"/>
              </a:buClr>
              <a:buSzPts val="1800"/>
              <a:buFont typeface="Arial"/>
              <a:buChar char="●"/>
            </a:pPr>
            <a:r>
              <a:rPr lang="en" sz="1800">
                <a:solidFill>
                  <a:srgbClr val="666666"/>
                </a:solidFill>
                <a:latin typeface="Arial"/>
                <a:ea typeface="Arial"/>
                <a:cs typeface="Arial"/>
                <a:sym typeface="Arial"/>
              </a:rPr>
              <a:t>Introduction</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latin typeface="Arial"/>
                <a:ea typeface="Arial"/>
                <a:cs typeface="Arial"/>
                <a:sym typeface="Arial"/>
              </a:rPr>
              <a:t>Text </a:t>
            </a:r>
            <a:r>
              <a:rPr lang="en" sz="1800">
                <a:solidFill>
                  <a:srgbClr val="666666"/>
                </a:solidFill>
                <a:latin typeface="Arial"/>
                <a:ea typeface="Arial"/>
                <a:cs typeface="Arial"/>
                <a:sym typeface="Arial"/>
              </a:rPr>
              <a:t>classification</a:t>
            </a:r>
            <a:r>
              <a:rPr lang="en" sz="1800">
                <a:solidFill>
                  <a:srgbClr val="666666"/>
                </a:solidFill>
                <a:latin typeface="Arial"/>
                <a:ea typeface="Arial"/>
                <a:cs typeface="Arial"/>
                <a:sym typeface="Arial"/>
              </a:rPr>
              <a:t> and Naive Bayes</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latin typeface="Arial"/>
                <a:ea typeface="Arial"/>
                <a:cs typeface="Arial"/>
                <a:sym typeface="Arial"/>
              </a:rPr>
              <a:t>Applications</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latin typeface="Arial"/>
                <a:ea typeface="Arial"/>
                <a:cs typeface="Arial"/>
                <a:sym typeface="Arial"/>
              </a:rPr>
              <a:t>Problem</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latin typeface="Arial"/>
                <a:ea typeface="Arial"/>
                <a:cs typeface="Arial"/>
                <a:sym typeface="Arial"/>
              </a:rPr>
              <a:t>Training</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latin typeface="Arial"/>
                <a:ea typeface="Arial"/>
                <a:cs typeface="Arial"/>
                <a:sym typeface="Arial"/>
              </a:rPr>
              <a:t>Testing</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Char char="●"/>
            </a:pPr>
            <a:r>
              <a:rPr lang="en" sz="1800">
                <a:solidFill>
                  <a:srgbClr val="666666"/>
                </a:solidFill>
                <a:latin typeface="Arial"/>
                <a:ea typeface="Arial"/>
                <a:cs typeface="Arial"/>
                <a:sym typeface="Arial"/>
              </a:rPr>
              <a:t>Conclusion</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80">
                <a:solidFill>
                  <a:srgbClr val="434343"/>
                </a:solidFill>
              </a:rPr>
              <a:t>Introduction</a:t>
            </a:r>
            <a:endParaRPr sz="3080">
              <a:solidFill>
                <a:srgbClr val="434343"/>
              </a:solidFill>
            </a:endParaRPr>
          </a:p>
        </p:txBody>
      </p:sp>
      <p:sp>
        <p:nvSpPr>
          <p:cNvPr id="99" name="Google Shape;99;p15"/>
          <p:cNvSpPr txBox="1"/>
          <p:nvPr>
            <p:ph idx="1" type="body"/>
          </p:nvPr>
        </p:nvSpPr>
        <p:spPr>
          <a:xfrm>
            <a:off x="807900" y="1944400"/>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solidFill>
                  <a:srgbClr val="666666"/>
                </a:solidFill>
                <a:latin typeface="Arial"/>
                <a:ea typeface="Arial"/>
                <a:cs typeface="Arial"/>
                <a:sym typeface="Arial"/>
              </a:rPr>
              <a:t>Text classification is a natural language processing (NLP) technique which we use to assign predefined categories or labels to a given text document. </a:t>
            </a:r>
            <a:r>
              <a:rPr lang="en" sz="1800">
                <a:solidFill>
                  <a:srgbClr val="666666"/>
                </a:solidFill>
                <a:latin typeface="Arial"/>
                <a:ea typeface="Arial"/>
                <a:cs typeface="Arial"/>
                <a:sym typeface="Arial"/>
              </a:rPr>
              <a:t> It is a type of supervised learning algorithm where the machine learning model is trained on a labeled dataset. We use text classification learning to classify new unlabeled documents into one or more categories.</a:t>
            </a:r>
            <a:endParaRPr sz="1800">
              <a:solidFill>
                <a:srgbClr val="666666"/>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286625"/>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3080">
                <a:solidFill>
                  <a:srgbClr val="434343"/>
                </a:solidFill>
              </a:rPr>
              <a:t>Text </a:t>
            </a:r>
            <a:r>
              <a:rPr lang="en" sz="3080">
                <a:solidFill>
                  <a:srgbClr val="434343"/>
                </a:solidFill>
              </a:rPr>
              <a:t>Classification</a:t>
            </a:r>
            <a:r>
              <a:rPr lang="en" sz="3080">
                <a:solidFill>
                  <a:srgbClr val="434343"/>
                </a:solidFill>
              </a:rPr>
              <a:t> and Naive Bayes</a:t>
            </a:r>
            <a:endParaRPr sz="3080">
              <a:solidFill>
                <a:srgbClr val="434343"/>
              </a:solidFill>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solidFill>
                  <a:srgbClr val="666666"/>
                </a:solidFill>
                <a:latin typeface="Arial"/>
                <a:ea typeface="Arial"/>
                <a:cs typeface="Arial"/>
                <a:sym typeface="Arial"/>
              </a:rPr>
              <a:t>Naive Bayes is a probabilistic algorithm which is commonly used for text classification tasks. The Naive Bayes algorithm is based on Bayes' theorem. It calculates the probability of a particular event occurring given some prior knowledge or evidence. </a:t>
            </a:r>
            <a:endParaRPr sz="1800">
              <a:solidFill>
                <a:srgbClr val="666666"/>
              </a:solidFill>
              <a:latin typeface="Arial"/>
              <a:ea typeface="Arial"/>
              <a:cs typeface="Arial"/>
              <a:sym typeface="Arial"/>
            </a:endParaRPr>
          </a:p>
          <a:p>
            <a:pPr indent="0" lvl="0" marL="0" rtl="0" algn="l">
              <a:spcBef>
                <a:spcPts val="1200"/>
              </a:spcBef>
              <a:spcAft>
                <a:spcPts val="1200"/>
              </a:spcAft>
              <a:buNone/>
            </a:pPr>
            <a:r>
              <a:rPr lang="en" sz="1800">
                <a:solidFill>
                  <a:srgbClr val="666666"/>
                </a:solidFill>
                <a:latin typeface="Arial"/>
                <a:ea typeface="Arial"/>
                <a:cs typeface="Arial"/>
                <a:sym typeface="Arial"/>
              </a:rPr>
              <a:t>So in text classification, this prior knowledge is the frequency of words in the training dataset. Naive Bayes makes the assumption that the presence of a particular word in a document is independent of the presence of other words.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3080">
                <a:solidFill>
                  <a:srgbClr val="434343"/>
                </a:solidFill>
              </a:rPr>
              <a:t>Applications</a:t>
            </a:r>
            <a:endParaRPr sz="3080">
              <a:solidFill>
                <a:srgbClr val="434343"/>
              </a:solidFill>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Clr>
                <a:srgbClr val="666666"/>
              </a:buClr>
              <a:buSzPts val="1800"/>
              <a:buFont typeface="Arial"/>
              <a:buAutoNum type="arabicPeriod"/>
            </a:pPr>
            <a:r>
              <a:rPr lang="en" sz="1800">
                <a:solidFill>
                  <a:srgbClr val="666666"/>
                </a:solidFill>
                <a:latin typeface="Arial"/>
                <a:ea typeface="Arial"/>
                <a:cs typeface="Arial"/>
                <a:sym typeface="Arial"/>
              </a:rPr>
              <a:t>Assigning subject categories, topics or genres</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AutoNum type="arabicPeriod"/>
            </a:pPr>
            <a:r>
              <a:rPr lang="en" sz="1800">
                <a:solidFill>
                  <a:srgbClr val="666666"/>
                </a:solidFill>
                <a:latin typeface="Arial"/>
                <a:ea typeface="Arial"/>
                <a:cs typeface="Arial"/>
                <a:sym typeface="Arial"/>
              </a:rPr>
              <a:t>Spam detection </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AutoNum type="arabicPeriod"/>
            </a:pPr>
            <a:r>
              <a:rPr lang="en" sz="1800">
                <a:solidFill>
                  <a:srgbClr val="666666"/>
                </a:solidFill>
                <a:latin typeface="Arial"/>
                <a:ea typeface="Arial"/>
                <a:cs typeface="Arial"/>
                <a:sym typeface="Arial"/>
              </a:rPr>
              <a:t>Authorship identification</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AutoNum type="arabicPeriod"/>
            </a:pPr>
            <a:r>
              <a:rPr lang="en" sz="1800">
                <a:solidFill>
                  <a:srgbClr val="666666"/>
                </a:solidFill>
                <a:latin typeface="Arial"/>
                <a:ea typeface="Arial"/>
                <a:cs typeface="Arial"/>
                <a:sym typeface="Arial"/>
              </a:rPr>
              <a:t>Age/gender identification</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AutoNum type="arabicPeriod"/>
            </a:pPr>
            <a:r>
              <a:rPr lang="en" sz="1800">
                <a:solidFill>
                  <a:srgbClr val="666666"/>
                </a:solidFill>
                <a:latin typeface="Arial"/>
                <a:ea typeface="Arial"/>
                <a:cs typeface="Arial"/>
                <a:sym typeface="Arial"/>
              </a:rPr>
              <a:t>The identification of the language used in a document</a:t>
            </a:r>
            <a:endParaRPr sz="1800">
              <a:solidFill>
                <a:srgbClr val="666666"/>
              </a:solidFill>
              <a:latin typeface="Arial"/>
              <a:ea typeface="Arial"/>
              <a:cs typeface="Arial"/>
              <a:sym typeface="Arial"/>
            </a:endParaRPr>
          </a:p>
          <a:p>
            <a:pPr indent="-342900" lvl="0" marL="457200" rtl="0" algn="l">
              <a:spcBef>
                <a:spcPts val="0"/>
              </a:spcBef>
              <a:spcAft>
                <a:spcPts val="0"/>
              </a:spcAft>
              <a:buClr>
                <a:srgbClr val="666666"/>
              </a:buClr>
              <a:buSzPts val="1800"/>
              <a:buFont typeface="Arial"/>
              <a:buAutoNum type="arabicPeriod"/>
            </a:pPr>
            <a:r>
              <a:rPr lang="en" sz="1800">
                <a:solidFill>
                  <a:srgbClr val="666666"/>
                </a:solidFill>
                <a:latin typeface="Arial"/>
                <a:ea typeface="Arial"/>
                <a:cs typeface="Arial"/>
                <a:sym typeface="Arial"/>
              </a:rPr>
              <a:t>Sentiment analysis (positive or negative movie review)</a:t>
            </a:r>
            <a:endParaRPr sz="1800">
              <a:solidFill>
                <a:srgbClr val="666666"/>
              </a:solidFill>
              <a:latin typeface="Arial"/>
              <a:ea typeface="Arial"/>
              <a:cs typeface="Arial"/>
              <a:sym typeface="Arial"/>
            </a:endParaRPr>
          </a:p>
          <a:p>
            <a:pPr indent="0" lvl="0" marL="0" rtl="0" algn="l">
              <a:spcBef>
                <a:spcPts val="1200"/>
              </a:spcBef>
              <a:spcAft>
                <a:spcPts val="1200"/>
              </a:spcAft>
              <a:buNone/>
            </a:pPr>
            <a:r>
              <a:t/>
            </a:r>
            <a:endParaRPr sz="1800">
              <a:solidFill>
                <a:srgbClr val="66666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80">
                <a:solidFill>
                  <a:srgbClr val="434343"/>
                </a:solidFill>
              </a:rPr>
              <a:t>Problem:-</a:t>
            </a:r>
            <a:endParaRPr sz="3080">
              <a:solidFill>
                <a:srgbClr val="434343"/>
              </a:solidFill>
            </a:endParaRPr>
          </a:p>
        </p:txBody>
      </p:sp>
      <p:sp>
        <p:nvSpPr>
          <p:cNvPr id="117" name="Google Shape;117;p18"/>
          <p:cNvSpPr txBox="1"/>
          <p:nvPr>
            <p:ph idx="1" type="body"/>
          </p:nvPr>
        </p:nvSpPr>
        <p:spPr>
          <a:xfrm>
            <a:off x="729438" y="1917075"/>
            <a:ext cx="6605400" cy="67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425">
                <a:solidFill>
                  <a:srgbClr val="666666"/>
                </a:solidFill>
                <a:latin typeface="Arial"/>
                <a:ea typeface="Arial"/>
                <a:cs typeface="Arial"/>
                <a:sym typeface="Arial"/>
              </a:rPr>
              <a:t>We have to test the Text Classifier to see who is the real author of Hamlet? </a:t>
            </a:r>
            <a:endParaRPr sz="1425">
              <a:solidFill>
                <a:srgbClr val="666666"/>
              </a:solidFill>
              <a:latin typeface="Arial"/>
              <a:ea typeface="Arial"/>
              <a:cs typeface="Arial"/>
              <a:sym typeface="Arial"/>
            </a:endParaRPr>
          </a:p>
          <a:p>
            <a:pPr indent="0" lvl="0" marL="0" rtl="0" algn="l">
              <a:lnSpc>
                <a:spcPct val="95000"/>
              </a:lnSpc>
              <a:spcBef>
                <a:spcPts val="1200"/>
              </a:spcBef>
              <a:spcAft>
                <a:spcPts val="1200"/>
              </a:spcAft>
              <a:buSzPts val="688"/>
              <a:buNone/>
            </a:pPr>
            <a:r>
              <a:t/>
            </a:r>
            <a:endParaRPr sz="1425">
              <a:solidFill>
                <a:srgbClr val="666666"/>
              </a:solidFill>
              <a:latin typeface="Arial"/>
              <a:ea typeface="Arial"/>
              <a:cs typeface="Arial"/>
              <a:sym typeface="Arial"/>
            </a:endParaRPr>
          </a:p>
        </p:txBody>
      </p:sp>
      <p:pic>
        <p:nvPicPr>
          <p:cNvPr id="118" name="Google Shape;118;p18"/>
          <p:cNvPicPr preferRelativeResize="0"/>
          <p:nvPr/>
        </p:nvPicPr>
        <p:blipFill>
          <a:blip r:embed="rId3">
            <a:alphaModFix/>
          </a:blip>
          <a:stretch>
            <a:fillRect/>
          </a:stretch>
        </p:blipFill>
        <p:spPr>
          <a:xfrm>
            <a:off x="814825" y="2411675"/>
            <a:ext cx="5417124" cy="2219599"/>
          </a:xfrm>
          <a:prstGeom prst="rect">
            <a:avLst/>
          </a:prstGeom>
          <a:noFill/>
          <a:ln>
            <a:noFill/>
          </a:ln>
        </p:spPr>
      </p:pic>
      <p:sp>
        <p:nvSpPr>
          <p:cNvPr id="119" name="Google Shape;119;p18"/>
          <p:cNvSpPr txBox="1"/>
          <p:nvPr>
            <p:ph idx="1" type="body"/>
          </p:nvPr>
        </p:nvSpPr>
        <p:spPr>
          <a:xfrm>
            <a:off x="6358800" y="2217200"/>
            <a:ext cx="2785200" cy="2275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t/>
            </a:r>
            <a:endParaRPr sz="1050">
              <a:latin typeface="Arial"/>
              <a:ea typeface="Arial"/>
              <a:cs typeface="Arial"/>
              <a:sym typeface="Arial"/>
            </a:endParaRPr>
          </a:p>
          <a:p>
            <a:pPr indent="0" lvl="0" marL="0" rtl="0" algn="l">
              <a:lnSpc>
                <a:spcPct val="95000"/>
              </a:lnSpc>
              <a:spcBef>
                <a:spcPts val="1200"/>
              </a:spcBef>
              <a:spcAft>
                <a:spcPts val="0"/>
              </a:spcAft>
              <a:buSzPts val="275"/>
              <a:buNone/>
            </a:pPr>
            <a:r>
              <a:rPr b="1" lang="en" sz="1095">
                <a:solidFill>
                  <a:srgbClr val="FF0000"/>
                </a:solidFill>
                <a:latin typeface="Arial"/>
                <a:ea typeface="Arial"/>
                <a:cs typeface="Arial"/>
                <a:sym typeface="Arial"/>
              </a:rPr>
              <a:t>P(w|x) = (count(w, x) +</a:t>
            </a:r>
            <a:r>
              <a:rPr b="1" lang="en" sz="1095">
                <a:solidFill>
                  <a:srgbClr val="FF0000"/>
                </a:solidFill>
                <a:uFill>
                  <a:noFill/>
                </a:uFill>
                <a:latin typeface="Arial"/>
                <a:ea typeface="Arial"/>
                <a:cs typeface="Arial"/>
                <a:sym typeface="Arial"/>
                <a:hlinkClick r:id="rId4">
                  <a:extLst>
                    <a:ext uri="{A12FA001-AC4F-418D-AE19-62706E023703}">
                      <ahyp:hlinkClr val="tx"/>
                    </a:ext>
                  </a:extLst>
                </a:hlinkClick>
              </a:rPr>
              <a:t> 1</a:t>
            </a:r>
            <a:r>
              <a:rPr b="1" lang="en" sz="1095">
                <a:solidFill>
                  <a:srgbClr val="FF0000"/>
                </a:solidFill>
                <a:latin typeface="Arial"/>
                <a:ea typeface="Arial"/>
                <a:cs typeface="Arial"/>
                <a:sym typeface="Arial"/>
              </a:rPr>
              <a:t>) / (count(x)+|V|)</a:t>
            </a:r>
            <a:endParaRPr b="1" sz="1095">
              <a:solidFill>
                <a:srgbClr val="FF0000"/>
              </a:solidFill>
              <a:latin typeface="Arial"/>
              <a:ea typeface="Arial"/>
              <a:cs typeface="Arial"/>
              <a:sym typeface="Arial"/>
            </a:endParaRPr>
          </a:p>
          <a:p>
            <a:pPr indent="0" lvl="0" marL="0" rtl="0" algn="l">
              <a:lnSpc>
                <a:spcPct val="95000"/>
              </a:lnSpc>
              <a:spcBef>
                <a:spcPts val="1200"/>
              </a:spcBef>
              <a:spcAft>
                <a:spcPts val="0"/>
              </a:spcAft>
              <a:buSzPts val="275"/>
              <a:buNone/>
            </a:pPr>
            <a:r>
              <a:rPr lang="en" sz="1050">
                <a:solidFill>
                  <a:srgbClr val="1155CC"/>
                </a:solidFill>
                <a:latin typeface="Arial"/>
                <a:ea typeface="Arial"/>
                <a:cs typeface="Arial"/>
                <a:sym typeface="Arial"/>
              </a:rPr>
              <a:t>count(w, x): how many times the word w appears on the x class documents.</a:t>
            </a:r>
            <a:endParaRPr sz="1050">
              <a:solidFill>
                <a:srgbClr val="1155CC"/>
              </a:solidFill>
              <a:latin typeface="Arial"/>
              <a:ea typeface="Arial"/>
              <a:cs typeface="Arial"/>
              <a:sym typeface="Arial"/>
            </a:endParaRPr>
          </a:p>
          <a:p>
            <a:pPr indent="0" lvl="0" marL="0" rtl="0" algn="l">
              <a:lnSpc>
                <a:spcPct val="95000"/>
              </a:lnSpc>
              <a:spcBef>
                <a:spcPts val="1200"/>
              </a:spcBef>
              <a:spcAft>
                <a:spcPts val="0"/>
              </a:spcAft>
              <a:buSzPts val="275"/>
              <a:buNone/>
            </a:pPr>
            <a:r>
              <a:rPr lang="en" sz="1050">
                <a:solidFill>
                  <a:srgbClr val="1155CC"/>
                </a:solidFill>
                <a:latin typeface="Arial"/>
                <a:ea typeface="Arial"/>
                <a:cs typeface="Arial"/>
                <a:sym typeface="Arial"/>
              </a:rPr>
              <a:t>count(x): how many words on the x class documents.</a:t>
            </a:r>
            <a:endParaRPr sz="1050">
              <a:solidFill>
                <a:srgbClr val="1155CC"/>
              </a:solidFill>
              <a:latin typeface="Arial"/>
              <a:ea typeface="Arial"/>
              <a:cs typeface="Arial"/>
              <a:sym typeface="Arial"/>
            </a:endParaRPr>
          </a:p>
          <a:p>
            <a:pPr indent="0" lvl="0" marL="0" rtl="0" algn="l">
              <a:lnSpc>
                <a:spcPct val="95000"/>
              </a:lnSpc>
              <a:spcBef>
                <a:spcPts val="1200"/>
              </a:spcBef>
              <a:spcAft>
                <a:spcPts val="0"/>
              </a:spcAft>
              <a:buSzPts val="275"/>
              <a:buNone/>
            </a:pPr>
            <a:r>
              <a:rPr lang="en" sz="1050">
                <a:solidFill>
                  <a:srgbClr val="1155CC"/>
                </a:solidFill>
                <a:latin typeface="Arial"/>
                <a:ea typeface="Arial"/>
                <a:cs typeface="Arial"/>
                <a:sym typeface="Arial"/>
              </a:rPr>
              <a:t>|V|: number of vocabulary = number of different words</a:t>
            </a:r>
            <a:endParaRPr sz="875">
              <a:solidFill>
                <a:srgbClr val="1155CC"/>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sz="850">
              <a:solidFill>
                <a:srgbClr val="666666"/>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b="1" sz="895">
              <a:solidFill>
                <a:srgbClr val="FF0000"/>
              </a:solidFill>
              <a:latin typeface="Arial"/>
              <a:ea typeface="Arial"/>
              <a:cs typeface="Arial"/>
              <a:sym typeface="Arial"/>
            </a:endParaRPr>
          </a:p>
          <a:p>
            <a:pPr indent="0" lvl="0" marL="0" rtl="0" algn="l">
              <a:lnSpc>
                <a:spcPct val="95000"/>
              </a:lnSpc>
              <a:spcBef>
                <a:spcPts val="0"/>
              </a:spcBef>
              <a:spcAft>
                <a:spcPts val="0"/>
              </a:spcAft>
              <a:buSzPts val="275"/>
              <a:buNone/>
            </a:pPr>
            <a:r>
              <a:t/>
            </a:r>
            <a:endParaRPr sz="675">
              <a:solidFill>
                <a:srgbClr val="FF0000"/>
              </a:solidFill>
              <a:latin typeface="Arial"/>
              <a:ea typeface="Arial"/>
              <a:cs typeface="Arial"/>
              <a:sym typeface="Arial"/>
            </a:endParaRPr>
          </a:p>
          <a:p>
            <a:pPr indent="457200" lvl="0" marL="0" rtl="0" algn="l">
              <a:lnSpc>
                <a:spcPct val="95000"/>
              </a:lnSpc>
              <a:spcBef>
                <a:spcPts val="1200"/>
              </a:spcBef>
              <a:spcAft>
                <a:spcPts val="0"/>
              </a:spcAft>
              <a:buSzPts val="275"/>
              <a:buNone/>
            </a:pPr>
            <a:r>
              <a:t/>
            </a:r>
            <a:endParaRPr b="1" sz="675">
              <a:solidFill>
                <a:srgbClr val="1155CC"/>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700">
              <a:solidFill>
                <a:srgbClr val="374151"/>
              </a:solidFill>
              <a:highlight>
                <a:srgbClr val="F7F7F8"/>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80">
                <a:solidFill>
                  <a:srgbClr val="434343"/>
                </a:solidFill>
              </a:rPr>
              <a:t>Training</a:t>
            </a:r>
            <a:endParaRPr sz="3080">
              <a:solidFill>
                <a:srgbClr val="434343"/>
              </a:solidFill>
            </a:endParaRPr>
          </a:p>
        </p:txBody>
      </p:sp>
      <p:sp>
        <p:nvSpPr>
          <p:cNvPr id="125" name="Google Shape;125;p19"/>
          <p:cNvSpPr txBox="1"/>
          <p:nvPr>
            <p:ph idx="1" type="body"/>
          </p:nvPr>
        </p:nvSpPr>
        <p:spPr>
          <a:xfrm>
            <a:off x="727650" y="1853850"/>
            <a:ext cx="8001300" cy="824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1800">
                <a:solidFill>
                  <a:srgbClr val="666666"/>
                </a:solidFill>
                <a:latin typeface="Arial"/>
                <a:ea typeface="Arial"/>
                <a:cs typeface="Arial"/>
                <a:sym typeface="Arial"/>
              </a:rPr>
              <a:t>Firstly we need to train the model for text classification in order to teach the model how to recognize patterns in text data and then will make predictions on new unseen text data.</a:t>
            </a:r>
            <a:endParaRPr sz="1100">
              <a:solidFill>
                <a:srgbClr val="000000"/>
              </a:solidFill>
              <a:latin typeface="Arial"/>
              <a:ea typeface="Arial"/>
              <a:cs typeface="Arial"/>
              <a:sym typeface="Arial"/>
            </a:endParaRPr>
          </a:p>
        </p:txBody>
      </p:sp>
      <p:sp>
        <p:nvSpPr>
          <p:cNvPr id="126" name="Google Shape;126;p19"/>
          <p:cNvSpPr txBox="1"/>
          <p:nvPr>
            <p:ph idx="1" type="body"/>
          </p:nvPr>
        </p:nvSpPr>
        <p:spPr>
          <a:xfrm>
            <a:off x="4688475" y="2678550"/>
            <a:ext cx="37950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464">
                <a:solidFill>
                  <a:srgbClr val="000000"/>
                </a:solidFill>
                <a:latin typeface="Arial"/>
                <a:ea typeface="Arial"/>
                <a:cs typeface="Arial"/>
                <a:sym typeface="Arial"/>
              </a:rPr>
              <a:t>Conditional Probability:</a:t>
            </a:r>
            <a:endParaRPr b="1" sz="1464">
              <a:solidFill>
                <a:srgbClr val="000000"/>
              </a:solidFill>
              <a:latin typeface="Arial"/>
              <a:ea typeface="Arial"/>
              <a:cs typeface="Arial"/>
              <a:sym typeface="Arial"/>
            </a:endParaRPr>
          </a:p>
          <a:p>
            <a:pPr indent="0" lvl="0" marL="0" rtl="0" algn="l">
              <a:spcBef>
                <a:spcPts val="1200"/>
              </a:spcBef>
              <a:spcAft>
                <a:spcPts val="0"/>
              </a:spcAft>
              <a:buNone/>
            </a:pPr>
            <a:r>
              <a:rPr b="1" lang="en" sz="1464">
                <a:solidFill>
                  <a:srgbClr val="1155CC"/>
                </a:solidFill>
                <a:latin typeface="Arial"/>
                <a:ea typeface="Arial"/>
                <a:cs typeface="Arial"/>
                <a:sym typeface="Arial"/>
              </a:rPr>
              <a:t>P(w|c) = (count(w, c) +</a:t>
            </a:r>
            <a:r>
              <a:rPr b="1" lang="en" sz="1464">
                <a:solidFill>
                  <a:srgbClr val="1155CC"/>
                </a:solidFill>
                <a:uFill>
                  <a:noFill/>
                </a:uFill>
                <a:latin typeface="Arial"/>
                <a:ea typeface="Arial"/>
                <a:cs typeface="Arial"/>
                <a:sym typeface="Arial"/>
                <a:hlinkClick r:id="rId3">
                  <a:extLst>
                    <a:ext uri="{A12FA001-AC4F-418D-AE19-62706E023703}">
                      <ahyp:hlinkClr val="tx"/>
                    </a:ext>
                  </a:extLst>
                </a:hlinkClick>
              </a:rPr>
              <a:t> 1</a:t>
            </a:r>
            <a:r>
              <a:rPr b="1" lang="en" sz="1464">
                <a:solidFill>
                  <a:srgbClr val="1155CC"/>
                </a:solidFill>
                <a:latin typeface="Arial"/>
                <a:ea typeface="Arial"/>
                <a:cs typeface="Arial"/>
                <a:sym typeface="Arial"/>
              </a:rPr>
              <a:t>) / (count(c)+|V|)</a:t>
            </a:r>
            <a:endParaRPr sz="1800">
              <a:latin typeface="Arial"/>
              <a:ea typeface="Arial"/>
              <a:cs typeface="Arial"/>
              <a:sym typeface="Arial"/>
            </a:endParaRPr>
          </a:p>
          <a:p>
            <a:pPr indent="-334327" lvl="0" marL="457200" rtl="0" algn="l">
              <a:spcBef>
                <a:spcPts val="1200"/>
              </a:spcBef>
              <a:spcAft>
                <a:spcPts val="0"/>
              </a:spcAft>
              <a:buClr>
                <a:srgbClr val="666666"/>
              </a:buClr>
              <a:buSzPct val="100000"/>
              <a:buFont typeface="Arial"/>
              <a:buAutoNum type="arabicPeriod"/>
            </a:pPr>
            <a:r>
              <a:rPr lang="en" sz="1800">
                <a:latin typeface="Arial"/>
                <a:ea typeface="Arial"/>
                <a:cs typeface="Arial"/>
                <a:sym typeface="Arial"/>
              </a:rPr>
              <a:t>P(W1|C) =  4+1/12+6 = 5/18</a:t>
            </a:r>
            <a:endParaRPr sz="1800">
              <a:latin typeface="Arial"/>
              <a:ea typeface="Arial"/>
              <a:cs typeface="Arial"/>
              <a:sym typeface="Arial"/>
            </a:endParaRPr>
          </a:p>
          <a:p>
            <a:pPr indent="-334327" lvl="0" marL="457200" rtl="0" algn="l">
              <a:spcBef>
                <a:spcPts val="0"/>
              </a:spcBef>
              <a:spcAft>
                <a:spcPts val="0"/>
              </a:spcAft>
              <a:buSzPct val="100000"/>
              <a:buFont typeface="Arial"/>
              <a:buAutoNum type="arabicPeriod"/>
            </a:pPr>
            <a:r>
              <a:rPr lang="en" sz="1800">
                <a:latin typeface="Arial"/>
                <a:ea typeface="Arial"/>
                <a:cs typeface="Arial"/>
                <a:sym typeface="Arial"/>
              </a:rPr>
              <a:t>P(W3|C) =  2+1/12+6 = 1/6</a:t>
            </a:r>
            <a:endParaRPr sz="1800">
              <a:latin typeface="Arial"/>
              <a:ea typeface="Arial"/>
              <a:cs typeface="Arial"/>
              <a:sym typeface="Arial"/>
            </a:endParaRPr>
          </a:p>
          <a:p>
            <a:pPr indent="-334327" lvl="0" marL="457200" rtl="0" algn="l">
              <a:spcBef>
                <a:spcPts val="0"/>
              </a:spcBef>
              <a:spcAft>
                <a:spcPts val="0"/>
              </a:spcAft>
              <a:buClr>
                <a:srgbClr val="666666"/>
              </a:buClr>
              <a:buSzPct val="100000"/>
              <a:buFont typeface="Arial"/>
              <a:buAutoNum type="arabicPeriod"/>
            </a:pPr>
            <a:r>
              <a:rPr lang="en" sz="1800">
                <a:latin typeface="Arial"/>
                <a:ea typeface="Arial"/>
                <a:cs typeface="Arial"/>
                <a:sym typeface="Arial"/>
              </a:rPr>
              <a:t>P(W4|C) =  2+1/12+6 = 1/6</a:t>
            </a:r>
            <a:endParaRPr sz="1800">
              <a:latin typeface="Arial"/>
              <a:ea typeface="Arial"/>
              <a:cs typeface="Arial"/>
              <a:sym typeface="Arial"/>
            </a:endParaRPr>
          </a:p>
          <a:p>
            <a:pPr indent="-334327" lvl="0" marL="457200" rtl="0" algn="l">
              <a:spcBef>
                <a:spcPts val="0"/>
              </a:spcBef>
              <a:spcAft>
                <a:spcPts val="0"/>
              </a:spcAft>
              <a:buSzPct val="100000"/>
              <a:buFont typeface="Arial"/>
              <a:buAutoNum type="arabicPeriod"/>
            </a:pPr>
            <a:r>
              <a:rPr lang="en" sz="1800">
                <a:latin typeface="Arial"/>
                <a:ea typeface="Arial"/>
                <a:cs typeface="Arial"/>
                <a:sym typeface="Arial"/>
              </a:rPr>
              <a:t>P(W5|C) =  2+1/12+6 = 1/6</a:t>
            </a:r>
            <a:endParaRPr sz="1800">
              <a:latin typeface="Arial"/>
              <a:ea typeface="Arial"/>
              <a:cs typeface="Arial"/>
              <a:sym typeface="Arial"/>
            </a:endParaRPr>
          </a:p>
          <a:p>
            <a:pPr indent="-334327" lvl="0" marL="457200" rtl="0" algn="l">
              <a:spcBef>
                <a:spcPts val="0"/>
              </a:spcBef>
              <a:spcAft>
                <a:spcPts val="0"/>
              </a:spcAft>
              <a:buClr>
                <a:srgbClr val="666666"/>
              </a:buClr>
              <a:buSzPct val="100000"/>
              <a:buFont typeface="Arial"/>
              <a:buAutoNum type="arabicPeriod"/>
            </a:pPr>
            <a:r>
              <a:rPr lang="en" sz="1800">
                <a:latin typeface="Arial"/>
                <a:ea typeface="Arial"/>
                <a:cs typeface="Arial"/>
                <a:sym typeface="Arial"/>
              </a:rPr>
              <a:t>P(W6|C) =  0+1/12+6 = 1/18</a:t>
            </a:r>
            <a:endParaRPr/>
          </a:p>
        </p:txBody>
      </p:sp>
      <p:sp>
        <p:nvSpPr>
          <p:cNvPr id="127" name="Google Shape;127;p19"/>
          <p:cNvSpPr txBox="1"/>
          <p:nvPr>
            <p:ph idx="1" type="body"/>
          </p:nvPr>
        </p:nvSpPr>
        <p:spPr>
          <a:xfrm>
            <a:off x="893475" y="2678550"/>
            <a:ext cx="3795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Priors:</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1155CC"/>
                </a:solidFill>
                <a:latin typeface="Arial"/>
                <a:ea typeface="Arial"/>
                <a:cs typeface="Arial"/>
                <a:sym typeface="Arial"/>
              </a:rPr>
              <a:t>P(x) = Number of class X / total number of classes</a:t>
            </a:r>
            <a:endParaRPr b="1" sz="1100">
              <a:solidFill>
                <a:srgbClr val="1155CC"/>
              </a:solidFill>
              <a:latin typeface="Arial"/>
              <a:ea typeface="Arial"/>
              <a:cs typeface="Arial"/>
              <a:sym typeface="Arial"/>
            </a:endParaRPr>
          </a:p>
          <a:p>
            <a:pPr indent="0" lvl="0" marL="0" rtl="0" algn="l">
              <a:spcBef>
                <a:spcPts val="0"/>
              </a:spcBef>
              <a:spcAft>
                <a:spcPts val="0"/>
              </a:spcAft>
              <a:buNone/>
            </a:pPr>
            <a:r>
              <a:rPr b="1" lang="en" sz="1100">
                <a:solidFill>
                  <a:srgbClr val="1155CC"/>
                </a:solidFill>
                <a:latin typeface="Arial"/>
                <a:ea typeface="Arial"/>
                <a:cs typeface="Arial"/>
                <a:sym typeface="Arial"/>
              </a:rPr>
              <a:t>P(x) = NX / N</a:t>
            </a:r>
            <a:endParaRPr b="1" sz="1100">
              <a:solidFill>
                <a:srgbClr val="1155CC"/>
              </a:solidFill>
              <a:latin typeface="Arial"/>
              <a:ea typeface="Arial"/>
              <a:cs typeface="Arial"/>
              <a:sym typeface="Arial"/>
            </a:endParaRPr>
          </a:p>
          <a:p>
            <a:pPr indent="0" lvl="0" marL="0" rtl="0" algn="l">
              <a:spcBef>
                <a:spcPts val="0"/>
              </a:spcBef>
              <a:spcAft>
                <a:spcPts val="0"/>
              </a:spcAft>
              <a:buNone/>
            </a:pPr>
            <a:r>
              <a:t/>
            </a:r>
            <a:endParaRPr b="1" sz="1100">
              <a:solidFill>
                <a:srgbClr val="1155CC"/>
              </a:solidFill>
              <a:latin typeface="Arial"/>
              <a:ea typeface="Arial"/>
              <a:cs typeface="Arial"/>
              <a:sym typeface="Arial"/>
            </a:endParaRPr>
          </a:p>
          <a:p>
            <a:pPr indent="-330200" lvl="0" marL="457200" rtl="0" algn="l">
              <a:spcBef>
                <a:spcPts val="1200"/>
              </a:spcBef>
              <a:spcAft>
                <a:spcPts val="0"/>
              </a:spcAft>
              <a:buClr>
                <a:srgbClr val="666666"/>
              </a:buClr>
              <a:buSzPts val="1600"/>
              <a:buFont typeface="Arial"/>
              <a:buAutoNum type="arabicPeriod"/>
            </a:pPr>
            <a:r>
              <a:rPr lang="en" sz="1600">
                <a:solidFill>
                  <a:srgbClr val="666666"/>
                </a:solidFill>
                <a:latin typeface="Arial"/>
                <a:ea typeface="Arial"/>
                <a:cs typeface="Arial"/>
                <a:sym typeface="Arial"/>
              </a:rPr>
              <a:t>P(C) = 3/7</a:t>
            </a:r>
            <a:endParaRPr sz="1600">
              <a:solidFill>
                <a:srgbClr val="666666"/>
              </a:solidFill>
              <a:latin typeface="Arial"/>
              <a:ea typeface="Arial"/>
              <a:cs typeface="Arial"/>
              <a:sym typeface="Arial"/>
            </a:endParaRPr>
          </a:p>
          <a:p>
            <a:pPr indent="-330200" lvl="0" marL="457200" rtl="0" algn="l">
              <a:spcBef>
                <a:spcPts val="0"/>
              </a:spcBef>
              <a:spcAft>
                <a:spcPts val="0"/>
              </a:spcAft>
              <a:buClr>
                <a:srgbClr val="666666"/>
              </a:buClr>
              <a:buSzPts val="1600"/>
              <a:buFont typeface="Arial"/>
              <a:buAutoNum type="arabicPeriod"/>
            </a:pPr>
            <a:r>
              <a:rPr lang="en" sz="1600">
                <a:solidFill>
                  <a:srgbClr val="666666"/>
                </a:solidFill>
                <a:latin typeface="Arial"/>
                <a:ea typeface="Arial"/>
                <a:cs typeface="Arial"/>
                <a:sym typeface="Arial"/>
              </a:rPr>
              <a:t>P(W) = 2/7</a:t>
            </a:r>
            <a:endParaRPr sz="1600">
              <a:solidFill>
                <a:srgbClr val="666666"/>
              </a:solidFill>
              <a:latin typeface="Arial"/>
              <a:ea typeface="Arial"/>
              <a:cs typeface="Arial"/>
              <a:sym typeface="Arial"/>
            </a:endParaRPr>
          </a:p>
          <a:p>
            <a:pPr indent="-330200" lvl="0" marL="457200" rtl="0" algn="l">
              <a:spcBef>
                <a:spcPts val="0"/>
              </a:spcBef>
              <a:spcAft>
                <a:spcPts val="0"/>
              </a:spcAft>
              <a:buClr>
                <a:srgbClr val="666666"/>
              </a:buClr>
              <a:buSzPts val="1600"/>
              <a:buFont typeface="Arial"/>
              <a:buAutoNum type="arabicPeriod"/>
            </a:pPr>
            <a:r>
              <a:rPr lang="en" sz="1600">
                <a:solidFill>
                  <a:srgbClr val="666666"/>
                </a:solidFill>
                <a:latin typeface="Arial"/>
                <a:ea typeface="Arial"/>
                <a:cs typeface="Arial"/>
                <a:sym typeface="Arial"/>
              </a:rPr>
              <a:t>P(F) = 2/7</a:t>
            </a:r>
            <a:endParaRPr b="1" sz="1264">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080">
                <a:solidFill>
                  <a:srgbClr val="434343"/>
                </a:solidFill>
              </a:rPr>
              <a:t>Training</a:t>
            </a:r>
            <a:endParaRPr sz="3080">
              <a:solidFill>
                <a:srgbClr val="434343"/>
              </a:solidFill>
            </a:endParaRPr>
          </a:p>
        </p:txBody>
      </p:sp>
      <p:sp>
        <p:nvSpPr>
          <p:cNvPr id="133" name="Google Shape;133;p20"/>
          <p:cNvSpPr txBox="1"/>
          <p:nvPr>
            <p:ph idx="1" type="body"/>
          </p:nvPr>
        </p:nvSpPr>
        <p:spPr>
          <a:xfrm>
            <a:off x="729450" y="2078875"/>
            <a:ext cx="37950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464">
                <a:solidFill>
                  <a:srgbClr val="000000"/>
                </a:solidFill>
                <a:latin typeface="Arial"/>
                <a:ea typeface="Arial"/>
                <a:cs typeface="Arial"/>
                <a:sym typeface="Arial"/>
              </a:rPr>
              <a:t>Conditional Probability:</a:t>
            </a:r>
            <a:endParaRPr b="1" sz="1464">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rPr b="1" lang="en" sz="1464">
                <a:solidFill>
                  <a:srgbClr val="1155CC"/>
                </a:solidFill>
                <a:latin typeface="Arial"/>
                <a:ea typeface="Arial"/>
                <a:cs typeface="Arial"/>
                <a:sym typeface="Arial"/>
              </a:rPr>
              <a:t>P(w|w) = (count(w, w) +</a:t>
            </a:r>
            <a:r>
              <a:rPr b="1" lang="en" sz="1464">
                <a:solidFill>
                  <a:srgbClr val="1155CC"/>
                </a:solidFill>
                <a:uFill>
                  <a:noFill/>
                </a:uFill>
                <a:latin typeface="Arial"/>
                <a:ea typeface="Arial"/>
                <a:cs typeface="Arial"/>
                <a:sym typeface="Arial"/>
                <a:hlinkClick r:id="rId3">
                  <a:extLst>
                    <a:ext uri="{A12FA001-AC4F-418D-AE19-62706E023703}">
                      <ahyp:hlinkClr val="tx"/>
                    </a:ext>
                  </a:extLst>
                </a:hlinkClick>
              </a:rPr>
              <a:t> 1</a:t>
            </a:r>
            <a:r>
              <a:rPr b="1" lang="en" sz="1464">
                <a:solidFill>
                  <a:srgbClr val="1155CC"/>
                </a:solidFill>
                <a:latin typeface="Arial"/>
                <a:ea typeface="Arial"/>
                <a:cs typeface="Arial"/>
                <a:sym typeface="Arial"/>
              </a:rPr>
              <a:t>) / (count(w)+|V|)</a:t>
            </a:r>
            <a:endParaRPr sz="1800">
              <a:latin typeface="Arial"/>
              <a:ea typeface="Arial"/>
              <a:cs typeface="Arial"/>
              <a:sym typeface="Arial"/>
            </a:endParaRPr>
          </a:p>
          <a:p>
            <a:pPr indent="-334327" lvl="0" marL="457200" rtl="0" algn="l">
              <a:lnSpc>
                <a:spcPct val="100000"/>
              </a:lnSpc>
              <a:spcBef>
                <a:spcPts val="1200"/>
              </a:spcBef>
              <a:spcAft>
                <a:spcPts val="0"/>
              </a:spcAft>
              <a:buClr>
                <a:srgbClr val="666666"/>
              </a:buClr>
              <a:buSzPct val="100000"/>
              <a:buFont typeface="Arial"/>
              <a:buAutoNum type="arabicPeriod"/>
            </a:pPr>
            <a:r>
              <a:rPr lang="en" sz="1800">
                <a:latin typeface="Arial"/>
                <a:ea typeface="Arial"/>
                <a:cs typeface="Arial"/>
                <a:sym typeface="Arial"/>
              </a:rPr>
              <a:t>P(W1|W) =  1+1/8+6 = 1/7</a:t>
            </a:r>
            <a:endParaRPr sz="1800">
              <a:latin typeface="Arial"/>
              <a:ea typeface="Arial"/>
              <a:cs typeface="Arial"/>
              <a:sym typeface="Arial"/>
            </a:endParaRPr>
          </a:p>
          <a:p>
            <a:pPr indent="-334327" lvl="0" marL="457200" rtl="0" algn="l">
              <a:lnSpc>
                <a:spcPct val="100000"/>
              </a:lnSpc>
              <a:spcBef>
                <a:spcPts val="0"/>
              </a:spcBef>
              <a:spcAft>
                <a:spcPts val="0"/>
              </a:spcAft>
              <a:buSzPct val="100000"/>
              <a:buFont typeface="Arial"/>
              <a:buAutoNum type="arabicPeriod"/>
            </a:pPr>
            <a:r>
              <a:rPr lang="en" sz="1800">
                <a:latin typeface="Arial"/>
                <a:ea typeface="Arial"/>
                <a:cs typeface="Arial"/>
                <a:sym typeface="Arial"/>
              </a:rPr>
              <a:t>P(W3|W) =  1+1/8+6 = 1/7</a:t>
            </a:r>
            <a:endParaRPr sz="1800">
              <a:latin typeface="Arial"/>
              <a:ea typeface="Arial"/>
              <a:cs typeface="Arial"/>
              <a:sym typeface="Arial"/>
            </a:endParaRPr>
          </a:p>
          <a:p>
            <a:pPr indent="-334327" lvl="0" marL="457200" rtl="0" algn="l">
              <a:lnSpc>
                <a:spcPct val="100000"/>
              </a:lnSpc>
              <a:spcBef>
                <a:spcPts val="0"/>
              </a:spcBef>
              <a:spcAft>
                <a:spcPts val="0"/>
              </a:spcAft>
              <a:buClr>
                <a:srgbClr val="666666"/>
              </a:buClr>
              <a:buSzPct val="100000"/>
              <a:buFont typeface="Arial"/>
              <a:buAutoNum type="arabicPeriod"/>
            </a:pPr>
            <a:r>
              <a:rPr lang="en" sz="1800">
                <a:latin typeface="Arial"/>
                <a:ea typeface="Arial"/>
                <a:cs typeface="Arial"/>
                <a:sym typeface="Arial"/>
              </a:rPr>
              <a:t>P(W4|W) =  1+1/8+6 = 1/7</a:t>
            </a:r>
            <a:endParaRPr sz="1800">
              <a:latin typeface="Arial"/>
              <a:ea typeface="Arial"/>
              <a:cs typeface="Arial"/>
              <a:sym typeface="Arial"/>
            </a:endParaRPr>
          </a:p>
          <a:p>
            <a:pPr indent="-334327" lvl="0" marL="457200" rtl="0" algn="l">
              <a:lnSpc>
                <a:spcPct val="100000"/>
              </a:lnSpc>
              <a:spcBef>
                <a:spcPts val="0"/>
              </a:spcBef>
              <a:spcAft>
                <a:spcPts val="0"/>
              </a:spcAft>
              <a:buSzPct val="100000"/>
              <a:buFont typeface="Arial"/>
              <a:buAutoNum type="arabicPeriod"/>
            </a:pPr>
            <a:r>
              <a:rPr lang="en" sz="1800">
                <a:latin typeface="Arial"/>
                <a:ea typeface="Arial"/>
                <a:cs typeface="Arial"/>
                <a:sym typeface="Arial"/>
              </a:rPr>
              <a:t>P(W5|W) =  2+1/8+6 = 3/14</a:t>
            </a:r>
            <a:endParaRPr sz="1800">
              <a:latin typeface="Arial"/>
              <a:ea typeface="Arial"/>
              <a:cs typeface="Arial"/>
              <a:sym typeface="Arial"/>
            </a:endParaRPr>
          </a:p>
          <a:p>
            <a:pPr indent="-334327" lvl="0" marL="457200" rtl="0" algn="l">
              <a:lnSpc>
                <a:spcPct val="100000"/>
              </a:lnSpc>
              <a:spcBef>
                <a:spcPts val="0"/>
              </a:spcBef>
              <a:spcAft>
                <a:spcPts val="0"/>
              </a:spcAft>
              <a:buClr>
                <a:srgbClr val="666666"/>
              </a:buClr>
              <a:buSzPct val="100000"/>
              <a:buFont typeface="Arial"/>
              <a:buAutoNum type="arabicPeriod"/>
            </a:pPr>
            <a:r>
              <a:rPr lang="en" sz="1800">
                <a:latin typeface="Arial"/>
                <a:ea typeface="Arial"/>
                <a:cs typeface="Arial"/>
                <a:sym typeface="Arial"/>
              </a:rPr>
              <a:t>P(W6|W) =  2+1/8+6 = 3/14</a:t>
            </a:r>
            <a:endParaRPr sz="1800">
              <a:latin typeface="Arial"/>
              <a:ea typeface="Arial"/>
              <a:cs typeface="Arial"/>
              <a:sym typeface="Arial"/>
            </a:endParaRPr>
          </a:p>
        </p:txBody>
      </p:sp>
      <p:sp>
        <p:nvSpPr>
          <p:cNvPr id="134" name="Google Shape;134;p20"/>
          <p:cNvSpPr txBox="1"/>
          <p:nvPr>
            <p:ph idx="1" type="body"/>
          </p:nvPr>
        </p:nvSpPr>
        <p:spPr>
          <a:xfrm>
            <a:off x="4930075" y="2132250"/>
            <a:ext cx="3927000" cy="196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334">
                <a:solidFill>
                  <a:srgbClr val="000000"/>
                </a:solidFill>
                <a:latin typeface="Arial"/>
                <a:ea typeface="Arial"/>
                <a:cs typeface="Arial"/>
                <a:sym typeface="Arial"/>
              </a:rPr>
              <a:t>Conditional Probability:</a:t>
            </a:r>
            <a:endParaRPr b="1" sz="1334">
              <a:solidFill>
                <a:srgbClr val="000000"/>
              </a:solidFill>
              <a:latin typeface="Arial"/>
              <a:ea typeface="Arial"/>
              <a:cs typeface="Arial"/>
              <a:sym typeface="Arial"/>
            </a:endParaRPr>
          </a:p>
          <a:p>
            <a:pPr indent="0" lvl="0" marL="0" rtl="0" algn="l">
              <a:lnSpc>
                <a:spcPct val="95000"/>
              </a:lnSpc>
              <a:spcBef>
                <a:spcPts val="0"/>
              </a:spcBef>
              <a:spcAft>
                <a:spcPts val="0"/>
              </a:spcAft>
              <a:buSzPts val="852"/>
              <a:buNone/>
            </a:pPr>
            <a:r>
              <a:t/>
            </a:r>
            <a:endParaRPr b="1" sz="1334">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b="1" lang="en" sz="1334">
                <a:solidFill>
                  <a:srgbClr val="1155CC"/>
                </a:solidFill>
                <a:latin typeface="Arial"/>
                <a:ea typeface="Arial"/>
                <a:cs typeface="Arial"/>
                <a:sym typeface="Arial"/>
              </a:rPr>
              <a:t>P(w|F) = (count(w, F) +</a:t>
            </a:r>
            <a:r>
              <a:rPr b="1" lang="en" sz="1334">
                <a:solidFill>
                  <a:srgbClr val="1155CC"/>
                </a:solidFill>
                <a:uFill>
                  <a:noFill/>
                </a:uFill>
                <a:latin typeface="Arial"/>
                <a:ea typeface="Arial"/>
                <a:cs typeface="Arial"/>
                <a:sym typeface="Arial"/>
                <a:hlinkClick r:id="rId4">
                  <a:extLst>
                    <a:ext uri="{A12FA001-AC4F-418D-AE19-62706E023703}">
                      <ahyp:hlinkClr val="tx"/>
                    </a:ext>
                  </a:extLst>
                </a:hlinkClick>
              </a:rPr>
              <a:t> 1</a:t>
            </a:r>
            <a:r>
              <a:rPr b="1" lang="en" sz="1334">
                <a:solidFill>
                  <a:srgbClr val="1155CC"/>
                </a:solidFill>
                <a:latin typeface="Arial"/>
                <a:ea typeface="Arial"/>
                <a:cs typeface="Arial"/>
                <a:sym typeface="Arial"/>
              </a:rPr>
              <a:t>) / (count(F)+|V|)</a:t>
            </a:r>
            <a:endParaRPr b="1" sz="1334">
              <a:solidFill>
                <a:srgbClr val="000000"/>
              </a:solidFill>
              <a:latin typeface="Arial"/>
              <a:ea typeface="Arial"/>
              <a:cs typeface="Arial"/>
              <a:sym typeface="Arial"/>
            </a:endParaRPr>
          </a:p>
          <a:p>
            <a:pPr indent="-329882" lvl="0" marL="457200" rtl="0" algn="l">
              <a:lnSpc>
                <a:spcPct val="80000"/>
              </a:lnSpc>
              <a:spcBef>
                <a:spcPts val="1200"/>
              </a:spcBef>
              <a:spcAft>
                <a:spcPts val="0"/>
              </a:spcAft>
              <a:buClr>
                <a:srgbClr val="666666"/>
              </a:buClr>
              <a:buSzPts val="1595"/>
              <a:buFont typeface="Arial"/>
              <a:buAutoNum type="arabicPeriod"/>
            </a:pPr>
            <a:r>
              <a:rPr lang="en" sz="1595">
                <a:latin typeface="Arial"/>
                <a:ea typeface="Arial"/>
                <a:cs typeface="Arial"/>
                <a:sym typeface="Arial"/>
              </a:rPr>
              <a:t>P(W1|F) =  0+1/9+6 = 1/15</a:t>
            </a:r>
            <a:endParaRPr sz="1595">
              <a:latin typeface="Arial"/>
              <a:ea typeface="Arial"/>
              <a:cs typeface="Arial"/>
              <a:sym typeface="Arial"/>
            </a:endParaRPr>
          </a:p>
          <a:p>
            <a:pPr indent="-329882" lvl="0" marL="457200" rtl="0" algn="l">
              <a:lnSpc>
                <a:spcPct val="80000"/>
              </a:lnSpc>
              <a:spcBef>
                <a:spcPts val="0"/>
              </a:spcBef>
              <a:spcAft>
                <a:spcPts val="0"/>
              </a:spcAft>
              <a:buSzPts val="1595"/>
              <a:buFont typeface="Arial"/>
              <a:buAutoNum type="arabicPeriod"/>
            </a:pPr>
            <a:r>
              <a:rPr lang="en" sz="1595">
                <a:latin typeface="Arial"/>
                <a:ea typeface="Arial"/>
                <a:cs typeface="Arial"/>
                <a:sym typeface="Arial"/>
              </a:rPr>
              <a:t>P(W3|F) =  2+1/9+6 = 3/15</a:t>
            </a:r>
            <a:endParaRPr sz="1595">
              <a:latin typeface="Arial"/>
              <a:ea typeface="Arial"/>
              <a:cs typeface="Arial"/>
              <a:sym typeface="Arial"/>
            </a:endParaRPr>
          </a:p>
          <a:p>
            <a:pPr indent="-329882" lvl="0" marL="457200" rtl="0" algn="l">
              <a:lnSpc>
                <a:spcPct val="80000"/>
              </a:lnSpc>
              <a:spcBef>
                <a:spcPts val="0"/>
              </a:spcBef>
              <a:spcAft>
                <a:spcPts val="0"/>
              </a:spcAft>
              <a:buClr>
                <a:srgbClr val="666666"/>
              </a:buClr>
              <a:buSzPts val="1595"/>
              <a:buFont typeface="Arial"/>
              <a:buAutoNum type="arabicPeriod"/>
            </a:pPr>
            <a:r>
              <a:rPr lang="en" sz="1595">
                <a:latin typeface="Arial"/>
                <a:ea typeface="Arial"/>
                <a:cs typeface="Arial"/>
                <a:sym typeface="Arial"/>
              </a:rPr>
              <a:t>P(W4|F) =  2+1/9+6 = 3/15</a:t>
            </a:r>
            <a:endParaRPr sz="1595">
              <a:latin typeface="Arial"/>
              <a:ea typeface="Arial"/>
              <a:cs typeface="Arial"/>
              <a:sym typeface="Arial"/>
            </a:endParaRPr>
          </a:p>
          <a:p>
            <a:pPr indent="-329882" lvl="0" marL="457200" rtl="0" algn="l">
              <a:lnSpc>
                <a:spcPct val="80000"/>
              </a:lnSpc>
              <a:spcBef>
                <a:spcPts val="0"/>
              </a:spcBef>
              <a:spcAft>
                <a:spcPts val="0"/>
              </a:spcAft>
              <a:buSzPts val="1595"/>
              <a:buFont typeface="Arial"/>
              <a:buAutoNum type="arabicPeriod"/>
            </a:pPr>
            <a:r>
              <a:rPr lang="en" sz="1595">
                <a:latin typeface="Arial"/>
                <a:ea typeface="Arial"/>
                <a:cs typeface="Arial"/>
                <a:sym typeface="Arial"/>
              </a:rPr>
              <a:t>P(W5|F) =  2+1/9+6 = 3/15</a:t>
            </a:r>
            <a:endParaRPr sz="1595">
              <a:latin typeface="Arial"/>
              <a:ea typeface="Arial"/>
              <a:cs typeface="Arial"/>
              <a:sym typeface="Arial"/>
            </a:endParaRPr>
          </a:p>
          <a:p>
            <a:pPr indent="-329882" lvl="0" marL="457200" rtl="0" algn="l">
              <a:lnSpc>
                <a:spcPct val="80000"/>
              </a:lnSpc>
              <a:spcBef>
                <a:spcPts val="0"/>
              </a:spcBef>
              <a:spcAft>
                <a:spcPts val="0"/>
              </a:spcAft>
              <a:buClr>
                <a:srgbClr val="666666"/>
              </a:buClr>
              <a:buSzPts val="1595"/>
              <a:buFont typeface="Arial"/>
              <a:buAutoNum type="arabicPeriod"/>
            </a:pPr>
            <a:r>
              <a:rPr lang="en" sz="1595">
                <a:latin typeface="Arial"/>
                <a:ea typeface="Arial"/>
                <a:cs typeface="Arial"/>
                <a:sym typeface="Arial"/>
              </a:rPr>
              <a:t>P(W6|F) =  1+1/9+6 = 2/15</a:t>
            </a:r>
            <a:endParaRPr sz="1595">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3080">
                <a:solidFill>
                  <a:srgbClr val="434343"/>
                </a:solidFill>
              </a:rPr>
              <a:t>Testing</a:t>
            </a:r>
            <a:endParaRPr sz="3080">
              <a:solidFill>
                <a:srgbClr val="434343"/>
              </a:solidFill>
            </a:endParaRPr>
          </a:p>
        </p:txBody>
      </p:sp>
      <p:sp>
        <p:nvSpPr>
          <p:cNvPr id="140" name="Google Shape;140;p21"/>
          <p:cNvSpPr txBox="1"/>
          <p:nvPr>
            <p:ph idx="1" type="body"/>
          </p:nvPr>
        </p:nvSpPr>
        <p:spPr>
          <a:xfrm>
            <a:off x="729450" y="2657125"/>
            <a:ext cx="2450400" cy="2261100"/>
          </a:xfrm>
          <a:prstGeom prst="rect">
            <a:avLst/>
          </a:prstGeom>
        </p:spPr>
        <p:txBody>
          <a:bodyPr anchorCtr="0" anchor="t" bIns="91425" lIns="91425" spcFirstLastPara="1" rIns="91425" wrap="square" tIns="91425">
            <a:normAutofit fontScale="32500" lnSpcReduction="20000"/>
          </a:bodyPr>
          <a:lstStyle/>
          <a:p>
            <a:pPr indent="0" lvl="0" marL="0" rtl="0" algn="l">
              <a:lnSpc>
                <a:spcPct val="100000"/>
              </a:lnSpc>
              <a:spcBef>
                <a:spcPts val="1200"/>
              </a:spcBef>
              <a:spcAft>
                <a:spcPts val="0"/>
              </a:spcAft>
              <a:buNone/>
            </a:pPr>
            <a:r>
              <a:rPr b="1" lang="en" sz="4365">
                <a:solidFill>
                  <a:srgbClr val="000000"/>
                </a:solidFill>
                <a:latin typeface="Arial"/>
                <a:ea typeface="Arial"/>
                <a:cs typeface="Arial"/>
                <a:sym typeface="Arial"/>
              </a:rPr>
              <a:t>P(C|d8):</a:t>
            </a:r>
            <a:endParaRPr b="1" sz="4365">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 sz="4365">
                <a:solidFill>
                  <a:srgbClr val="000000"/>
                </a:solidFill>
                <a:latin typeface="Arial"/>
                <a:ea typeface="Arial"/>
                <a:cs typeface="Arial"/>
                <a:sym typeface="Arial"/>
              </a:rPr>
              <a:t>Applying compare model :</a:t>
            </a:r>
            <a:endParaRPr sz="4365">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en" sz="4365">
                <a:solidFill>
                  <a:srgbClr val="1155CC"/>
                </a:solidFill>
                <a:latin typeface="Arial"/>
                <a:ea typeface="Arial"/>
                <a:cs typeface="Arial"/>
                <a:sym typeface="Arial"/>
              </a:rPr>
              <a:t>P(c|d8) ∝ P(C) * (P(W1|C)) * P(W4|C) * P(W6|C)* P(W5|C)* P(W3|C)</a:t>
            </a:r>
            <a:endParaRPr b="1" sz="4365">
              <a:solidFill>
                <a:srgbClr val="1155CC"/>
              </a:solidFill>
              <a:latin typeface="Arial"/>
              <a:ea typeface="Arial"/>
              <a:cs typeface="Arial"/>
              <a:sym typeface="Arial"/>
            </a:endParaRPr>
          </a:p>
          <a:p>
            <a:pPr indent="0" lvl="0" marL="0" rtl="0" algn="l">
              <a:lnSpc>
                <a:spcPct val="100000"/>
              </a:lnSpc>
              <a:spcBef>
                <a:spcPts val="1200"/>
              </a:spcBef>
              <a:spcAft>
                <a:spcPts val="0"/>
              </a:spcAft>
              <a:buNone/>
            </a:pPr>
            <a:r>
              <a:rPr lang="en" sz="4365">
                <a:solidFill>
                  <a:schemeClr val="dk2"/>
                </a:solidFill>
                <a:latin typeface="Arial"/>
                <a:ea typeface="Arial"/>
                <a:cs typeface="Arial"/>
                <a:sym typeface="Arial"/>
              </a:rPr>
              <a:t>= (3/7) * ( (5/18) * (1/6) * (1/18) * (1/6) * (1/6) )</a:t>
            </a:r>
            <a:endParaRPr sz="4365">
              <a:solidFill>
                <a:schemeClr val="dk2"/>
              </a:solidFill>
              <a:latin typeface="Arial"/>
              <a:ea typeface="Arial"/>
              <a:cs typeface="Arial"/>
              <a:sym typeface="Arial"/>
            </a:endParaRPr>
          </a:p>
          <a:p>
            <a:pPr indent="0" lvl="0" marL="0" rtl="0" algn="l">
              <a:lnSpc>
                <a:spcPct val="100000"/>
              </a:lnSpc>
              <a:spcBef>
                <a:spcPts val="1200"/>
              </a:spcBef>
              <a:spcAft>
                <a:spcPts val="1200"/>
              </a:spcAft>
              <a:buNone/>
            </a:pPr>
            <a:r>
              <a:rPr lang="en" sz="4365">
                <a:solidFill>
                  <a:schemeClr val="dk2"/>
                </a:solidFill>
                <a:latin typeface="Arial"/>
                <a:ea typeface="Arial"/>
                <a:cs typeface="Arial"/>
                <a:sym typeface="Arial"/>
              </a:rPr>
              <a:t>= 0.0000306</a:t>
            </a:r>
            <a:endParaRPr sz="1200">
              <a:solidFill>
                <a:srgbClr val="374151"/>
              </a:solidFill>
              <a:highlight>
                <a:srgbClr val="F7F7F8"/>
              </a:highlight>
              <a:latin typeface="Roboto"/>
              <a:ea typeface="Roboto"/>
              <a:cs typeface="Roboto"/>
              <a:sym typeface="Roboto"/>
            </a:endParaRPr>
          </a:p>
        </p:txBody>
      </p:sp>
      <p:sp>
        <p:nvSpPr>
          <p:cNvPr id="141" name="Google Shape;141;p21"/>
          <p:cNvSpPr txBox="1"/>
          <p:nvPr>
            <p:ph idx="1" type="body"/>
          </p:nvPr>
        </p:nvSpPr>
        <p:spPr>
          <a:xfrm>
            <a:off x="815700" y="1804475"/>
            <a:ext cx="75126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Arial"/>
                <a:ea typeface="Arial"/>
                <a:cs typeface="Arial"/>
                <a:sym typeface="Arial"/>
              </a:rPr>
              <a:t>Now testing a text classification model by applying compare model.</a:t>
            </a:r>
            <a:endParaRPr sz="1200">
              <a:solidFill>
                <a:srgbClr val="374151"/>
              </a:solidFill>
              <a:highlight>
                <a:srgbClr val="F7F7F8"/>
              </a:highlight>
              <a:latin typeface="Roboto"/>
              <a:ea typeface="Roboto"/>
              <a:cs typeface="Roboto"/>
              <a:sym typeface="Roboto"/>
            </a:endParaRPr>
          </a:p>
        </p:txBody>
      </p:sp>
      <p:sp>
        <p:nvSpPr>
          <p:cNvPr id="142" name="Google Shape;142;p21"/>
          <p:cNvSpPr txBox="1"/>
          <p:nvPr>
            <p:ph idx="1" type="body"/>
          </p:nvPr>
        </p:nvSpPr>
        <p:spPr>
          <a:xfrm>
            <a:off x="3556475" y="2657125"/>
            <a:ext cx="2568900" cy="2261100"/>
          </a:xfrm>
          <a:prstGeom prst="rect">
            <a:avLst/>
          </a:prstGeom>
        </p:spPr>
        <p:txBody>
          <a:bodyPr anchorCtr="0" anchor="t" bIns="91425" lIns="91425" spcFirstLastPara="1" rIns="91425" wrap="square" tIns="91425">
            <a:normAutofit fontScale="32500" lnSpcReduction="10000"/>
          </a:bodyPr>
          <a:lstStyle/>
          <a:p>
            <a:pPr indent="0" lvl="0" marL="0" rtl="0" algn="l">
              <a:spcBef>
                <a:spcPts val="1200"/>
              </a:spcBef>
              <a:spcAft>
                <a:spcPts val="0"/>
              </a:spcAft>
              <a:buNone/>
            </a:pPr>
            <a:r>
              <a:rPr b="1" lang="en" sz="4365">
                <a:solidFill>
                  <a:srgbClr val="000000"/>
                </a:solidFill>
                <a:latin typeface="Arial"/>
                <a:ea typeface="Arial"/>
                <a:cs typeface="Arial"/>
                <a:sym typeface="Arial"/>
              </a:rPr>
              <a:t>P(W|d8):</a:t>
            </a:r>
            <a:endParaRPr b="1" sz="4365">
              <a:solidFill>
                <a:srgbClr val="1155CC"/>
              </a:solidFill>
              <a:latin typeface="Arial"/>
              <a:ea typeface="Arial"/>
              <a:cs typeface="Arial"/>
              <a:sym typeface="Arial"/>
            </a:endParaRPr>
          </a:p>
          <a:p>
            <a:pPr indent="0" lvl="0" marL="0" rtl="0" algn="l">
              <a:spcBef>
                <a:spcPts val="1200"/>
              </a:spcBef>
              <a:spcAft>
                <a:spcPts val="0"/>
              </a:spcAft>
              <a:buNone/>
            </a:pPr>
            <a:r>
              <a:rPr b="1" lang="en" sz="4365">
                <a:solidFill>
                  <a:srgbClr val="1155CC"/>
                </a:solidFill>
                <a:latin typeface="Arial"/>
                <a:ea typeface="Arial"/>
                <a:cs typeface="Arial"/>
                <a:sym typeface="Arial"/>
              </a:rPr>
              <a:t>P(W|d8) ∝ P(W) * (P(W1|W)) * P(W4|W) * P(W6|W)* P(W5|W)* P(W3|W)</a:t>
            </a:r>
            <a:endParaRPr b="1" sz="1100">
              <a:solidFill>
                <a:srgbClr val="1155CC"/>
              </a:solidFill>
              <a:latin typeface="Arial"/>
              <a:ea typeface="Arial"/>
              <a:cs typeface="Arial"/>
              <a:sym typeface="Arial"/>
            </a:endParaRPr>
          </a:p>
          <a:p>
            <a:pPr indent="0" lvl="0" marL="0" rtl="0" algn="l">
              <a:spcBef>
                <a:spcPts val="1200"/>
              </a:spcBef>
              <a:spcAft>
                <a:spcPts val="0"/>
              </a:spcAft>
              <a:buNone/>
            </a:pPr>
            <a:r>
              <a:rPr lang="en" sz="4365">
                <a:solidFill>
                  <a:schemeClr val="dk2"/>
                </a:solidFill>
                <a:latin typeface="Arial"/>
                <a:ea typeface="Arial"/>
                <a:cs typeface="Arial"/>
                <a:sym typeface="Arial"/>
              </a:rPr>
              <a:t>= (2/7) * ( (2/14) * (2/14) * (3/14) * (3/14) * (2/14) )</a:t>
            </a:r>
            <a:endParaRPr sz="4365">
              <a:solidFill>
                <a:schemeClr val="dk2"/>
              </a:solidFill>
              <a:latin typeface="Arial"/>
              <a:ea typeface="Arial"/>
              <a:cs typeface="Arial"/>
              <a:sym typeface="Arial"/>
            </a:endParaRPr>
          </a:p>
          <a:p>
            <a:pPr indent="0" lvl="0" marL="0" rtl="0" algn="l">
              <a:spcBef>
                <a:spcPts val="1200"/>
              </a:spcBef>
              <a:spcAft>
                <a:spcPts val="1200"/>
              </a:spcAft>
              <a:buNone/>
            </a:pPr>
            <a:r>
              <a:rPr lang="en" sz="4365">
                <a:solidFill>
                  <a:schemeClr val="dk2"/>
                </a:solidFill>
                <a:latin typeface="Arial"/>
                <a:ea typeface="Arial"/>
                <a:cs typeface="Arial"/>
                <a:sym typeface="Arial"/>
              </a:rPr>
              <a:t>= 0.0000</a:t>
            </a:r>
            <a:r>
              <a:rPr lang="en" sz="4365">
                <a:solidFill>
                  <a:schemeClr val="dk2"/>
                </a:solidFill>
                <a:latin typeface="Arial"/>
                <a:ea typeface="Arial"/>
                <a:cs typeface="Arial"/>
                <a:sym typeface="Arial"/>
              </a:rPr>
              <a:t>382</a:t>
            </a:r>
            <a:endParaRPr sz="1200">
              <a:solidFill>
                <a:srgbClr val="374151"/>
              </a:solidFill>
              <a:highlight>
                <a:srgbClr val="F7F7F8"/>
              </a:highlight>
              <a:latin typeface="Roboto"/>
              <a:ea typeface="Roboto"/>
              <a:cs typeface="Roboto"/>
              <a:sym typeface="Roboto"/>
            </a:endParaRPr>
          </a:p>
        </p:txBody>
      </p:sp>
      <p:sp>
        <p:nvSpPr>
          <p:cNvPr id="143" name="Google Shape;143;p21"/>
          <p:cNvSpPr txBox="1"/>
          <p:nvPr>
            <p:ph idx="1" type="body"/>
          </p:nvPr>
        </p:nvSpPr>
        <p:spPr>
          <a:xfrm>
            <a:off x="6362150" y="2571750"/>
            <a:ext cx="2450400" cy="2261100"/>
          </a:xfrm>
          <a:prstGeom prst="rect">
            <a:avLst/>
          </a:prstGeom>
        </p:spPr>
        <p:txBody>
          <a:bodyPr anchorCtr="0" anchor="t" bIns="91425" lIns="91425" spcFirstLastPara="1" rIns="91425" wrap="square" tIns="91425">
            <a:normAutofit fontScale="32500" lnSpcReduction="10000"/>
          </a:bodyPr>
          <a:lstStyle/>
          <a:p>
            <a:pPr indent="0" lvl="0" marL="0" marR="0" rtl="0" algn="l">
              <a:lnSpc>
                <a:spcPct val="115000"/>
              </a:lnSpc>
              <a:spcBef>
                <a:spcPts val="1200"/>
              </a:spcBef>
              <a:spcAft>
                <a:spcPts val="0"/>
              </a:spcAft>
              <a:buNone/>
            </a:pPr>
            <a:r>
              <a:rPr b="1" lang="en" sz="4365">
                <a:solidFill>
                  <a:srgbClr val="000000"/>
                </a:solidFill>
                <a:latin typeface="Arial"/>
                <a:ea typeface="Arial"/>
                <a:cs typeface="Arial"/>
                <a:sym typeface="Arial"/>
              </a:rPr>
              <a:t>P(F|d8):</a:t>
            </a:r>
            <a:endParaRPr b="1" sz="4365">
              <a:solidFill>
                <a:srgbClr val="1155CC"/>
              </a:solidFill>
              <a:latin typeface="Arial"/>
              <a:ea typeface="Arial"/>
              <a:cs typeface="Arial"/>
              <a:sym typeface="Arial"/>
            </a:endParaRPr>
          </a:p>
          <a:p>
            <a:pPr indent="0" lvl="0" marL="0" rtl="0" algn="l">
              <a:spcBef>
                <a:spcPts val="1200"/>
              </a:spcBef>
              <a:spcAft>
                <a:spcPts val="0"/>
              </a:spcAft>
              <a:buNone/>
            </a:pPr>
            <a:r>
              <a:rPr b="1" lang="en" sz="4365">
                <a:solidFill>
                  <a:srgbClr val="1155CC"/>
                </a:solidFill>
                <a:latin typeface="Arial"/>
                <a:ea typeface="Arial"/>
                <a:cs typeface="Arial"/>
                <a:sym typeface="Arial"/>
              </a:rPr>
              <a:t>P(F|d8) ∝ P(F) * (P(W1|F)) * P(W4|F) * P(W6|F)* P(W5|F)* P(W3|F)</a:t>
            </a:r>
            <a:endParaRPr b="1" sz="4365">
              <a:solidFill>
                <a:srgbClr val="1155CC"/>
              </a:solidFill>
              <a:latin typeface="Arial"/>
              <a:ea typeface="Arial"/>
              <a:cs typeface="Arial"/>
              <a:sym typeface="Arial"/>
            </a:endParaRPr>
          </a:p>
          <a:p>
            <a:pPr indent="0" lvl="0" marL="0" marR="0" rtl="0" algn="l">
              <a:lnSpc>
                <a:spcPct val="115000"/>
              </a:lnSpc>
              <a:spcBef>
                <a:spcPts val="1200"/>
              </a:spcBef>
              <a:spcAft>
                <a:spcPts val="0"/>
              </a:spcAft>
              <a:buNone/>
            </a:pPr>
            <a:r>
              <a:rPr lang="en" sz="4365">
                <a:solidFill>
                  <a:schemeClr val="dk2"/>
                </a:solidFill>
                <a:latin typeface="Arial"/>
                <a:ea typeface="Arial"/>
                <a:cs typeface="Arial"/>
                <a:sym typeface="Arial"/>
              </a:rPr>
              <a:t>= (2/7) * ( (1/15) * (3/15) * (2/15) * (3/15) * (3/15) )</a:t>
            </a:r>
            <a:endParaRPr sz="4365">
              <a:solidFill>
                <a:schemeClr val="dk2"/>
              </a:solidFill>
              <a:latin typeface="Arial"/>
              <a:ea typeface="Arial"/>
              <a:cs typeface="Arial"/>
              <a:sym typeface="Arial"/>
            </a:endParaRPr>
          </a:p>
          <a:p>
            <a:pPr indent="0" lvl="0" marL="0" marR="0" rtl="0" algn="l">
              <a:lnSpc>
                <a:spcPct val="115000"/>
              </a:lnSpc>
              <a:spcBef>
                <a:spcPts val="1200"/>
              </a:spcBef>
              <a:spcAft>
                <a:spcPts val="1200"/>
              </a:spcAft>
              <a:buNone/>
            </a:pPr>
            <a:r>
              <a:rPr lang="en" sz="4365">
                <a:solidFill>
                  <a:schemeClr val="dk2"/>
                </a:solidFill>
                <a:latin typeface="Arial"/>
                <a:ea typeface="Arial"/>
                <a:cs typeface="Arial"/>
                <a:sym typeface="Arial"/>
              </a:rPr>
              <a:t>= 0.0000203</a:t>
            </a:r>
            <a:endParaRPr b="1" sz="4365">
              <a:solidFill>
                <a:srgbClr val="1155CC"/>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