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22"/>
  </p:notesMasterIdLst>
  <p:sldIdLst>
    <p:sldId id="256" r:id="rId2"/>
    <p:sldId id="257" r:id="rId3"/>
    <p:sldId id="283" r:id="rId4"/>
    <p:sldId id="302" r:id="rId5"/>
    <p:sldId id="303" r:id="rId6"/>
    <p:sldId id="304" r:id="rId7"/>
    <p:sldId id="305" r:id="rId8"/>
    <p:sldId id="323" r:id="rId9"/>
    <p:sldId id="324" r:id="rId10"/>
    <p:sldId id="299" r:id="rId11"/>
    <p:sldId id="300" r:id="rId12"/>
    <p:sldId id="306" r:id="rId13"/>
    <p:sldId id="307" r:id="rId14"/>
    <p:sldId id="310" r:id="rId15"/>
    <p:sldId id="325" r:id="rId16"/>
    <p:sldId id="326" r:id="rId17"/>
    <p:sldId id="330" r:id="rId18"/>
    <p:sldId id="331" r:id="rId19"/>
    <p:sldId id="333" r:id="rId20"/>
    <p:sldId id="33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62" autoAdjust="0"/>
    <p:restoredTop sz="91815" autoAdjust="0"/>
  </p:normalViewPr>
  <p:slideViewPr>
    <p:cSldViewPr>
      <p:cViewPr>
        <p:scale>
          <a:sx n="59" d="100"/>
          <a:sy n="59" d="100"/>
        </p:scale>
        <p:origin x="-2076"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D8E6F1-2F09-4E82-AB53-2336EB80C5D1}" type="datetimeFigureOut">
              <a:rPr lang="en-US" smtClean="0"/>
              <a:pPr/>
              <a:t>12-Jun-18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61A148-B349-4CD6-95CF-AEE49DA1A1AA}" type="slidenum">
              <a:rPr lang="en-US" smtClean="0"/>
              <a:pPr/>
              <a:t>‹#›</a:t>
            </a:fld>
            <a:endParaRPr lang="en-US"/>
          </a:p>
        </p:txBody>
      </p:sp>
    </p:spTree>
    <p:extLst>
      <p:ext uri="{BB962C8B-B14F-4D97-AF65-F5344CB8AC3E}">
        <p14:creationId xmlns:p14="http://schemas.microsoft.com/office/powerpoint/2010/main" val="2617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sqlite.org/pragma.html#pragma_schema_version" TargetMode="External"/><Relationship Id="rId3" Type="http://schemas.openxmlformats.org/officeDocument/2006/relationships/hyperlink" Target="http://developer.android.com/reference/android/database/sqlite/SQLiteOpenHelper.html" TargetMode="External"/><Relationship Id="rId7" Type="http://schemas.openxmlformats.org/officeDocument/2006/relationships/hyperlink" Target="http://developer.android.com/reference/android/database/sqlite/SQLiteOpenHelper.html#SQLiteOpenHelper%28android.content.Context,%20java.lang.String,%20android.database.sqlite.SQLiteDatabase.CursorFactory,%20int%29"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developer.android.com/reference/android/database/sqlite/SQLiteOpenHelper.html#getWritableDatabase%28%29" TargetMode="External"/><Relationship Id="rId5" Type="http://schemas.openxmlformats.org/officeDocument/2006/relationships/hyperlink" Target="http://developer.android.com/reference/android/database/sqlite/SQLiteOpenHelper.html#onUpgrade%28android.database.sqlite.SQLiteDatabase,%20int,%20int%29" TargetMode="External"/><Relationship Id="rId4" Type="http://schemas.openxmlformats.org/officeDocument/2006/relationships/hyperlink" Target="http://developer.android.com/reference/android/database/sqlite/SQLiteOpenHelper.html#onCreate%28android.database.sqlite.SQLiteDatabase%29"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eveloper.android.com/reference/android/database/sqlite/SQLiteDatabas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61A148-B349-4CD6-95CF-AEE49DA1A1AA}" type="slidenum">
              <a:rPr lang="en-US" smtClean="0"/>
              <a:pPr/>
              <a:t>1</a:t>
            </a:fld>
            <a:endParaRPr lang="en-US"/>
          </a:p>
        </p:txBody>
      </p:sp>
    </p:spTree>
    <p:extLst>
      <p:ext uri="{BB962C8B-B14F-4D97-AF65-F5344CB8AC3E}">
        <p14:creationId xmlns:p14="http://schemas.microsoft.com/office/powerpoint/2010/main" val="308763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Gradle</a:t>
            </a:r>
            <a:r>
              <a:rPr lang="en-US" dirty="0"/>
              <a:t> in android studio:</a:t>
            </a:r>
          </a:p>
          <a:p>
            <a:r>
              <a:rPr lang="en-US" dirty="0"/>
              <a:t>http://stackoverflow.com/questions/16754643/what-is-gradle-in-android-studio</a:t>
            </a:r>
          </a:p>
          <a:p>
            <a:r>
              <a:rPr lang="en-US" dirty="0"/>
              <a:t>http://developer.android.com/tools/building/configuring-gradle.html</a:t>
            </a:r>
          </a:p>
        </p:txBody>
      </p:sp>
      <p:sp>
        <p:nvSpPr>
          <p:cNvPr id="4" name="Slide Number Placeholder 3"/>
          <p:cNvSpPr>
            <a:spLocks noGrp="1"/>
          </p:cNvSpPr>
          <p:nvPr>
            <p:ph type="sldNum" sz="quarter" idx="10"/>
          </p:nvPr>
        </p:nvSpPr>
        <p:spPr/>
        <p:txBody>
          <a:bodyPr/>
          <a:lstStyle/>
          <a:p>
            <a:fld id="{7C61A148-B349-4CD6-95CF-AEE49DA1A1AA}" type="slidenum">
              <a:rPr lang="en-US" smtClean="0"/>
              <a:pPr/>
              <a:t>2</a:t>
            </a:fld>
            <a:endParaRPr lang="en-US"/>
          </a:p>
        </p:txBody>
      </p:sp>
    </p:spTree>
    <p:extLst>
      <p:ext uri="{BB962C8B-B14F-4D97-AF65-F5344CB8AC3E}">
        <p14:creationId xmlns:p14="http://schemas.microsoft.com/office/powerpoint/2010/main" val="337090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SQLite </a:t>
            </a:r>
            <a:r>
              <a:rPr lang="en-US" dirty="0" err="1"/>
              <a:t>dataTypes</a:t>
            </a:r>
            <a:r>
              <a:rPr lang="en-US" dirty="0"/>
              <a:t>:</a:t>
            </a:r>
            <a:br>
              <a:rPr lang="en-US" dirty="0"/>
            </a:br>
            <a:r>
              <a:rPr lang="en-US" dirty="0"/>
              <a:t>https://www.sqlite.org/datatype3.html</a:t>
            </a:r>
          </a:p>
          <a:p>
            <a:r>
              <a:rPr lang="en-US" dirty="0"/>
              <a:t>Text</a:t>
            </a:r>
          </a:p>
          <a:p>
            <a:r>
              <a:rPr lang="en-US" dirty="0"/>
              <a:t>Integer</a:t>
            </a:r>
          </a:p>
          <a:p>
            <a:r>
              <a:rPr lang="en-US" dirty="0"/>
              <a:t>Numeric</a:t>
            </a:r>
          </a:p>
          <a:p>
            <a:r>
              <a:rPr lang="en-US" dirty="0"/>
              <a:t>Real</a:t>
            </a:r>
          </a:p>
          <a:p>
            <a:r>
              <a:rPr lang="en-US" dirty="0"/>
              <a:t>None</a:t>
            </a:r>
          </a:p>
        </p:txBody>
      </p:sp>
      <p:sp>
        <p:nvSpPr>
          <p:cNvPr id="4" name="Slide Number Placeholder 3"/>
          <p:cNvSpPr>
            <a:spLocks noGrp="1"/>
          </p:cNvSpPr>
          <p:nvPr>
            <p:ph type="sldNum" sz="quarter" idx="10"/>
          </p:nvPr>
        </p:nvSpPr>
        <p:spPr/>
        <p:txBody>
          <a:bodyPr/>
          <a:lstStyle/>
          <a:p>
            <a:fld id="{7C61A148-B349-4CD6-95CF-AEE49DA1A1AA}" type="slidenum">
              <a:rPr lang="en-US" smtClean="0"/>
              <a:pPr/>
              <a:t>3</a:t>
            </a:fld>
            <a:endParaRPr lang="en-US"/>
          </a:p>
        </p:txBody>
      </p:sp>
    </p:spTree>
    <p:extLst>
      <p:ext uri="{BB962C8B-B14F-4D97-AF65-F5344CB8AC3E}">
        <p14:creationId xmlns:p14="http://schemas.microsoft.com/office/powerpoint/2010/main" val="402745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and provides methods to open, query</a:t>
            </a:r>
            <a:r>
              <a:rPr lang="en-US" baseline="0" dirty="0"/>
              <a:t> and</a:t>
            </a:r>
            <a:r>
              <a:rPr lang="en-US" dirty="0"/>
              <a:t> update database .</a:t>
            </a:r>
          </a:p>
        </p:txBody>
      </p:sp>
      <p:sp>
        <p:nvSpPr>
          <p:cNvPr id="4" name="Slide Number Placeholder 3"/>
          <p:cNvSpPr>
            <a:spLocks noGrp="1"/>
          </p:cNvSpPr>
          <p:nvPr>
            <p:ph type="sldNum" sz="quarter" idx="10"/>
          </p:nvPr>
        </p:nvSpPr>
        <p:spPr/>
        <p:txBody>
          <a:bodyPr/>
          <a:lstStyle/>
          <a:p>
            <a:fld id="{7C61A148-B349-4CD6-95CF-AEE49DA1A1AA}" type="slidenum">
              <a:rPr lang="en-US" smtClean="0"/>
              <a:pPr/>
              <a:t>6</a:t>
            </a:fld>
            <a:endParaRPr lang="en-US"/>
          </a:p>
        </p:txBody>
      </p:sp>
    </p:spTree>
    <p:extLst>
      <p:ext uri="{BB962C8B-B14F-4D97-AF65-F5344CB8AC3E}">
        <p14:creationId xmlns:p14="http://schemas.microsoft.com/office/powerpoint/2010/main" val="814021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query returns a Cursor object.</a:t>
            </a:r>
          </a:p>
          <a:p>
            <a:endParaRPr lang="en-US" dirty="0"/>
          </a:p>
        </p:txBody>
      </p:sp>
      <p:sp>
        <p:nvSpPr>
          <p:cNvPr id="4" name="Slide Number Placeholder 3"/>
          <p:cNvSpPr>
            <a:spLocks noGrp="1"/>
          </p:cNvSpPr>
          <p:nvPr>
            <p:ph type="sldNum" sz="quarter" idx="10"/>
          </p:nvPr>
        </p:nvSpPr>
        <p:spPr/>
        <p:txBody>
          <a:bodyPr/>
          <a:lstStyle/>
          <a:p>
            <a:fld id="{7C61A148-B349-4CD6-95CF-AEE49DA1A1AA}" type="slidenum">
              <a:rPr lang="en-US" smtClean="0"/>
              <a:pPr/>
              <a:t>7</a:t>
            </a:fld>
            <a:endParaRPr lang="en-US"/>
          </a:p>
        </p:txBody>
      </p:sp>
    </p:spTree>
    <p:extLst>
      <p:ext uri="{BB962C8B-B14F-4D97-AF65-F5344CB8AC3E}">
        <p14:creationId xmlns:p14="http://schemas.microsoft.com/office/powerpoint/2010/main" val="331037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hlinkClick r:id="rId3"/>
              </a:rPr>
              <a:t>http://developer.android.com/reference/android/database/sqlite/SQLiteOpenHelper.html</a:t>
            </a:r>
            <a:endParaRPr lang="en-US" sz="1200" b="0" i="0" kern="1200" dirty="0">
              <a:solidFill>
                <a:schemeClr val="tx1"/>
              </a:solidFill>
              <a:latin typeface="+mn-lt"/>
              <a:ea typeface="+mn-ea"/>
              <a:cs typeface="+mn-cs"/>
            </a:endParaRPr>
          </a:p>
          <a:p>
            <a:r>
              <a:rPr lang="en-US" sz="1200" b="0" i="0" kern="1200" dirty="0" err="1">
                <a:solidFill>
                  <a:schemeClr val="tx1"/>
                </a:solidFill>
                <a:latin typeface="+mn-lt"/>
                <a:ea typeface="+mn-ea"/>
                <a:cs typeface="+mn-cs"/>
              </a:rPr>
              <a:t>onCreate</a:t>
            </a:r>
            <a:r>
              <a:rPr lang="en-US" sz="1200" b="0" i="0" kern="1200" dirty="0">
                <a:solidFill>
                  <a:schemeClr val="tx1"/>
                </a:solidFill>
                <a:latin typeface="+mn-lt"/>
                <a:ea typeface="+mn-ea"/>
                <a:cs typeface="+mn-cs"/>
              </a:rPr>
              <a:t>() is called by the framework, if the database does not exists.</a:t>
            </a:r>
          </a:p>
          <a:p>
            <a:endParaRPr lang="en-US" sz="1200" b="0" i="0" kern="1200" dirty="0">
              <a:solidFill>
                <a:schemeClr val="tx1"/>
              </a:solidFill>
              <a:latin typeface="+mn-lt"/>
              <a:ea typeface="+mn-ea"/>
              <a:cs typeface="+mn-cs"/>
            </a:endParaRPr>
          </a:p>
          <a:p>
            <a:r>
              <a:rPr lang="en-US" sz="1200" b="0" i="0" kern="1200" dirty="0" err="1">
                <a:solidFill>
                  <a:schemeClr val="tx1"/>
                </a:solidFill>
                <a:latin typeface="+mn-lt"/>
                <a:ea typeface="+mn-ea"/>
                <a:cs typeface="+mn-cs"/>
              </a:rPr>
              <a:t>onUpgrade</a:t>
            </a:r>
            <a:r>
              <a:rPr lang="en-US" sz="1200" b="0" i="0" kern="1200" dirty="0">
                <a:solidFill>
                  <a:schemeClr val="tx1"/>
                </a:solidFill>
                <a:latin typeface="+mn-lt"/>
                <a:ea typeface="+mn-ea"/>
                <a:cs typeface="+mn-cs"/>
              </a:rPr>
              <a:t>() is called, if the database version is increased in your application code. This method allows you to update the database schema.</a:t>
            </a:r>
          </a:p>
          <a:p>
            <a:endParaRPr lang="en-US" dirty="0"/>
          </a:p>
          <a:p>
            <a:r>
              <a:rPr lang="en-US" sz="1200" b="0" i="0" kern="1200" dirty="0">
                <a:solidFill>
                  <a:schemeClr val="tx1"/>
                </a:solidFill>
                <a:latin typeface="+mn-lt"/>
                <a:ea typeface="+mn-ea"/>
                <a:cs typeface="+mn-cs"/>
              </a:rPr>
              <a:t>Both methods receive an </a:t>
            </a:r>
            <a:r>
              <a:rPr lang="en-US" dirty="0" err="1"/>
              <a:t>SQLiteDatabase</a:t>
            </a:r>
            <a:r>
              <a:rPr lang="en-US" sz="1200" b="0" i="0" kern="1200" dirty="0">
                <a:solidFill>
                  <a:schemeClr val="tx1"/>
                </a:solidFill>
                <a:latin typeface="+mn-lt"/>
                <a:ea typeface="+mn-ea"/>
                <a:cs typeface="+mn-cs"/>
              </a:rPr>
              <a:t> object as parameter which represents the database.</a:t>
            </a:r>
          </a:p>
          <a:p>
            <a:endParaRPr lang="en-US" sz="1200" b="0" i="0" kern="1200" dirty="0">
              <a:solidFill>
                <a:schemeClr val="tx1"/>
              </a:solidFill>
              <a:latin typeface="+mn-lt"/>
              <a:ea typeface="+mn-ea"/>
              <a:cs typeface="+mn-cs"/>
            </a:endParaRPr>
          </a:p>
          <a:p>
            <a:r>
              <a:rPr lang="en-US" dirty="0" err="1"/>
              <a:t>SQLite</a:t>
            </a:r>
            <a:r>
              <a:rPr lang="en-US" dirty="0"/>
              <a:t> supports the data types TEXT (similar to String in Java), INTEGER (similar to long in Java), </a:t>
            </a:r>
            <a:r>
              <a:rPr lang="en-US" sz="1200" b="0" i="0" kern="1200" dirty="0">
                <a:solidFill>
                  <a:schemeClr val="tx1"/>
                </a:solidFill>
                <a:latin typeface="+mn-lt"/>
                <a:ea typeface="+mn-ea"/>
                <a:cs typeface="+mn-cs"/>
              </a:rPr>
              <a:t>Blob: Array of binary data (bytes)</a:t>
            </a:r>
            <a:r>
              <a:rPr lang="en-US" dirty="0"/>
              <a:t> and REAL (similar to double in Java). All other types must be converted into one of these fields before saving them in the database. </a:t>
            </a:r>
          </a:p>
          <a:p>
            <a:endParaRPr lang="en-US" dirty="0"/>
          </a:p>
          <a:p>
            <a:pPr fontAlgn="base"/>
            <a:r>
              <a:rPr lang="en-US" dirty="0"/>
              <a:t>Why static </a:t>
            </a:r>
            <a:r>
              <a:rPr lang="en-US" dirty="0" err="1"/>
              <a:t>DBName</a:t>
            </a:r>
            <a:r>
              <a:rPr lang="en-US" dirty="0"/>
              <a:t>?</a:t>
            </a:r>
            <a:br>
              <a:rPr lang="en-US" dirty="0"/>
            </a:br>
            <a:r>
              <a:rPr lang="en-US" sz="1200" b="0" i="0" kern="1200" dirty="0">
                <a:solidFill>
                  <a:schemeClr val="tx1"/>
                </a:solidFill>
                <a:effectLst/>
                <a:latin typeface="+mn-lt"/>
                <a:ea typeface="+mn-ea"/>
                <a:cs typeface="+mn-cs"/>
              </a:rPr>
              <a:t>this happens because Instance Variables are created once its constructor is called but here in this case before the child's constructor its parent Constructor gets executed.. which means instance variables/object of child class doesn't exist in the Heap. or in other words they are not constructed yet.. but in case of static variables they are first one's getting executed thus they have some values and that works perfectly fine..</a:t>
            </a:r>
          </a:p>
          <a:p>
            <a:pPr fontAlgn="base"/>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cursorFactory</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reason of passing null is you want the standard </a:t>
            </a:r>
            <a:r>
              <a:rPr lang="en-US" dirty="0" err="1"/>
              <a:t>SQLiteCursor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If you want to implement a </a:t>
            </a:r>
            <a:r>
              <a:rPr lang="en-US" dirty="0"/>
              <a:t>specialized Cursor</a:t>
            </a:r>
            <a:r>
              <a:rPr lang="en-US" sz="1200" b="0" i="0" kern="1200" dirty="0">
                <a:solidFill>
                  <a:schemeClr val="tx1"/>
                </a:solidFill>
                <a:effectLst/>
                <a:latin typeface="+mn-lt"/>
                <a:ea typeface="+mn-ea"/>
                <a:cs typeface="+mn-cs"/>
              </a:rPr>
              <a:t> you can get it by extending the </a:t>
            </a:r>
            <a:r>
              <a:rPr lang="en-US" dirty="0"/>
              <a:t>Cursor class</a:t>
            </a:r>
            <a:r>
              <a:rPr lang="en-US" sz="1200" b="0" i="0" kern="1200" dirty="0">
                <a:solidFill>
                  <a:schemeClr val="tx1"/>
                </a:solidFill>
                <a:effectLst/>
                <a:latin typeface="+mn-lt"/>
                <a:ea typeface="+mn-ea"/>
                <a:cs typeface="+mn-cs"/>
              </a:rPr>
              <a:t>( this is for doing additional operations on the query results). And in these cases, you can use the </a:t>
            </a:r>
            <a:r>
              <a:rPr lang="en-US" dirty="0" err="1"/>
              <a:t>CursorFactory</a:t>
            </a:r>
            <a:r>
              <a:rPr lang="en-US" sz="1200" b="0" i="0" kern="1200" dirty="0">
                <a:solidFill>
                  <a:schemeClr val="tx1"/>
                </a:solidFill>
                <a:effectLst/>
                <a:latin typeface="+mn-lt"/>
                <a:ea typeface="+mn-ea"/>
                <a:cs typeface="+mn-cs"/>
              </a:rPr>
              <a:t> class to return an instance of your Cursor implementation.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does </a:t>
            </a:r>
            <a:r>
              <a:rPr lang="en-US" sz="1200" b="0" i="0" kern="1200" dirty="0" err="1">
                <a:solidFill>
                  <a:schemeClr val="tx1"/>
                </a:solidFill>
                <a:effectLst/>
                <a:latin typeface="+mn-lt"/>
                <a:ea typeface="+mn-ea"/>
                <a:cs typeface="+mn-cs"/>
              </a:rPr>
              <a:t>onCreate</a:t>
            </a:r>
            <a:r>
              <a:rPr lang="en-US" sz="1200" b="0" i="0" kern="1200" dirty="0">
                <a:solidFill>
                  <a:schemeClr val="tx1"/>
                </a:solidFill>
                <a:effectLst/>
                <a:latin typeface="+mn-lt"/>
                <a:ea typeface="+mn-ea"/>
                <a:cs typeface="+mn-cs"/>
              </a:rPr>
              <a:t>() upgrade() methods call?</a:t>
            </a:r>
          </a:p>
          <a:p>
            <a:pPr fontAlgn="base"/>
            <a:r>
              <a:rPr lang="en-US" sz="1200" b="0" i="0" u="none" strike="noStrike" kern="1200" dirty="0" err="1">
                <a:solidFill>
                  <a:schemeClr val="tx1"/>
                </a:solidFill>
                <a:effectLst/>
                <a:latin typeface="+mn-lt"/>
                <a:ea typeface="+mn-ea"/>
                <a:cs typeface="+mn-cs"/>
                <a:hlinkClick r:id="rId3"/>
              </a:rPr>
              <a:t>SQLiteOpenHelper</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4"/>
              </a:rPr>
              <a:t>onCreate</a:t>
            </a:r>
            <a:r>
              <a:rPr lang="en-US" sz="1200" b="0" i="0" u="none" strike="noStrike" kern="1200" dirty="0">
                <a:solidFill>
                  <a:schemeClr val="tx1"/>
                </a:solidFill>
                <a:effectLst/>
                <a:latin typeface="+mn-lt"/>
                <a:ea typeface="+mn-ea"/>
                <a:cs typeface="+mn-cs"/>
                <a:hlinkClick r:id="rId4"/>
              </a:rPr>
              <a:t>()</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5"/>
              </a:rPr>
              <a:t>onUpgrade</a:t>
            </a:r>
            <a:r>
              <a:rPr lang="en-US" sz="1200" b="0" i="0" u="none" strike="noStrike" kern="1200" dirty="0">
                <a:solidFill>
                  <a:schemeClr val="tx1"/>
                </a:solidFill>
                <a:effectLst/>
                <a:latin typeface="+mn-lt"/>
                <a:ea typeface="+mn-ea"/>
                <a:cs typeface="+mn-cs"/>
                <a:hlinkClick r:id="rId5"/>
              </a:rPr>
              <a:t>()</a:t>
            </a:r>
            <a:r>
              <a:rPr lang="en-US" sz="1200" b="0" i="0" kern="1200" dirty="0">
                <a:solidFill>
                  <a:schemeClr val="tx1"/>
                </a:solidFill>
                <a:effectLst/>
                <a:latin typeface="+mn-lt"/>
                <a:ea typeface="+mn-ea"/>
                <a:cs typeface="+mn-cs"/>
              </a:rPr>
              <a:t> callbacks are invoked when the database is actually opened, for example by a call to </a:t>
            </a:r>
            <a:r>
              <a:rPr lang="en-US" sz="1200" b="0" i="0" u="none" strike="noStrike" kern="1200" dirty="0" err="1">
                <a:solidFill>
                  <a:schemeClr val="tx1"/>
                </a:solidFill>
                <a:effectLst/>
                <a:latin typeface="+mn-lt"/>
                <a:ea typeface="+mn-ea"/>
                <a:cs typeface="+mn-cs"/>
                <a:hlinkClick r:id="rId6"/>
              </a:rPr>
              <a:t>getWritableDatabase</a:t>
            </a:r>
            <a:r>
              <a:rPr lang="en-US" sz="1200" b="0" i="0" u="none" strike="noStrike" kern="1200" dirty="0">
                <a:solidFill>
                  <a:schemeClr val="tx1"/>
                </a:solidFill>
                <a:effectLst/>
                <a:latin typeface="+mn-lt"/>
                <a:ea typeface="+mn-ea"/>
                <a:cs typeface="+mn-cs"/>
                <a:hlinkClick r:id="rId6"/>
              </a:rPr>
              <a:t>()</a:t>
            </a:r>
            <a:r>
              <a:rPr lang="en-US" sz="1200" b="0" i="0" u="none" strike="noStrike"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rPr>
              <a:t>getReadableDatabase</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The database is not opened when the database helper object itself is created.</a:t>
            </a:r>
          </a:p>
          <a:p>
            <a:pPr fontAlgn="base"/>
            <a:r>
              <a:rPr lang="en-US" sz="1200" b="0" i="0" kern="1200" dirty="0" err="1">
                <a:solidFill>
                  <a:schemeClr val="tx1"/>
                </a:solidFill>
                <a:effectLst/>
                <a:latin typeface="+mn-lt"/>
                <a:ea typeface="+mn-ea"/>
                <a:cs typeface="+mn-cs"/>
              </a:rPr>
              <a:t>SQLiteOpenHelper</a:t>
            </a:r>
            <a:r>
              <a:rPr lang="en-US" sz="1200" b="0" i="0" kern="1200" dirty="0">
                <a:solidFill>
                  <a:schemeClr val="tx1"/>
                </a:solidFill>
                <a:effectLst/>
                <a:latin typeface="+mn-lt"/>
                <a:ea typeface="+mn-ea"/>
                <a:cs typeface="+mn-cs"/>
              </a:rPr>
              <a:t> versions the database files. The version number is the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argument passed to the </a:t>
            </a:r>
            <a:r>
              <a:rPr lang="en-US" sz="1200" b="0" i="0" u="none" strike="noStrike" kern="1200" dirty="0">
                <a:solidFill>
                  <a:schemeClr val="tx1"/>
                </a:solidFill>
                <a:effectLst/>
                <a:latin typeface="+mn-lt"/>
                <a:ea typeface="+mn-ea"/>
                <a:cs typeface="+mn-cs"/>
                <a:hlinkClick r:id="rId7"/>
              </a:rPr>
              <a:t>constructor</a:t>
            </a:r>
            <a:r>
              <a:rPr lang="en-US" sz="1200" b="0" i="0" kern="1200" dirty="0">
                <a:solidFill>
                  <a:schemeClr val="tx1"/>
                </a:solidFill>
                <a:effectLst/>
                <a:latin typeface="+mn-lt"/>
                <a:ea typeface="+mn-ea"/>
                <a:cs typeface="+mn-cs"/>
              </a:rPr>
              <a:t>. In the database file, the version number is stored in </a:t>
            </a:r>
            <a:r>
              <a:rPr lang="en-US" sz="1200" b="0" i="0" u="none" strike="noStrike" kern="1200" dirty="0">
                <a:solidFill>
                  <a:schemeClr val="tx1"/>
                </a:solidFill>
                <a:effectLst/>
                <a:latin typeface="+mn-lt"/>
                <a:ea typeface="+mn-ea"/>
                <a:cs typeface="+mn-cs"/>
                <a:hlinkClick r:id="rId8"/>
              </a:rPr>
              <a:t>PRAGMA </a:t>
            </a:r>
            <a:r>
              <a:rPr lang="en-US" sz="1200" b="0" i="0" u="none" strike="noStrike" kern="1200" dirty="0" err="1">
                <a:solidFill>
                  <a:schemeClr val="tx1"/>
                </a:solidFill>
                <a:effectLst/>
                <a:latin typeface="+mn-lt"/>
                <a:ea typeface="+mn-ea"/>
                <a:cs typeface="+mn-cs"/>
                <a:hlinkClick r:id="rId8"/>
              </a:rPr>
              <a:t>user_version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onCreate</a:t>
            </a:r>
            <a:r>
              <a:rPr lang="en-US" sz="1200" b="0" i="0" kern="1200" dirty="0">
                <a:solidFill>
                  <a:schemeClr val="tx1"/>
                </a:solidFill>
                <a:effectLst/>
                <a:latin typeface="+mn-lt"/>
                <a:ea typeface="+mn-ea"/>
                <a:cs typeface="+mn-cs"/>
              </a:rPr>
              <a:t>() is only run when the database file did not exist and was just created. </a:t>
            </a:r>
          </a:p>
          <a:p>
            <a:pPr fontAlgn="base"/>
            <a:r>
              <a:rPr lang="en-US" dirty="0" err="1"/>
              <a:t>onUpgrade</a:t>
            </a:r>
            <a:r>
              <a:rPr lang="en-US" dirty="0"/>
              <a:t>()</a:t>
            </a:r>
            <a:r>
              <a:rPr lang="en-US" sz="1200" b="0" i="0" kern="1200" dirty="0">
                <a:solidFill>
                  <a:schemeClr val="tx1"/>
                </a:solidFill>
                <a:effectLst/>
                <a:latin typeface="+mn-lt"/>
                <a:ea typeface="+mn-ea"/>
                <a:cs typeface="+mn-cs"/>
              </a:rPr>
              <a:t> is only called when the database file exists but the stored version number is lower than requested in constructor. The </a:t>
            </a:r>
            <a:r>
              <a:rPr lang="en-US" dirty="0" err="1"/>
              <a:t>onUpgrade</a:t>
            </a:r>
            <a:r>
              <a:rPr lang="en-US" dirty="0"/>
              <a:t>()</a:t>
            </a:r>
            <a:r>
              <a:rPr lang="en-US" sz="1200" b="0" i="0" kern="1200" dirty="0">
                <a:solidFill>
                  <a:schemeClr val="tx1"/>
                </a:solidFill>
                <a:effectLst/>
                <a:latin typeface="+mn-lt"/>
                <a:ea typeface="+mn-ea"/>
                <a:cs typeface="+mn-cs"/>
              </a:rPr>
              <a:t> should update the table schema to the requested version.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Primary key auto increment:</a:t>
            </a:r>
          </a:p>
          <a:p>
            <a:pPr fontAlgn="base"/>
            <a:r>
              <a:rPr lang="en-US" sz="1200" b="0" i="0" kern="1200" dirty="0">
                <a:solidFill>
                  <a:schemeClr val="tx1"/>
                </a:solidFill>
                <a:effectLst/>
                <a:latin typeface="+mn-lt"/>
                <a:ea typeface="+mn-ea"/>
                <a:cs typeface="+mn-cs"/>
              </a:rPr>
              <a:t>http://stackoverflow.com/questions/4388459/how-to-make-auto-increment-on-android-sqlite-database</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61A148-B349-4CD6-95CF-AEE49DA1A1AA}" type="slidenum">
              <a:rPr lang="en-US" smtClean="0"/>
              <a:pPr/>
              <a:t>9</a:t>
            </a:fld>
            <a:endParaRPr lang="en-US"/>
          </a:p>
        </p:txBody>
      </p:sp>
    </p:spTree>
    <p:extLst>
      <p:ext uri="{BB962C8B-B14F-4D97-AF65-F5344CB8AC3E}">
        <p14:creationId xmlns:p14="http://schemas.microsoft.com/office/powerpoint/2010/main" val="326582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hlinkClick r:id="rId3"/>
              </a:rPr>
              <a:t>http://developer.android.com/reference/android/database/sqlite/SQLiteDatabase.html</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We use </a:t>
            </a:r>
            <a:r>
              <a:rPr lang="en-US" sz="1200" b="1" i="0" kern="1200" dirty="0">
                <a:solidFill>
                  <a:schemeClr val="tx1"/>
                </a:solidFill>
                <a:latin typeface="+mn-lt"/>
                <a:ea typeface="+mn-ea"/>
                <a:cs typeface="+mn-cs"/>
              </a:rPr>
              <a:t>public long insert (String table, String </a:t>
            </a:r>
            <a:r>
              <a:rPr lang="en-US" sz="1200" b="1" i="0" kern="1200" dirty="0" err="1">
                <a:solidFill>
                  <a:schemeClr val="tx1"/>
                </a:solidFill>
                <a:latin typeface="+mn-lt"/>
                <a:ea typeface="+mn-ea"/>
                <a:cs typeface="+mn-cs"/>
              </a:rPr>
              <a:t>nullColumnHack</a:t>
            </a:r>
            <a:r>
              <a:rPr lang="en-US" sz="1200" b="1" i="0" kern="1200" dirty="0">
                <a:solidFill>
                  <a:schemeClr val="tx1"/>
                </a:solidFill>
                <a:latin typeface="+mn-lt"/>
                <a:ea typeface="+mn-ea"/>
                <a:cs typeface="+mn-cs"/>
              </a:rPr>
              <a:t>, </a:t>
            </a:r>
            <a:r>
              <a:rPr lang="en-US" sz="1200" b="1" i="0" kern="1200" dirty="0" err="1">
                <a:solidFill>
                  <a:schemeClr val="tx1"/>
                </a:solidFill>
                <a:latin typeface="+mn-lt"/>
                <a:ea typeface="+mn-ea"/>
                <a:cs typeface="+mn-cs"/>
              </a:rPr>
              <a:t>ContentValues</a:t>
            </a:r>
            <a:r>
              <a:rPr lang="en-US" sz="1200" b="1" i="0" kern="1200" dirty="0">
                <a:solidFill>
                  <a:schemeClr val="tx1"/>
                </a:solidFill>
                <a:latin typeface="+mn-lt"/>
                <a:ea typeface="+mn-ea"/>
                <a:cs typeface="+mn-cs"/>
              </a:rPr>
              <a:t> values) </a:t>
            </a:r>
            <a:r>
              <a:rPr lang="en-US" sz="1200" b="0" i="0" kern="1200" dirty="0">
                <a:solidFill>
                  <a:schemeClr val="tx1"/>
                </a:solidFill>
                <a:latin typeface="+mn-lt"/>
                <a:ea typeface="+mn-ea"/>
                <a:cs typeface="+mn-cs"/>
              </a:rPr>
              <a:t>API to create a new row into the table.</a:t>
            </a:r>
          </a:p>
          <a:p>
            <a:r>
              <a:rPr lang="en-US" sz="1200" b="0" i="0" kern="1200" dirty="0" err="1">
                <a:solidFill>
                  <a:schemeClr val="tx1"/>
                </a:solidFill>
                <a:latin typeface="+mn-lt"/>
                <a:ea typeface="+mn-ea"/>
                <a:cs typeface="+mn-cs"/>
              </a:rPr>
              <a:t>ContentValues</a:t>
            </a:r>
            <a:r>
              <a:rPr lang="en-US" sz="1200" b="0" i="0" kern="1200" dirty="0">
                <a:solidFill>
                  <a:schemeClr val="tx1"/>
                </a:solidFill>
                <a:latin typeface="+mn-lt"/>
                <a:ea typeface="+mn-ea"/>
                <a:cs typeface="+mn-cs"/>
              </a:rPr>
              <a:t> a (</a:t>
            </a:r>
            <a:r>
              <a:rPr lang="en-US" sz="1200" b="0" i="0" kern="1200" dirty="0" err="1">
                <a:solidFill>
                  <a:schemeClr val="tx1"/>
                </a:solidFill>
                <a:latin typeface="+mn-lt"/>
                <a:ea typeface="+mn-ea"/>
                <a:cs typeface="+mn-cs"/>
              </a:rPr>
              <a:t>key,value</a:t>
            </a:r>
            <a:r>
              <a:rPr lang="en-US" sz="1200" b="0" i="0" kern="1200" dirty="0">
                <a:solidFill>
                  <a:schemeClr val="tx1"/>
                </a:solidFill>
                <a:latin typeface="+mn-lt"/>
                <a:ea typeface="+mn-ea"/>
                <a:cs typeface="+mn-cs"/>
              </a:rPr>
              <a:t>) pair is the actual row detail. Key is the column name and value is the column value.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We use </a:t>
            </a:r>
            <a:r>
              <a:rPr lang="en-US" sz="1200" b="1" i="0" kern="1200" dirty="0">
                <a:solidFill>
                  <a:schemeClr val="tx1"/>
                </a:solidFill>
                <a:latin typeface="+mn-lt"/>
                <a:ea typeface="+mn-ea"/>
                <a:cs typeface="+mn-cs"/>
              </a:rPr>
              <a:t>public Cursor query(String table, String[] columns, String selection, String[] </a:t>
            </a:r>
            <a:r>
              <a:rPr lang="en-US" sz="1200" b="1" i="0" kern="1200" dirty="0" err="1">
                <a:solidFill>
                  <a:schemeClr val="tx1"/>
                </a:solidFill>
                <a:latin typeface="+mn-lt"/>
                <a:ea typeface="+mn-ea"/>
                <a:cs typeface="+mn-cs"/>
              </a:rPr>
              <a:t>selectionArgs</a:t>
            </a:r>
            <a:r>
              <a:rPr lang="en-US" sz="1200" b="1" i="0" kern="1200" dirty="0">
                <a:solidFill>
                  <a:schemeClr val="tx1"/>
                </a:solidFill>
                <a:latin typeface="+mn-lt"/>
                <a:ea typeface="+mn-ea"/>
                <a:cs typeface="+mn-cs"/>
              </a:rPr>
              <a:t>, String </a:t>
            </a:r>
            <a:r>
              <a:rPr lang="en-US" sz="1200" b="1" i="0" kern="1200" dirty="0" err="1">
                <a:solidFill>
                  <a:schemeClr val="tx1"/>
                </a:solidFill>
                <a:latin typeface="+mn-lt"/>
                <a:ea typeface="+mn-ea"/>
                <a:cs typeface="+mn-cs"/>
              </a:rPr>
              <a:t>groupBy</a:t>
            </a:r>
            <a:r>
              <a:rPr lang="en-US" sz="1200" b="1" i="0" kern="1200" dirty="0">
                <a:solidFill>
                  <a:schemeClr val="tx1"/>
                </a:solidFill>
                <a:latin typeface="+mn-lt"/>
                <a:ea typeface="+mn-ea"/>
                <a:cs typeface="+mn-cs"/>
              </a:rPr>
              <a:t>, String having, String </a:t>
            </a:r>
            <a:r>
              <a:rPr lang="en-US" sz="1200" b="1" i="0" kern="1200" dirty="0" err="1">
                <a:solidFill>
                  <a:schemeClr val="tx1"/>
                </a:solidFill>
                <a:latin typeface="+mn-lt"/>
                <a:ea typeface="+mn-ea"/>
                <a:cs typeface="+mn-cs"/>
              </a:rPr>
              <a:t>orderBy</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API to query/read all rows from the table.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We use </a:t>
            </a:r>
            <a:r>
              <a:rPr lang="en-US" sz="1200" b="1" i="0" kern="1200" dirty="0">
                <a:solidFill>
                  <a:schemeClr val="tx1"/>
                </a:solidFill>
                <a:latin typeface="+mn-lt"/>
                <a:ea typeface="+mn-ea"/>
                <a:cs typeface="+mn-cs"/>
              </a:rPr>
              <a:t>public </a:t>
            </a:r>
            <a:r>
              <a:rPr lang="en-US" sz="1200" b="1" i="0" kern="1200" dirty="0" err="1">
                <a:solidFill>
                  <a:schemeClr val="tx1"/>
                </a:solidFill>
                <a:latin typeface="+mn-lt"/>
                <a:ea typeface="+mn-ea"/>
                <a:cs typeface="+mn-cs"/>
              </a:rPr>
              <a:t>int</a:t>
            </a:r>
            <a:r>
              <a:rPr lang="en-US" sz="1200" b="1" i="0" kern="1200" dirty="0">
                <a:solidFill>
                  <a:schemeClr val="tx1"/>
                </a:solidFill>
                <a:latin typeface="+mn-lt"/>
                <a:ea typeface="+mn-ea"/>
                <a:cs typeface="+mn-cs"/>
              </a:rPr>
              <a:t> delete (String table, String </a:t>
            </a:r>
            <a:r>
              <a:rPr lang="en-US" sz="1200" b="1" i="0" kern="1200" dirty="0" err="1">
                <a:solidFill>
                  <a:schemeClr val="tx1"/>
                </a:solidFill>
                <a:latin typeface="+mn-lt"/>
                <a:ea typeface="+mn-ea"/>
                <a:cs typeface="+mn-cs"/>
              </a:rPr>
              <a:t>whereClause</a:t>
            </a:r>
            <a:r>
              <a:rPr lang="en-US" sz="1200" b="1" i="0" kern="1200" dirty="0">
                <a:solidFill>
                  <a:schemeClr val="tx1"/>
                </a:solidFill>
                <a:latin typeface="+mn-lt"/>
                <a:ea typeface="+mn-ea"/>
                <a:cs typeface="+mn-cs"/>
              </a:rPr>
              <a:t>, String[] </a:t>
            </a:r>
            <a:r>
              <a:rPr lang="en-US" sz="1200" b="1" i="0" kern="1200" dirty="0" err="1">
                <a:solidFill>
                  <a:schemeClr val="tx1"/>
                </a:solidFill>
                <a:latin typeface="+mn-lt"/>
                <a:ea typeface="+mn-ea"/>
                <a:cs typeface="+mn-cs"/>
              </a:rPr>
              <a:t>whereArgs</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API to delete a row from the table.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We use </a:t>
            </a:r>
            <a:r>
              <a:rPr lang="en-US" sz="1200" b="1" i="0" kern="1200" dirty="0">
                <a:solidFill>
                  <a:schemeClr val="tx1"/>
                </a:solidFill>
                <a:latin typeface="+mn-lt"/>
                <a:ea typeface="+mn-ea"/>
                <a:cs typeface="+mn-cs"/>
              </a:rPr>
              <a:t>public </a:t>
            </a:r>
            <a:r>
              <a:rPr lang="en-US" sz="1200" b="1" i="0" kern="1200" dirty="0" err="1">
                <a:solidFill>
                  <a:schemeClr val="tx1"/>
                </a:solidFill>
                <a:latin typeface="+mn-lt"/>
                <a:ea typeface="+mn-ea"/>
                <a:cs typeface="+mn-cs"/>
              </a:rPr>
              <a:t>int</a:t>
            </a:r>
            <a:r>
              <a:rPr lang="en-US" sz="1200" b="1" i="0" kern="1200" dirty="0">
                <a:solidFill>
                  <a:schemeClr val="tx1"/>
                </a:solidFill>
                <a:latin typeface="+mn-lt"/>
                <a:ea typeface="+mn-ea"/>
                <a:cs typeface="+mn-cs"/>
              </a:rPr>
              <a:t> update (String table, </a:t>
            </a:r>
            <a:r>
              <a:rPr lang="en-US" sz="1200" b="1" i="0" kern="1200" dirty="0" err="1">
                <a:solidFill>
                  <a:schemeClr val="tx1"/>
                </a:solidFill>
                <a:latin typeface="+mn-lt"/>
                <a:ea typeface="+mn-ea"/>
                <a:cs typeface="+mn-cs"/>
              </a:rPr>
              <a:t>ContentValues</a:t>
            </a:r>
            <a:r>
              <a:rPr lang="en-US" sz="1200" b="1" i="0" kern="1200" dirty="0">
                <a:solidFill>
                  <a:schemeClr val="tx1"/>
                </a:solidFill>
                <a:latin typeface="+mn-lt"/>
                <a:ea typeface="+mn-ea"/>
                <a:cs typeface="+mn-cs"/>
              </a:rPr>
              <a:t> values, String </a:t>
            </a:r>
            <a:r>
              <a:rPr lang="en-US" sz="1200" b="1" i="0" kern="1200" dirty="0" err="1">
                <a:solidFill>
                  <a:schemeClr val="tx1"/>
                </a:solidFill>
                <a:latin typeface="+mn-lt"/>
                <a:ea typeface="+mn-ea"/>
                <a:cs typeface="+mn-cs"/>
              </a:rPr>
              <a:t>whereClause</a:t>
            </a:r>
            <a:r>
              <a:rPr lang="en-US" sz="1200" b="1" i="0" kern="1200" dirty="0">
                <a:solidFill>
                  <a:schemeClr val="tx1"/>
                </a:solidFill>
                <a:latin typeface="+mn-lt"/>
                <a:ea typeface="+mn-ea"/>
                <a:cs typeface="+mn-cs"/>
              </a:rPr>
              <a:t>, String[] </a:t>
            </a:r>
            <a:r>
              <a:rPr lang="en-US" sz="1200" b="1" i="0" kern="1200" dirty="0" err="1">
                <a:solidFill>
                  <a:schemeClr val="tx1"/>
                </a:solidFill>
                <a:latin typeface="+mn-lt"/>
                <a:ea typeface="+mn-ea"/>
                <a:cs typeface="+mn-cs"/>
              </a:rPr>
              <a:t>whereArgs</a:t>
            </a:r>
            <a:r>
              <a:rPr lang="en-US" sz="1200" b="1" i="0" kern="1200" dirty="0">
                <a:solidFill>
                  <a:schemeClr val="tx1"/>
                </a:solidFill>
                <a:latin typeface="+mn-lt"/>
                <a:ea typeface="+mn-ea"/>
                <a:cs typeface="+mn-cs"/>
              </a:rPr>
              <a:t>)</a:t>
            </a:r>
            <a:r>
              <a:rPr lang="en-US" sz="1200" b="0" i="0" kern="1200" dirty="0">
                <a:solidFill>
                  <a:schemeClr val="tx1"/>
                </a:solidFill>
                <a:latin typeface="+mn-lt"/>
                <a:ea typeface="+mn-ea"/>
                <a:cs typeface="+mn-cs"/>
              </a:rPr>
              <a:t>API to update/edit a row in the table.</a:t>
            </a:r>
          </a:p>
          <a:p>
            <a:endParaRPr lang="en-US" sz="1200" b="0" i="0" kern="1200" dirty="0">
              <a:solidFill>
                <a:schemeClr val="tx1"/>
              </a:solidFill>
              <a:latin typeface="+mn-lt"/>
              <a:ea typeface="+mn-ea"/>
              <a:cs typeface="+mn-cs"/>
            </a:endParaRPr>
          </a:p>
          <a:p>
            <a:pPr fontAlgn="base"/>
            <a:r>
              <a:rPr lang="en-US" dirty="0" err="1"/>
              <a:t>nullColumnHack</a:t>
            </a:r>
            <a:r>
              <a:rPr lang="en-US" dirty="0"/>
              <a:t>: </a:t>
            </a:r>
            <a:r>
              <a:rPr lang="en-US" sz="1200" b="0" i="0" kern="1200" dirty="0">
                <a:solidFill>
                  <a:schemeClr val="tx1"/>
                </a:solidFill>
                <a:effectLst/>
                <a:latin typeface="+mn-lt"/>
                <a:ea typeface="+mn-ea"/>
                <a:cs typeface="+mn-cs"/>
              </a:rPr>
              <a:t>Let's suppose you have a table named foo where all columns either allow NULL values or have defaults.</a:t>
            </a:r>
          </a:p>
          <a:p>
            <a:pPr fontAlgn="base"/>
            <a:r>
              <a:rPr lang="en-US" sz="1200" b="0" i="0" kern="1200" dirty="0">
                <a:solidFill>
                  <a:schemeClr val="tx1"/>
                </a:solidFill>
                <a:effectLst/>
                <a:latin typeface="+mn-lt"/>
                <a:ea typeface="+mn-ea"/>
                <a:cs typeface="+mn-cs"/>
              </a:rPr>
              <a:t>In some SQL implementations, this would be valid SQL:</a:t>
            </a:r>
          </a:p>
          <a:p>
            <a:pPr fontAlgn="base"/>
            <a:r>
              <a:rPr lang="en-US" sz="1200" kern="1200" dirty="0">
                <a:solidFill>
                  <a:schemeClr val="tx1"/>
                </a:solidFill>
                <a:effectLst/>
                <a:latin typeface="+mn-lt"/>
                <a:ea typeface="+mn-ea"/>
                <a:cs typeface="+mn-cs"/>
              </a:rPr>
              <a:t>`INSERT INTO `</a:t>
            </a:r>
            <a:r>
              <a:rPr lang="en-US" sz="1200" kern="1200" dirty="0" err="1">
                <a:solidFill>
                  <a:schemeClr val="tx1"/>
                </a:solidFill>
                <a:effectLst/>
                <a:latin typeface="+mn-lt"/>
                <a:ea typeface="+mn-ea"/>
                <a:cs typeface="+mn-cs"/>
              </a:rPr>
              <a:t>foo;</a:t>
            </a:r>
            <a:r>
              <a:rPr lang="en-US" sz="1200" b="0" i="0" kern="1200" dirty="0" err="1">
                <a:solidFill>
                  <a:schemeClr val="tx1"/>
                </a:solidFill>
                <a:effectLst/>
                <a:latin typeface="+mn-lt"/>
                <a:ea typeface="+mn-ea"/>
                <a:cs typeface="+mn-cs"/>
              </a:rPr>
              <a:t>That's</a:t>
            </a:r>
            <a:r>
              <a:rPr lang="en-US" sz="1200" b="0" i="0" kern="1200" dirty="0">
                <a:solidFill>
                  <a:schemeClr val="tx1"/>
                </a:solidFill>
                <a:effectLst/>
                <a:latin typeface="+mn-lt"/>
                <a:ea typeface="+mn-ea"/>
                <a:cs typeface="+mn-cs"/>
              </a:rPr>
              <a:t> not valid in SQLite. You have to have at least one column specified:</a:t>
            </a:r>
          </a:p>
          <a:p>
            <a:pPr fontAlgn="base"/>
            <a:r>
              <a:rPr lang="en-US" sz="1200" kern="1200" dirty="0">
                <a:solidFill>
                  <a:schemeClr val="tx1"/>
                </a:solidFill>
                <a:effectLst/>
                <a:latin typeface="+mn-lt"/>
                <a:ea typeface="+mn-ea"/>
                <a:cs typeface="+mn-cs"/>
              </a:rPr>
              <a:t>INSERT INTO foo (</a:t>
            </a:r>
            <a:r>
              <a:rPr lang="en-US" sz="1200" kern="1200" dirty="0" err="1">
                <a:solidFill>
                  <a:schemeClr val="tx1"/>
                </a:solidFill>
                <a:effectLst/>
                <a:latin typeface="+mn-lt"/>
                <a:ea typeface="+mn-ea"/>
                <a:cs typeface="+mn-cs"/>
              </a:rPr>
              <a:t>somecol</a:t>
            </a:r>
            <a:r>
              <a:rPr lang="en-US" sz="1200" kern="1200" dirty="0">
                <a:solidFill>
                  <a:schemeClr val="tx1"/>
                </a:solidFill>
                <a:effectLst/>
                <a:latin typeface="+mn-lt"/>
                <a:ea typeface="+mn-ea"/>
                <a:cs typeface="+mn-cs"/>
              </a:rPr>
              <a:t>) VALUES (NULL);</a:t>
            </a:r>
            <a:r>
              <a:rPr lang="en-US" sz="1200" b="0" i="0" kern="1200" dirty="0">
                <a:solidFill>
                  <a:schemeClr val="tx1"/>
                </a:solidFill>
                <a:effectLst/>
                <a:latin typeface="+mn-lt"/>
                <a:ea typeface="+mn-ea"/>
                <a:cs typeface="+mn-cs"/>
              </a:rPr>
              <a:t>Hence, in the case where you pass an empty </a:t>
            </a:r>
            <a:r>
              <a:rPr lang="en-US" sz="1200" b="0" i="0" kern="1200" dirty="0" err="1">
                <a:solidFill>
                  <a:schemeClr val="tx1"/>
                </a:solidFill>
                <a:effectLst/>
                <a:latin typeface="+mn-lt"/>
                <a:ea typeface="+mn-ea"/>
                <a:cs typeface="+mn-cs"/>
              </a:rPr>
              <a:t>ContentValues</a:t>
            </a:r>
            <a:r>
              <a:rPr lang="en-US" sz="1200" b="0" i="0" kern="1200" dirty="0">
                <a:solidFill>
                  <a:schemeClr val="tx1"/>
                </a:solidFill>
                <a:effectLst/>
                <a:latin typeface="+mn-lt"/>
                <a:ea typeface="+mn-ea"/>
                <a:cs typeface="+mn-cs"/>
              </a:rPr>
              <a:t> to insert(), Android and SQLite need some column that is safe to assign NULL to.</a:t>
            </a:r>
          </a:p>
          <a:p>
            <a:pPr fontAlgn="base"/>
            <a:endParaRPr lang="en-US" sz="1200" b="0" i="0" kern="1200" dirty="0">
              <a:solidFill>
                <a:schemeClr val="tx1"/>
              </a:solidFill>
              <a:effectLst/>
              <a:latin typeface="+mn-lt"/>
              <a:ea typeface="+mn-ea"/>
              <a:cs typeface="+mn-cs"/>
            </a:endParaRPr>
          </a:p>
          <a:p>
            <a:pPr fontAlgn="base"/>
            <a:r>
              <a:rPr lang="en-US" sz="1200" kern="1200" dirty="0" err="1">
                <a:solidFill>
                  <a:schemeClr val="tx1"/>
                </a:solidFill>
                <a:effectLst/>
                <a:latin typeface="+mn-lt"/>
                <a:ea typeface="+mn-ea"/>
                <a:cs typeface="+mn-cs"/>
              </a:rPr>
              <a:t>selectionArgs</a:t>
            </a:r>
            <a:r>
              <a:rPr lang="en-US" sz="1200" kern="1200" dirty="0">
                <a:solidFill>
                  <a:schemeClr val="tx1"/>
                </a:solidFill>
                <a:effectLst/>
                <a:latin typeface="+mn-lt"/>
                <a:ea typeface="+mn-ea"/>
                <a:cs typeface="+mn-cs"/>
              </a:rPr>
              <a:t>: </a:t>
            </a:r>
          </a:p>
          <a:p>
            <a:pPr fontAlgn="base"/>
            <a:r>
              <a:rPr lang="en-US" sz="1200" kern="1200" dirty="0">
                <a:solidFill>
                  <a:schemeClr val="tx1"/>
                </a:solidFill>
                <a:effectLst/>
                <a:latin typeface="+mn-lt"/>
                <a:ea typeface="+mn-ea"/>
                <a:cs typeface="+mn-cs"/>
              </a:rPr>
              <a:t>String[] </a:t>
            </a:r>
            <a:r>
              <a:rPr lang="en-US" sz="1200" kern="1200" dirty="0" err="1">
                <a:solidFill>
                  <a:schemeClr val="tx1"/>
                </a:solidFill>
                <a:effectLst/>
                <a:latin typeface="+mn-lt"/>
                <a:ea typeface="+mn-ea"/>
                <a:cs typeface="+mn-cs"/>
              </a:rPr>
              <a:t>args</a:t>
            </a:r>
            <a:r>
              <a:rPr lang="en-US" sz="1200" kern="1200" dirty="0">
                <a:solidFill>
                  <a:schemeClr val="tx1"/>
                </a:solidFill>
                <a:effectLst/>
                <a:latin typeface="+mn-lt"/>
                <a:ea typeface="+mn-ea"/>
                <a:cs typeface="+mn-cs"/>
              </a:rPr>
              <a:t> = { "first string", "second@string.com" }; </a:t>
            </a:r>
          </a:p>
          <a:p>
            <a:pPr fontAlgn="base"/>
            <a:r>
              <a:rPr lang="en-US" sz="1200" kern="1200" dirty="0">
                <a:solidFill>
                  <a:schemeClr val="tx1"/>
                </a:solidFill>
                <a:effectLst/>
                <a:latin typeface="+mn-lt"/>
                <a:ea typeface="+mn-ea"/>
                <a:cs typeface="+mn-cs"/>
              </a:rPr>
              <a:t>Cursor </a:t>
            </a:r>
            <a:r>
              <a:rPr lang="en-US" sz="1200" kern="1200" dirty="0" err="1">
                <a:solidFill>
                  <a:schemeClr val="tx1"/>
                </a:solidFill>
                <a:effectLst/>
                <a:latin typeface="+mn-lt"/>
                <a:ea typeface="+mn-ea"/>
                <a:cs typeface="+mn-cs"/>
              </a:rPr>
              <a:t>cursor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db.query</a:t>
            </a:r>
            <a:r>
              <a:rPr lang="en-US" sz="1200" kern="1200" dirty="0">
                <a:solidFill>
                  <a:schemeClr val="tx1"/>
                </a:solidFill>
                <a:effectLst/>
                <a:latin typeface="+mn-lt"/>
                <a:ea typeface="+mn-ea"/>
                <a:cs typeface="+mn-cs"/>
              </a:rPr>
              <a:t>("TABLE_NAME", null, "name=? AND email=?", </a:t>
            </a:r>
            <a:r>
              <a:rPr lang="en-US" sz="1200" kern="1200" dirty="0" err="1">
                <a:solidFill>
                  <a:schemeClr val="tx1"/>
                </a:solidFill>
                <a:effectLst/>
                <a:latin typeface="+mn-lt"/>
                <a:ea typeface="+mn-ea"/>
                <a:cs typeface="+mn-cs"/>
              </a:rPr>
              <a:t>args</a:t>
            </a:r>
            <a:r>
              <a:rPr lang="en-US" sz="1200" kern="1200" dirty="0">
                <a:solidFill>
                  <a:schemeClr val="tx1"/>
                </a:solidFill>
                <a:effectLst/>
                <a:latin typeface="+mn-lt"/>
                <a:ea typeface="+mn-ea"/>
                <a:cs typeface="+mn-cs"/>
              </a:rPr>
              <a:t>, null);</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C61A148-B349-4CD6-95CF-AEE49DA1A1AA}" type="slidenum">
              <a:rPr lang="en-US" smtClean="0"/>
              <a:pPr/>
              <a:t>10</a:t>
            </a:fld>
            <a:endParaRPr lang="en-US"/>
          </a:p>
        </p:txBody>
      </p:sp>
    </p:spTree>
    <p:extLst>
      <p:ext uri="{BB962C8B-B14F-4D97-AF65-F5344CB8AC3E}">
        <p14:creationId xmlns:p14="http://schemas.microsoft.com/office/powerpoint/2010/main" val="121252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61A148-B349-4CD6-95CF-AEE49DA1A1AA}" type="slidenum">
              <a:rPr lang="en-US" smtClean="0"/>
              <a:pPr/>
              <a:t>15</a:t>
            </a:fld>
            <a:endParaRPr lang="en-US"/>
          </a:p>
        </p:txBody>
      </p:sp>
    </p:spTree>
    <p:extLst>
      <p:ext uri="{BB962C8B-B14F-4D97-AF65-F5344CB8AC3E}">
        <p14:creationId xmlns:p14="http://schemas.microsoft.com/office/powerpoint/2010/main" val="3105250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61A148-B349-4CD6-95CF-AEE49DA1A1AA}" type="slidenum">
              <a:rPr lang="en-US" smtClean="0"/>
              <a:pPr/>
              <a:t>16</a:t>
            </a:fld>
            <a:endParaRPr lang="en-US"/>
          </a:p>
        </p:txBody>
      </p:sp>
    </p:spTree>
    <p:extLst>
      <p:ext uri="{BB962C8B-B14F-4D97-AF65-F5344CB8AC3E}">
        <p14:creationId xmlns:p14="http://schemas.microsoft.com/office/powerpoint/2010/main" val="211894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Mobile Computing</a:t>
            </a:r>
          </a:p>
        </p:txBody>
      </p:sp>
      <p:sp>
        <p:nvSpPr>
          <p:cNvPr id="6" name="Slide Number Placeholder 5"/>
          <p:cNvSpPr>
            <a:spLocks noGrp="1"/>
          </p:cNvSpPr>
          <p:nvPr>
            <p:ph type="sldNum" sz="quarter" idx="12"/>
          </p:nvPr>
        </p:nvSpPr>
        <p:spPr/>
        <p:txBody>
          <a:bodyPr/>
          <a:lstStyle/>
          <a:p>
            <a:fld id="{FFD3E96C-1596-48F8-978E-9F6EBBD977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2390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p>
            <a:r>
              <a:rPr lang="en-US"/>
              <a:t>Mobile Computing</a:t>
            </a:r>
          </a:p>
        </p:txBody>
      </p:sp>
      <p:sp>
        <p:nvSpPr>
          <p:cNvPr id="6" name="Slide Number Placeholder 5"/>
          <p:cNvSpPr>
            <a:spLocks noGrp="1"/>
          </p:cNvSpPr>
          <p:nvPr>
            <p:ph type="sldNum" sz="quarter" idx="12"/>
          </p:nvPr>
        </p:nvSpPr>
        <p:spPr/>
        <p:txBody>
          <a:bodyPr/>
          <a:lstStyle/>
          <a:p>
            <a:fld id="{FFD3E96C-1596-48F8-978E-9F6EBBD9775F}" type="slidenum">
              <a:rPr lang="en-US" smtClean="0"/>
              <a:pPr/>
              <a:t>‹#›</a:t>
            </a:fld>
            <a:endParaRPr lang="en-US"/>
          </a:p>
        </p:txBody>
      </p:sp>
      <p:cxnSp>
        <p:nvCxnSpPr>
          <p:cNvPr id="9" name="Straight Connector 8"/>
          <p:cNvCxnSpPr/>
          <p:nvPr userDrawn="1"/>
        </p:nvCxnSpPr>
        <p:spPr>
          <a:xfrm flipH="1">
            <a:off x="3581400" y="6248400"/>
            <a:ext cx="5105400" cy="0"/>
          </a:xfrm>
          <a:prstGeom prst="line">
            <a:avLst/>
          </a:prstGeom>
          <a:ln w="38100">
            <a:solidFill>
              <a:schemeClr val="accent3"/>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H="1">
            <a:off x="914400" y="1295400"/>
            <a:ext cx="5105400" cy="0"/>
          </a:xfrm>
          <a:prstGeom prst="line">
            <a:avLst/>
          </a:prstGeom>
          <a:ln w="38100">
            <a:solidFill>
              <a:schemeClr val="accent3"/>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Mobile Computing</a:t>
            </a:r>
          </a:p>
        </p:txBody>
      </p:sp>
      <p:sp>
        <p:nvSpPr>
          <p:cNvPr id="6" name="Slide Number Placeholder 5"/>
          <p:cNvSpPr>
            <a:spLocks noGrp="1"/>
          </p:cNvSpPr>
          <p:nvPr>
            <p:ph type="sldNum" sz="quarter" idx="12"/>
          </p:nvPr>
        </p:nvSpPr>
        <p:spPr/>
        <p:txBody>
          <a:bodyPr/>
          <a:lstStyle/>
          <a:p>
            <a:fld id="{FFD3E96C-1596-48F8-978E-9F6EBBD9775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Mobile Computing</a:t>
            </a:r>
          </a:p>
        </p:txBody>
      </p:sp>
      <p:sp>
        <p:nvSpPr>
          <p:cNvPr id="7" name="Slide Number Placeholder 6"/>
          <p:cNvSpPr>
            <a:spLocks noGrp="1"/>
          </p:cNvSpPr>
          <p:nvPr>
            <p:ph type="sldNum" sz="quarter" idx="12"/>
          </p:nvPr>
        </p:nvSpPr>
        <p:spPr/>
        <p:txBody>
          <a:bodyPr/>
          <a:lstStyle/>
          <a:p>
            <a:fld id="{FFD3E96C-1596-48F8-978E-9F6EBBD977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Mobile Computing</a:t>
            </a:r>
          </a:p>
        </p:txBody>
      </p:sp>
      <p:sp>
        <p:nvSpPr>
          <p:cNvPr id="9" name="Slide Number Placeholder 8"/>
          <p:cNvSpPr>
            <a:spLocks noGrp="1"/>
          </p:cNvSpPr>
          <p:nvPr>
            <p:ph type="sldNum" sz="quarter" idx="12"/>
          </p:nvPr>
        </p:nvSpPr>
        <p:spPr/>
        <p:txBody>
          <a:bodyPr/>
          <a:lstStyle/>
          <a:p>
            <a:fld id="{FFD3E96C-1596-48F8-978E-9F6EBBD977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Mobile Computing</a:t>
            </a:r>
          </a:p>
        </p:txBody>
      </p:sp>
      <p:sp>
        <p:nvSpPr>
          <p:cNvPr id="7" name="Slide Number Placeholder 6"/>
          <p:cNvSpPr>
            <a:spLocks noGrp="1"/>
          </p:cNvSpPr>
          <p:nvPr>
            <p:ph type="sldNum" sz="quarter" idx="12"/>
          </p:nvPr>
        </p:nvSpPr>
        <p:spPr/>
        <p:txBody>
          <a:bodyPr/>
          <a:lstStyle/>
          <a:p>
            <a:fld id="{FFD3E96C-1596-48F8-978E-9F6EBBD977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Mobile Computing</a:t>
            </a:r>
          </a:p>
        </p:txBody>
      </p:sp>
      <p:sp>
        <p:nvSpPr>
          <p:cNvPr id="7" name="Slide Number Placeholder 6"/>
          <p:cNvSpPr>
            <a:spLocks noGrp="1"/>
          </p:cNvSpPr>
          <p:nvPr>
            <p:ph type="sldNum" sz="quarter" idx="12"/>
          </p:nvPr>
        </p:nvSpPr>
        <p:spPr/>
        <p:txBody>
          <a:bodyPr/>
          <a:lstStyle/>
          <a:p>
            <a:fld id="{FFD3E96C-1596-48F8-978E-9F6EBBD977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b="1">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dirty="0"/>
              <a:t>Mobile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3E96C-1596-48F8-978E-9F6EBBD9775F}" type="slidenum">
              <a:rPr lang="en-US" smtClean="0"/>
              <a:pPr/>
              <a:t>‹#›</a:t>
            </a:fld>
            <a:endParaRPr lang="en-US"/>
          </a:p>
        </p:txBody>
      </p:sp>
      <p:pic>
        <p:nvPicPr>
          <p:cNvPr id="7" name="Picture 14" descr="4"/>
          <p:cNvPicPr>
            <a:picLocks noChangeAspect="1" noChangeArrowheads="1"/>
          </p:cNvPicPr>
          <p:nvPr userDrawn="1"/>
        </p:nvPicPr>
        <p:blipFill>
          <a:blip r:embed="rId9" cstate="print"/>
          <a:srcRect/>
          <a:stretch>
            <a:fillRect/>
          </a:stretch>
        </p:blipFill>
        <p:spPr bwMode="auto">
          <a:xfrm>
            <a:off x="152400" y="381000"/>
            <a:ext cx="914400" cy="882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8" r:id="rId6"/>
    <p:sldLayoutId id="2147483849" r:id="rId7"/>
  </p:sldLayoutIdLst>
  <p:hf hdr="0" dt="0"/>
  <p:txStyles>
    <p:titleStyle>
      <a:lvl1pPr algn="l" defTabSz="914400" rtl="0" eaLnBrk="1" latinLnBrk="0" hangingPunct="1">
        <a:spcBef>
          <a:spcPct val="0"/>
        </a:spcBef>
        <a:buNone/>
        <a:defRPr sz="3200" b="1" kern="1200">
          <a:solidFill>
            <a:srgbClr val="FF0000"/>
          </a:solidFill>
          <a:latin typeface="+mj-lt"/>
          <a:ea typeface="+mj-ea"/>
          <a:cs typeface="+mj-cs"/>
        </a:defRPr>
      </a:lvl1pPr>
    </p:titleStyle>
    <p:bodyStyle>
      <a:lvl1pPr marL="342900" indent="-342900" algn="l" defTabSz="914400" rtl="0" eaLnBrk="1" latinLnBrk="0" hangingPunct="1">
        <a:spcBef>
          <a:spcPct val="20000"/>
        </a:spcBef>
        <a:buClr>
          <a:srgbClr val="7030A0"/>
        </a:buClr>
        <a:buFont typeface="Wingdings"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63775"/>
            <a:ext cx="7772400" cy="1470025"/>
          </a:xfrm>
        </p:spPr>
        <p:txBody>
          <a:bodyPr/>
          <a:lstStyle/>
          <a:p>
            <a:r>
              <a:rPr lang="en-US" b="1" dirty="0">
                <a:solidFill>
                  <a:srgbClr val="FF0000"/>
                </a:solidFill>
              </a:rPr>
              <a:t>Android: </a:t>
            </a:r>
            <a:r>
              <a:rPr lang="en-US" b="1" dirty="0" err="1">
                <a:solidFill>
                  <a:srgbClr val="FF0000"/>
                </a:solidFill>
              </a:rPr>
              <a:t>SQLite</a:t>
            </a:r>
            <a:endParaRPr lang="en-US" b="1" dirty="0">
              <a:solidFill>
                <a:srgbClr val="FF0000"/>
              </a:solidFill>
            </a:endParaRPr>
          </a:p>
        </p:txBody>
      </p:sp>
      <p:sp>
        <p:nvSpPr>
          <p:cNvPr id="3" name="Subtitle 2"/>
          <p:cNvSpPr>
            <a:spLocks noGrp="1"/>
          </p:cNvSpPr>
          <p:nvPr>
            <p:ph type="subTitle" idx="1"/>
          </p:nvPr>
        </p:nvSpPr>
        <p:spPr>
          <a:xfrm>
            <a:off x="1371600" y="4572000"/>
            <a:ext cx="6400800" cy="1752600"/>
          </a:xfrm>
        </p:spPr>
        <p:txBody>
          <a:bodyPr>
            <a:normAutofit/>
          </a:bodyPr>
          <a:lstStyle/>
          <a:p>
            <a:r>
              <a:rPr lang="en-US" dirty="0" smtClean="0">
                <a:solidFill>
                  <a:schemeClr val="tx1">
                    <a:lumMod val="95000"/>
                    <a:lumOff val="5000"/>
                  </a:schemeClr>
                </a:solidFill>
              </a:rPr>
              <a:t>2017-2018</a:t>
            </a:r>
            <a:endParaRPr lang="en-US" sz="2000" dirty="0">
              <a:solidFill>
                <a:schemeClr val="tx1">
                  <a:lumMod val="95000"/>
                  <a:lumOff val="5000"/>
                </a:schemeClr>
              </a:solidFill>
            </a:endParaRPr>
          </a:p>
          <a:p>
            <a:endParaRPr lang="en-US" sz="2000" dirty="0">
              <a:solidFill>
                <a:schemeClr val="tx1">
                  <a:lumMod val="95000"/>
                  <a:lumOff val="5000"/>
                </a:schemeClr>
              </a:solidFill>
            </a:endParaRPr>
          </a:p>
        </p:txBody>
      </p:sp>
      <p:sp>
        <p:nvSpPr>
          <p:cNvPr id="4" name="Subtitle 2"/>
          <p:cNvSpPr txBox="1">
            <a:spLocks/>
          </p:cNvSpPr>
          <p:nvPr/>
        </p:nvSpPr>
        <p:spPr>
          <a:xfrm>
            <a:off x="1371600" y="1905000"/>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rgbClr val="7030A0"/>
                </a:solidFill>
                <a:effectLst/>
                <a:uLnTx/>
                <a:uFillTx/>
                <a:latin typeface="+mn-lt"/>
                <a:ea typeface="+mn-ea"/>
                <a:cs typeface="+mn-cs"/>
              </a:rPr>
              <a:t>Lab </a:t>
            </a:r>
            <a:r>
              <a:rPr lang="en-US" sz="2800" b="1" noProof="0" dirty="0">
                <a:solidFill>
                  <a:srgbClr val="7030A0"/>
                </a:solidFill>
              </a:rPr>
              <a:t>5</a:t>
            </a:r>
            <a:endParaRPr kumimoji="0" lang="en-US" sz="2800" b="1" i="0" u="none"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ransition spd="med">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DatabaseHelper</a:t>
            </a:r>
            <a:r>
              <a:rPr lang="en-US" dirty="0"/>
              <a:t> Class Cont’</a:t>
            </a:r>
          </a:p>
        </p:txBody>
      </p:sp>
      <p:sp>
        <p:nvSpPr>
          <p:cNvPr id="3" name="Content Placeholder 2"/>
          <p:cNvSpPr>
            <a:spLocks noGrp="1"/>
          </p:cNvSpPr>
          <p:nvPr>
            <p:ph idx="1"/>
          </p:nvPr>
        </p:nvSpPr>
        <p:spPr/>
        <p:txBody>
          <a:bodyPr/>
          <a:lstStyle/>
          <a:p>
            <a:endParaRPr 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24000"/>
            <a:ext cx="904660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10</a:t>
            </a:fld>
            <a:endParaRPr lang="en-US"/>
          </a:p>
        </p:txBody>
      </p:sp>
      <p:sp>
        <p:nvSpPr>
          <p:cNvPr id="30" name="Rectangle 29"/>
          <p:cNvSpPr/>
          <p:nvPr/>
        </p:nvSpPr>
        <p:spPr>
          <a:xfrm>
            <a:off x="381000" y="2743200"/>
            <a:ext cx="3886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0" y="2667000"/>
            <a:ext cx="4572000" cy="381000"/>
          </a:xfrm>
          <a:prstGeom prst="rect">
            <a:avLst/>
          </a:prstGeom>
          <a:solidFill>
            <a:schemeClr val="bg1"/>
          </a:solidFill>
        </p:spPr>
        <p:txBody>
          <a:bodyPr wrap="square" rtlCol="0">
            <a:spAutoFit/>
          </a:bodyPr>
          <a:lstStyle/>
          <a:p>
            <a:r>
              <a:rPr lang="en-US" dirty="0">
                <a:solidFill>
                  <a:srgbClr val="FF0000"/>
                </a:solidFill>
              </a:rPr>
              <a:t>initialize database object to update database</a:t>
            </a:r>
          </a:p>
        </p:txBody>
      </p:sp>
      <p:sp>
        <p:nvSpPr>
          <p:cNvPr id="32" name="TextBox 31"/>
          <p:cNvSpPr txBox="1"/>
          <p:nvPr/>
        </p:nvSpPr>
        <p:spPr>
          <a:xfrm>
            <a:off x="4724400" y="1916668"/>
            <a:ext cx="4724400" cy="369332"/>
          </a:xfrm>
          <a:prstGeom prst="rect">
            <a:avLst/>
          </a:prstGeom>
          <a:noFill/>
        </p:spPr>
        <p:txBody>
          <a:bodyPr wrap="square" rtlCol="0">
            <a:spAutoFit/>
          </a:bodyPr>
          <a:lstStyle/>
          <a:p>
            <a:r>
              <a:rPr lang="en-US" dirty="0">
                <a:solidFill>
                  <a:srgbClr val="FF0000"/>
                </a:solidFill>
              </a:rPr>
              <a:t>Create a new row Object using </a:t>
            </a:r>
            <a:r>
              <a:rPr lang="en-US" dirty="0" err="1">
                <a:solidFill>
                  <a:srgbClr val="FF0000"/>
                </a:solidFill>
              </a:rPr>
              <a:t>ContentValues</a:t>
            </a:r>
            <a:endParaRPr lang="en-US" dirty="0">
              <a:solidFill>
                <a:srgbClr val="FF0000"/>
              </a:solidFill>
            </a:endParaRPr>
          </a:p>
        </p:txBody>
      </p:sp>
      <p:sp>
        <p:nvSpPr>
          <p:cNvPr id="33" name="Rectangle 32"/>
          <p:cNvSpPr/>
          <p:nvPr/>
        </p:nvSpPr>
        <p:spPr>
          <a:xfrm>
            <a:off x="381000" y="1992868"/>
            <a:ext cx="403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1000" y="2209800"/>
            <a:ext cx="38862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724400" y="2221468"/>
            <a:ext cx="4800600" cy="369332"/>
          </a:xfrm>
          <a:prstGeom prst="rect">
            <a:avLst/>
          </a:prstGeom>
          <a:noFill/>
        </p:spPr>
        <p:txBody>
          <a:bodyPr wrap="square" rtlCol="0">
            <a:spAutoFit/>
          </a:bodyPr>
          <a:lstStyle/>
          <a:p>
            <a:r>
              <a:rPr lang="en-US" dirty="0">
                <a:solidFill>
                  <a:srgbClr val="FF0000"/>
                </a:solidFill>
              </a:rPr>
              <a:t>Adding columns to the row “Name and </a:t>
            </a:r>
            <a:r>
              <a:rPr lang="en-US" dirty="0" err="1">
                <a:solidFill>
                  <a:srgbClr val="FF0000"/>
                </a:solidFill>
              </a:rPr>
              <a:t>Desc</a:t>
            </a:r>
            <a:r>
              <a:rPr lang="en-US" dirty="0">
                <a:solidFill>
                  <a:srgbClr val="FF0000"/>
                </a:solidFill>
              </a:rPr>
              <a:t>”   </a:t>
            </a:r>
          </a:p>
        </p:txBody>
      </p:sp>
      <p:sp>
        <p:nvSpPr>
          <p:cNvPr id="36" name="Rectangle 35"/>
          <p:cNvSpPr/>
          <p:nvPr/>
        </p:nvSpPr>
        <p:spPr>
          <a:xfrm>
            <a:off x="381000" y="2971800"/>
            <a:ext cx="5029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410200" y="2971800"/>
            <a:ext cx="3429000" cy="381000"/>
          </a:xfrm>
          <a:prstGeom prst="rect">
            <a:avLst/>
          </a:prstGeom>
          <a:noFill/>
        </p:spPr>
        <p:txBody>
          <a:bodyPr wrap="square" rtlCol="0">
            <a:spAutoFit/>
          </a:bodyPr>
          <a:lstStyle/>
          <a:p>
            <a:r>
              <a:rPr lang="en-US" dirty="0">
                <a:solidFill>
                  <a:srgbClr val="FF0000"/>
                </a:solidFill>
              </a:rPr>
              <a:t>Insert that row to the DB </a:t>
            </a:r>
          </a:p>
        </p:txBody>
      </p:sp>
      <p:sp>
        <p:nvSpPr>
          <p:cNvPr id="38" name="Rectangle 37"/>
          <p:cNvSpPr/>
          <p:nvPr/>
        </p:nvSpPr>
        <p:spPr>
          <a:xfrm>
            <a:off x="457200" y="4419600"/>
            <a:ext cx="4343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343400" y="4038600"/>
            <a:ext cx="4800600" cy="381000"/>
          </a:xfrm>
          <a:prstGeom prst="rect">
            <a:avLst/>
          </a:prstGeom>
          <a:solidFill>
            <a:schemeClr val="bg1"/>
          </a:solidFill>
        </p:spPr>
        <p:txBody>
          <a:bodyPr wrap="square" rtlCol="0">
            <a:spAutoFit/>
          </a:bodyPr>
          <a:lstStyle/>
          <a:p>
            <a:r>
              <a:rPr lang="en-US" dirty="0">
                <a:solidFill>
                  <a:srgbClr val="FF0000"/>
                </a:solidFill>
              </a:rPr>
              <a:t>initialize database object to update database</a:t>
            </a:r>
          </a:p>
        </p:txBody>
      </p:sp>
      <p:sp>
        <p:nvSpPr>
          <p:cNvPr id="40" name="Rectangle 39"/>
          <p:cNvSpPr/>
          <p:nvPr/>
        </p:nvSpPr>
        <p:spPr>
          <a:xfrm>
            <a:off x="457200" y="4648200"/>
            <a:ext cx="4953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410200" y="4343400"/>
            <a:ext cx="3733800" cy="369332"/>
          </a:xfrm>
          <a:prstGeom prst="rect">
            <a:avLst/>
          </a:prstGeom>
          <a:noFill/>
        </p:spPr>
        <p:txBody>
          <a:bodyPr wrap="square" rtlCol="0">
            <a:spAutoFit/>
          </a:bodyPr>
          <a:lstStyle/>
          <a:p>
            <a:r>
              <a:rPr lang="en-US" dirty="0">
                <a:solidFill>
                  <a:srgbClr val="FF0000"/>
                </a:solidFill>
              </a:rPr>
              <a:t>Define columns returned in each row</a:t>
            </a:r>
          </a:p>
        </p:txBody>
      </p:sp>
      <p:sp>
        <p:nvSpPr>
          <p:cNvPr id="42" name="Rectangle 41"/>
          <p:cNvSpPr/>
          <p:nvPr/>
        </p:nvSpPr>
        <p:spPr>
          <a:xfrm>
            <a:off x="457200" y="4953000"/>
            <a:ext cx="8686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953000" y="4267200"/>
            <a:ext cx="4191000" cy="369332"/>
          </a:xfrm>
          <a:prstGeom prst="rect">
            <a:avLst/>
          </a:prstGeom>
          <a:solidFill>
            <a:schemeClr val="bg1"/>
          </a:solidFill>
        </p:spPr>
        <p:txBody>
          <a:bodyPr wrap="square" rtlCol="0">
            <a:spAutoFit/>
          </a:bodyPr>
          <a:lstStyle/>
          <a:p>
            <a:r>
              <a:rPr lang="en-US" dirty="0">
                <a:solidFill>
                  <a:srgbClr val="FF0000"/>
                </a:solidFill>
              </a:rPr>
              <a:t>Define Cursor that will hold returned rows</a:t>
            </a:r>
          </a:p>
        </p:txBody>
      </p:sp>
      <p:sp>
        <p:nvSpPr>
          <p:cNvPr id="44" name="Rectangle 43"/>
          <p:cNvSpPr/>
          <p:nvPr/>
        </p:nvSpPr>
        <p:spPr>
          <a:xfrm>
            <a:off x="457200" y="5181600"/>
            <a:ext cx="2819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352800" y="5269468"/>
            <a:ext cx="5181600" cy="369332"/>
          </a:xfrm>
          <a:prstGeom prst="rect">
            <a:avLst/>
          </a:prstGeom>
          <a:noFill/>
        </p:spPr>
        <p:txBody>
          <a:bodyPr wrap="square" rtlCol="0">
            <a:spAutoFit/>
          </a:bodyPr>
          <a:lstStyle/>
          <a:p>
            <a:r>
              <a:rPr lang="en-US" dirty="0">
                <a:solidFill>
                  <a:srgbClr val="FF0000"/>
                </a:solidFill>
              </a:rPr>
              <a:t>If there are rows in cursor , let it point to the first row</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40" presetID="10"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par>
                                <p:cTn id="56" presetID="10"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par>
                                <p:cTn id="64" presetID="10"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animBg="1"/>
      <p:bldP spid="34" grpId="0" animBg="1"/>
      <p:bldP spid="35" grpId="0"/>
      <p:bldP spid="36" grpId="0" animBg="1"/>
      <p:bldP spid="37" grpId="0"/>
      <p:bldP spid="38" grpId="0" animBg="1"/>
      <p:bldP spid="39" grpId="0" animBg="1"/>
      <p:bldP spid="40" grpId="0" animBg="1"/>
      <p:bldP spid="41" grpId="0"/>
      <p:bldP spid="42" grpId="0" animBg="1"/>
      <p:bldP spid="43" grpId="0" animBg="1"/>
      <p:bldP spid="44" grpId="0" animBg="1"/>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MainActivity</a:t>
            </a:r>
            <a:endParaRPr lang="en-US" dirty="0"/>
          </a:p>
        </p:txBody>
      </p:sp>
      <p:sp>
        <p:nvSpPr>
          <p:cNvPr id="3" name="Content Placeholder 2"/>
          <p:cNvSpPr>
            <a:spLocks noGrp="1"/>
          </p:cNvSpPr>
          <p:nvPr>
            <p:ph idx="1"/>
          </p:nvPr>
        </p:nvSpPr>
        <p:spPr/>
        <p:txBody>
          <a:bodyPr/>
          <a:lstStyle/>
          <a:p>
            <a:endParaRPr lang="en-US" dirty="0"/>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1030"/>
          <a:stretch/>
        </p:blipFill>
        <p:spPr bwMode="auto">
          <a:xfrm>
            <a:off x="0" y="1189553"/>
            <a:ext cx="9067800" cy="566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11</a:t>
            </a:fld>
            <a:endParaRPr lang="en-US"/>
          </a:p>
        </p:txBody>
      </p:sp>
      <p:sp>
        <p:nvSpPr>
          <p:cNvPr id="22" name="Slide Number Placeholder 4"/>
          <p:cNvSpPr txBox="1">
            <a:spLocks/>
          </p:cNvSpPr>
          <p:nvPr/>
        </p:nvSpPr>
        <p:spPr>
          <a:xfrm>
            <a:off x="6172200" y="62801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FFD3E96C-1596-48F8-978E-9F6EBBD9775F}"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3" name="Rectangle 22"/>
          <p:cNvSpPr/>
          <p:nvPr/>
        </p:nvSpPr>
        <p:spPr>
          <a:xfrm>
            <a:off x="685799" y="2792046"/>
            <a:ext cx="7711867" cy="1322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410199" y="2422714"/>
            <a:ext cx="2033899" cy="369332"/>
          </a:xfrm>
          <a:prstGeom prst="rect">
            <a:avLst/>
          </a:prstGeom>
          <a:solidFill>
            <a:schemeClr val="bg1"/>
          </a:solidFill>
        </p:spPr>
        <p:txBody>
          <a:bodyPr wrap="square" rtlCol="0">
            <a:spAutoFit/>
          </a:bodyPr>
          <a:lstStyle/>
          <a:p>
            <a:r>
              <a:rPr lang="en-US" dirty="0">
                <a:solidFill>
                  <a:srgbClr val="FF0000"/>
                </a:solidFill>
              </a:rPr>
              <a:t>Get All the Views</a:t>
            </a:r>
          </a:p>
        </p:txBody>
      </p:sp>
      <p:sp>
        <p:nvSpPr>
          <p:cNvPr id="25" name="Rectangle 24"/>
          <p:cNvSpPr/>
          <p:nvPr/>
        </p:nvSpPr>
        <p:spPr>
          <a:xfrm>
            <a:off x="685799" y="4724400"/>
            <a:ext cx="8229601"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714999" y="4343400"/>
            <a:ext cx="3200401" cy="369332"/>
          </a:xfrm>
          <a:prstGeom prst="rect">
            <a:avLst/>
          </a:prstGeom>
          <a:solidFill>
            <a:schemeClr val="bg1"/>
          </a:solidFill>
        </p:spPr>
        <p:txBody>
          <a:bodyPr wrap="square" rtlCol="0">
            <a:spAutoFit/>
          </a:bodyPr>
          <a:lstStyle/>
          <a:p>
            <a:r>
              <a:rPr lang="en-US" dirty="0">
                <a:solidFill>
                  <a:srgbClr val="FF0000"/>
                </a:solidFill>
              </a:rPr>
              <a:t>Add </a:t>
            </a:r>
            <a:r>
              <a:rPr lang="en-US" dirty="0" err="1">
                <a:solidFill>
                  <a:srgbClr val="FF0000"/>
                </a:solidFill>
              </a:rPr>
              <a:t>actionListener</a:t>
            </a:r>
            <a:r>
              <a:rPr lang="en-US" dirty="0">
                <a:solidFill>
                  <a:srgbClr val="FF0000"/>
                </a:solidFill>
              </a:rPr>
              <a:t> to </a:t>
            </a:r>
            <a:r>
              <a:rPr lang="en-US" dirty="0" err="1">
                <a:solidFill>
                  <a:srgbClr val="FF0000"/>
                </a:solidFill>
              </a:rPr>
              <a:t>add_btn</a:t>
            </a:r>
            <a:endParaRPr lang="en-US" dirty="0">
              <a:solidFill>
                <a:srgbClr val="FF0000"/>
              </a:solidFill>
            </a:endParaRPr>
          </a:p>
        </p:txBody>
      </p:sp>
      <p:sp>
        <p:nvSpPr>
          <p:cNvPr id="28" name="TextBox 27"/>
          <p:cNvSpPr txBox="1"/>
          <p:nvPr/>
        </p:nvSpPr>
        <p:spPr>
          <a:xfrm>
            <a:off x="5181600" y="3821668"/>
            <a:ext cx="3983052" cy="369332"/>
          </a:xfrm>
          <a:prstGeom prst="rect">
            <a:avLst/>
          </a:prstGeom>
          <a:solidFill>
            <a:schemeClr val="bg1"/>
          </a:solidFill>
        </p:spPr>
        <p:txBody>
          <a:bodyPr wrap="square" rtlCol="0">
            <a:spAutoFit/>
          </a:bodyPr>
          <a:lstStyle/>
          <a:p>
            <a:r>
              <a:rPr lang="en-US" dirty="0">
                <a:solidFill>
                  <a:srgbClr val="FF0000"/>
                </a:solidFill>
              </a:rPr>
              <a:t>Get texts and create new movie</a:t>
            </a:r>
          </a:p>
        </p:txBody>
      </p:sp>
      <p:sp>
        <p:nvSpPr>
          <p:cNvPr id="29" name="Rectangle 28"/>
          <p:cNvSpPr/>
          <p:nvPr/>
        </p:nvSpPr>
        <p:spPr>
          <a:xfrm>
            <a:off x="685800" y="4097051"/>
            <a:ext cx="5029202" cy="3987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029199" y="3733800"/>
            <a:ext cx="3733801" cy="369332"/>
          </a:xfrm>
          <a:prstGeom prst="rect">
            <a:avLst/>
          </a:prstGeom>
          <a:solidFill>
            <a:schemeClr val="bg1"/>
          </a:solidFill>
        </p:spPr>
        <p:txBody>
          <a:bodyPr wrap="square" rtlCol="0">
            <a:spAutoFit/>
          </a:bodyPr>
          <a:lstStyle/>
          <a:p>
            <a:r>
              <a:rPr lang="en-US" dirty="0">
                <a:solidFill>
                  <a:srgbClr val="FF0000"/>
                </a:solidFill>
              </a:rPr>
              <a:t>Create </a:t>
            </a:r>
            <a:r>
              <a:rPr lang="en-US" dirty="0" err="1">
                <a:solidFill>
                  <a:srgbClr val="FF0000"/>
                </a:solidFill>
              </a:rPr>
              <a:t>MovieDatabaseHelper</a:t>
            </a:r>
            <a:r>
              <a:rPr lang="en-US" dirty="0">
                <a:solidFill>
                  <a:srgbClr val="FF0000"/>
                </a:solidFill>
              </a:rPr>
              <a:t> Object</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1+#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par>
                                <p:cTn id="19" presetID="3" presetClass="exit" presetSubtype="10" fill="hold" grpId="1" nodeType="withEffect">
                                  <p:stCondLst>
                                    <p:cond delay="0"/>
                                  </p:stCondLst>
                                  <p:childTnLst>
                                    <p:animEffect transition="out" filter="blinds(horizontal)">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par>
                                <p:cTn id="25" presetID="2" presetClass="entr" presetSubtype="2"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1+#ppt_w/2"/>
                                          </p:val>
                                        </p:tav>
                                        <p:tav tm="100000">
                                          <p:val>
                                            <p:strVal val="#ppt_x"/>
                                          </p:val>
                                        </p:tav>
                                      </p:tavLst>
                                    </p:anim>
                                    <p:anim calcmode="lin" valueType="num">
                                      <p:cBhvr additive="base">
                                        <p:cTn id="34" dur="500" fill="hold"/>
                                        <p:tgtEl>
                                          <p:spTgt spid="25"/>
                                        </p:tgtEl>
                                        <p:attrNameLst>
                                          <p:attrName>ppt_y</p:attrName>
                                        </p:attrNameLst>
                                      </p:cBhvr>
                                      <p:tavLst>
                                        <p:tav tm="0">
                                          <p:val>
                                            <p:strVal val="#ppt_y"/>
                                          </p:val>
                                        </p:tav>
                                        <p:tav tm="100000">
                                          <p:val>
                                            <p:strVal val="#ppt_y"/>
                                          </p:val>
                                        </p:tav>
                                      </p:tavLst>
                                    </p:anim>
                                  </p:childTnLst>
                                </p:cTn>
                              </p:par>
                              <p:par>
                                <p:cTn id="35" presetID="3" presetClass="exit" presetSubtype="10" fill="hold" grpId="1" nodeType="withEffect">
                                  <p:stCondLst>
                                    <p:cond delay="0"/>
                                  </p:stCondLst>
                                  <p:childTnLst>
                                    <p:animEffect transition="out" filter="blinds(horizontal)">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par>
                                <p:cTn id="41" presetID="2" presetClass="entr" presetSubtype="2"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1+#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1+#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par>
                                <p:cTn id="49" presetID="3" presetClass="exit" presetSubtype="10" fill="hold" grpId="1" nodeType="withEffect">
                                  <p:stCondLst>
                                    <p:cond delay="0"/>
                                  </p:stCondLst>
                                  <p:childTnLst>
                                    <p:animEffect transition="out" filter="blinds(horizontal)">
                                      <p:cBhvr>
                                        <p:cTn id="50" dur="500"/>
                                        <p:tgtEl>
                                          <p:spTgt spid="28"/>
                                        </p:tgtEl>
                                      </p:cBhvr>
                                    </p:animEffect>
                                    <p:set>
                                      <p:cBhvr>
                                        <p:cTn id="51"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6" grpId="0" animBg="1"/>
      <p:bldP spid="28" grpId="0" animBg="1"/>
      <p:bldP spid="28" grpId="1" animBg="1"/>
      <p:bldP spid="29" grpId="0" animBg="1"/>
      <p:bldP spid="29" grpId="1" animBg="1"/>
      <p:bldP spid="30" grpId="0" animBg="1"/>
      <p:bldP spid="3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Activity Cont’</a:t>
            </a:r>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10" y="1789386"/>
            <a:ext cx="8030307" cy="278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12</a:t>
            </a:fld>
            <a:endParaRPr lang="en-US"/>
          </a:p>
        </p:txBody>
      </p:sp>
      <p:sp>
        <p:nvSpPr>
          <p:cNvPr id="8" name="Rectangle 7"/>
          <p:cNvSpPr/>
          <p:nvPr/>
        </p:nvSpPr>
        <p:spPr>
          <a:xfrm>
            <a:off x="152400" y="1752600"/>
            <a:ext cx="8610600" cy="281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19600" y="1459468"/>
            <a:ext cx="4267200" cy="369332"/>
          </a:xfrm>
          <a:prstGeom prst="rect">
            <a:avLst/>
          </a:prstGeom>
          <a:solidFill>
            <a:schemeClr val="bg1"/>
          </a:solidFill>
        </p:spPr>
        <p:txBody>
          <a:bodyPr wrap="square" rtlCol="0">
            <a:spAutoFit/>
          </a:bodyPr>
          <a:lstStyle/>
          <a:p>
            <a:r>
              <a:rPr lang="en-US" dirty="0">
                <a:solidFill>
                  <a:srgbClr val="FF0000"/>
                </a:solidFill>
              </a:rPr>
              <a:t>Add </a:t>
            </a:r>
            <a:r>
              <a:rPr lang="en-US" dirty="0" err="1">
                <a:solidFill>
                  <a:srgbClr val="FF0000"/>
                </a:solidFill>
              </a:rPr>
              <a:t>actionListener</a:t>
            </a:r>
            <a:r>
              <a:rPr lang="en-US" dirty="0">
                <a:solidFill>
                  <a:srgbClr val="FF0000"/>
                </a:solidFill>
              </a:rPr>
              <a:t> to </a:t>
            </a:r>
            <a:r>
              <a:rPr lang="en-US" dirty="0" err="1">
                <a:solidFill>
                  <a:srgbClr val="FF0000"/>
                </a:solidFill>
              </a:rPr>
              <a:t>gettAllMovies_btn</a:t>
            </a:r>
            <a:endParaRPr lang="en-US" dirty="0">
              <a:solidFill>
                <a:srgbClr val="FF0000"/>
              </a:solidFill>
            </a:endParaRPr>
          </a:p>
        </p:txBody>
      </p:sp>
      <p:sp>
        <p:nvSpPr>
          <p:cNvPr id="10" name="Rectangle 9"/>
          <p:cNvSpPr/>
          <p:nvPr/>
        </p:nvSpPr>
        <p:spPr>
          <a:xfrm>
            <a:off x="609600" y="2971800"/>
            <a:ext cx="80772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962400" y="3352800"/>
            <a:ext cx="4648200" cy="369332"/>
          </a:xfrm>
          <a:prstGeom prst="rect">
            <a:avLst/>
          </a:prstGeom>
          <a:solidFill>
            <a:schemeClr val="bg1"/>
          </a:solidFill>
        </p:spPr>
        <p:txBody>
          <a:bodyPr wrap="square" rtlCol="0">
            <a:spAutoFit/>
          </a:bodyPr>
          <a:lstStyle/>
          <a:p>
            <a:r>
              <a:rPr lang="en-US" dirty="0">
                <a:solidFill>
                  <a:srgbClr val="FF0000"/>
                </a:solidFill>
              </a:rPr>
              <a:t>Define the intent and start activity</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ShowMovies</a:t>
            </a:r>
            <a:r>
              <a:rPr lang="en-US" dirty="0"/>
              <a:t> Activity</a:t>
            </a:r>
          </a:p>
        </p:txBody>
      </p:sp>
      <p:sp>
        <p:nvSpPr>
          <p:cNvPr id="3" name="Content Placeholder 2"/>
          <p:cNvSpPr>
            <a:spLocks noGrp="1"/>
          </p:cNvSpPr>
          <p:nvPr>
            <p:ph idx="1"/>
          </p:nvPr>
        </p:nvSpPr>
        <p:spPr/>
        <p:txBody>
          <a:bodyPr/>
          <a:lstStyle/>
          <a:p>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7543800" cy="5571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13</a:t>
            </a:fld>
            <a:endParaRPr lang="en-US"/>
          </a:p>
        </p:txBody>
      </p:sp>
      <p:sp>
        <p:nvSpPr>
          <p:cNvPr id="8" name="Rectangle 7"/>
          <p:cNvSpPr/>
          <p:nvPr/>
        </p:nvSpPr>
        <p:spPr>
          <a:xfrm>
            <a:off x="533400" y="3657600"/>
            <a:ext cx="86106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76800" y="3276600"/>
            <a:ext cx="4267200" cy="369332"/>
          </a:xfrm>
          <a:prstGeom prst="rect">
            <a:avLst/>
          </a:prstGeom>
          <a:solidFill>
            <a:schemeClr val="bg1"/>
          </a:solidFill>
        </p:spPr>
        <p:txBody>
          <a:bodyPr wrap="square" rtlCol="0">
            <a:spAutoFit/>
          </a:bodyPr>
          <a:lstStyle/>
          <a:p>
            <a:r>
              <a:rPr lang="en-US" dirty="0">
                <a:solidFill>
                  <a:srgbClr val="FF0000"/>
                </a:solidFill>
              </a:rPr>
              <a:t>Get </a:t>
            </a:r>
            <a:r>
              <a:rPr lang="en-US" dirty="0" err="1">
                <a:solidFill>
                  <a:srgbClr val="FF0000"/>
                </a:solidFill>
              </a:rPr>
              <a:t>ListView</a:t>
            </a:r>
            <a:r>
              <a:rPr lang="en-US" dirty="0">
                <a:solidFill>
                  <a:srgbClr val="FF0000"/>
                </a:solidFill>
              </a:rPr>
              <a:t> and Set its Adapter</a:t>
            </a:r>
          </a:p>
        </p:txBody>
      </p:sp>
      <p:sp>
        <p:nvSpPr>
          <p:cNvPr id="11" name="TextBox 10"/>
          <p:cNvSpPr txBox="1"/>
          <p:nvPr/>
        </p:nvSpPr>
        <p:spPr>
          <a:xfrm>
            <a:off x="4419600" y="4876800"/>
            <a:ext cx="4648200" cy="369332"/>
          </a:xfrm>
          <a:prstGeom prst="rect">
            <a:avLst/>
          </a:prstGeom>
          <a:solidFill>
            <a:schemeClr val="bg1"/>
          </a:solidFill>
        </p:spPr>
        <p:txBody>
          <a:bodyPr wrap="square" rtlCol="0">
            <a:spAutoFit/>
          </a:bodyPr>
          <a:lstStyle/>
          <a:p>
            <a:r>
              <a:rPr lang="en-US" dirty="0">
                <a:solidFill>
                  <a:srgbClr val="FF0000"/>
                </a:solidFill>
              </a:rPr>
              <a:t>Create cursor object to point to fetched movies</a:t>
            </a:r>
          </a:p>
        </p:txBody>
      </p:sp>
      <p:sp>
        <p:nvSpPr>
          <p:cNvPr id="12" name="Rectangle 11"/>
          <p:cNvSpPr/>
          <p:nvPr/>
        </p:nvSpPr>
        <p:spPr>
          <a:xfrm>
            <a:off x="533400" y="5257800"/>
            <a:ext cx="449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62000" y="5486400"/>
            <a:ext cx="55626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86400" y="5678269"/>
            <a:ext cx="3657600" cy="923330"/>
          </a:xfrm>
          <a:prstGeom prst="rect">
            <a:avLst/>
          </a:prstGeom>
          <a:solidFill>
            <a:schemeClr val="bg1"/>
          </a:solidFill>
        </p:spPr>
        <p:txBody>
          <a:bodyPr wrap="square" rtlCol="0">
            <a:spAutoFit/>
          </a:bodyPr>
          <a:lstStyle/>
          <a:p>
            <a:r>
              <a:rPr lang="en-US" dirty="0">
                <a:solidFill>
                  <a:srgbClr val="FF0000"/>
                </a:solidFill>
              </a:rPr>
              <a:t>Get the movie name and add it to the </a:t>
            </a:r>
            <a:r>
              <a:rPr lang="en-US" dirty="0" err="1">
                <a:solidFill>
                  <a:srgbClr val="FF0000"/>
                </a:solidFill>
              </a:rPr>
              <a:t>ArrayAdapter</a:t>
            </a:r>
            <a:r>
              <a:rPr lang="en-US" dirty="0">
                <a:solidFill>
                  <a:srgbClr val="FF0000"/>
                </a:solidFill>
              </a:rPr>
              <a:t>  then move to the next movie</a:t>
            </a:r>
          </a:p>
        </p:txBody>
      </p:sp>
      <p:sp>
        <p:nvSpPr>
          <p:cNvPr id="15" name="Rectangle 14"/>
          <p:cNvSpPr/>
          <p:nvPr/>
        </p:nvSpPr>
        <p:spPr>
          <a:xfrm>
            <a:off x="914400" y="4876800"/>
            <a:ext cx="5410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562600" y="4572000"/>
            <a:ext cx="3657600" cy="369332"/>
          </a:xfrm>
          <a:prstGeom prst="rect">
            <a:avLst/>
          </a:prstGeom>
          <a:solidFill>
            <a:schemeClr val="bg1"/>
          </a:solidFill>
        </p:spPr>
        <p:txBody>
          <a:bodyPr wrap="square" rtlCol="0">
            <a:spAutoFit/>
          </a:bodyPr>
          <a:lstStyle/>
          <a:p>
            <a:r>
              <a:rPr lang="en-US" dirty="0">
                <a:solidFill>
                  <a:srgbClr val="FF0000"/>
                </a:solidFill>
              </a:rPr>
              <a:t>Create </a:t>
            </a:r>
            <a:r>
              <a:rPr lang="en-US" dirty="0" err="1">
                <a:solidFill>
                  <a:srgbClr val="FF0000"/>
                </a:solidFill>
              </a:rPr>
              <a:t>MovieDatabaseHelper</a:t>
            </a:r>
            <a:r>
              <a:rPr lang="en-US" dirty="0">
                <a:solidFill>
                  <a:srgbClr val="FF0000"/>
                </a:solidFill>
              </a:rPr>
              <a:t> Object</a:t>
            </a:r>
          </a:p>
        </p:txBody>
      </p:sp>
      <p:sp>
        <p:nvSpPr>
          <p:cNvPr id="17" name="Rectangle 16"/>
          <p:cNvSpPr/>
          <p:nvPr/>
        </p:nvSpPr>
        <p:spPr>
          <a:xfrm>
            <a:off x="381000" y="1447800"/>
            <a:ext cx="38862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343400" y="1676400"/>
            <a:ext cx="4114800" cy="369332"/>
          </a:xfrm>
          <a:prstGeom prst="rect">
            <a:avLst/>
          </a:prstGeom>
          <a:solidFill>
            <a:schemeClr val="bg1"/>
          </a:solidFill>
        </p:spPr>
        <p:txBody>
          <a:bodyPr wrap="square" rtlCol="0">
            <a:spAutoFit/>
          </a:bodyPr>
          <a:lstStyle/>
          <a:p>
            <a:r>
              <a:rPr lang="en-US" dirty="0">
                <a:solidFill>
                  <a:srgbClr val="FF0000"/>
                </a:solidFill>
              </a:rPr>
              <a:t>Global Variables</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par>
                                <p:cTn id="35" presetID="2" presetClass="entr" presetSubtype="2"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1+#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a:xfrm>
            <a:off x="457200" y="1600200"/>
            <a:ext cx="8229600" cy="4800600"/>
          </a:xfrm>
        </p:spPr>
        <p:txBody>
          <a:bodyPr>
            <a:normAutofit/>
          </a:bodyPr>
          <a:lstStyle/>
          <a:p>
            <a:pPr>
              <a:buNone/>
            </a:pPr>
            <a:r>
              <a:rPr lang="en-US" sz="2800" dirty="0"/>
              <a:t>30 Minutes</a:t>
            </a:r>
          </a:p>
          <a:p>
            <a:pPr marL="914400" lvl="1" indent="-457200">
              <a:buFont typeface="+mj-lt"/>
              <a:buAutoNum type="arabicPeriod"/>
            </a:pPr>
            <a:r>
              <a:rPr lang="en-US" sz="2400" dirty="0"/>
              <a:t>Implement a </a:t>
            </a:r>
            <a:r>
              <a:rPr lang="en-US" sz="2400" dirty="0" err="1"/>
              <a:t>getMovieDesc</a:t>
            </a:r>
            <a:r>
              <a:rPr lang="en-US" sz="2400" dirty="0"/>
              <a:t> method in the </a:t>
            </a:r>
            <a:r>
              <a:rPr lang="en-US" sz="2400" dirty="0" err="1"/>
              <a:t>MovieDBHelper</a:t>
            </a:r>
            <a:r>
              <a:rPr lang="en-US" sz="2400" dirty="0"/>
              <a:t> class which takes </a:t>
            </a:r>
            <a:r>
              <a:rPr lang="en-US" sz="2400" b="1" dirty="0"/>
              <a:t>movie name </a:t>
            </a:r>
            <a:r>
              <a:rPr lang="en-US" sz="2400" dirty="0"/>
              <a:t>and returns its </a:t>
            </a:r>
            <a:r>
              <a:rPr lang="en-US" sz="2400" b="1" dirty="0"/>
              <a:t>description</a:t>
            </a:r>
            <a:r>
              <a:rPr lang="en-US" sz="2400" dirty="0"/>
              <a:t> using</a:t>
            </a:r>
            <a:r>
              <a:rPr lang="en-US" sz="2400" b="1" dirty="0"/>
              <a:t> </a:t>
            </a:r>
            <a:r>
              <a:rPr lang="en-US" sz="2400" b="1" dirty="0" err="1"/>
              <a:t>rawQuery</a:t>
            </a:r>
            <a:r>
              <a:rPr lang="en-US" sz="2400" b="1" dirty="0"/>
              <a:t> </a:t>
            </a:r>
            <a:r>
              <a:rPr lang="en-US" sz="2400" dirty="0"/>
              <a:t>Method.</a:t>
            </a:r>
          </a:p>
          <a:p>
            <a:pPr marL="914400" lvl="1" indent="-457200">
              <a:buFont typeface="+mj-lt"/>
              <a:buAutoNum type="arabicPeriod"/>
            </a:pPr>
            <a:endParaRPr lang="en-US" sz="2400" dirty="0"/>
          </a:p>
          <a:p>
            <a:pPr marL="914400" lvl="1" indent="-457200">
              <a:buFont typeface="+mj-lt"/>
              <a:buAutoNum type="arabicPeriod"/>
            </a:pPr>
            <a:r>
              <a:rPr lang="en-US" sz="2400" dirty="0"/>
              <a:t>Add a </a:t>
            </a:r>
            <a:r>
              <a:rPr lang="en-US" sz="2400" dirty="0" err="1"/>
              <a:t>textView</a:t>
            </a:r>
            <a:r>
              <a:rPr lang="en-US" sz="2400" dirty="0"/>
              <a:t> in the </a:t>
            </a:r>
            <a:r>
              <a:rPr lang="en-US" sz="2400" dirty="0" err="1"/>
              <a:t>ShowMovies</a:t>
            </a:r>
            <a:r>
              <a:rPr lang="en-US" sz="2400" dirty="0"/>
              <a:t> activity</a:t>
            </a:r>
          </a:p>
          <a:p>
            <a:pPr marL="914400" lvl="1" indent="-457200">
              <a:buFont typeface="+mj-lt"/>
              <a:buAutoNum type="arabicPeriod"/>
            </a:pPr>
            <a:endParaRPr lang="en-US" sz="2400" dirty="0"/>
          </a:p>
          <a:p>
            <a:pPr marL="914400" lvl="1" indent="-457200">
              <a:buFont typeface="+mj-lt"/>
              <a:buAutoNum type="arabicPeriod"/>
            </a:pPr>
            <a:r>
              <a:rPr lang="en-US" sz="2400" dirty="0"/>
              <a:t>When the user clicks on an item in the </a:t>
            </a:r>
            <a:br>
              <a:rPr lang="en-US" sz="2400" dirty="0"/>
            </a:br>
            <a:r>
              <a:rPr lang="en-US" sz="2400" dirty="0" err="1"/>
              <a:t>listView</a:t>
            </a:r>
            <a:r>
              <a:rPr lang="en-US" sz="2400" dirty="0"/>
              <a:t> write its description in the </a:t>
            </a:r>
            <a:r>
              <a:rPr lang="en-US" sz="2400" dirty="0" err="1"/>
              <a:t>textView</a:t>
            </a:r>
            <a:endParaRPr lang="en-US" sz="2400" dirty="0"/>
          </a:p>
        </p:txBody>
      </p:sp>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14</a:t>
            </a:fld>
            <a:endParaRPr lang="en-US"/>
          </a:p>
        </p:txBody>
      </p:sp>
      <p:pic>
        <p:nvPicPr>
          <p:cNvPr id="6" name="Picture 2" descr="C:\Users\Nehal\Desktop\6a00e54f8c25c988340167648e5a21970b-800wi.gif"/>
          <p:cNvPicPr>
            <a:picLocks noChangeAspect="1" noChangeArrowheads="1"/>
          </p:cNvPicPr>
          <p:nvPr/>
        </p:nvPicPr>
        <p:blipFill>
          <a:blip r:embed="rId2" cstate="print"/>
          <a:srcRect/>
          <a:stretch>
            <a:fillRect/>
          </a:stretch>
        </p:blipFill>
        <p:spPr bwMode="auto">
          <a:xfrm>
            <a:off x="6934200" y="3527699"/>
            <a:ext cx="2209800" cy="2263501"/>
          </a:xfrm>
          <a:prstGeom prst="rect">
            <a:avLst/>
          </a:prstGeom>
          <a:noFill/>
        </p:spPr>
      </p:pic>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r>
              <a:rPr lang="en-US" dirty="0" err="1"/>
              <a:t>DatabaseHelper</a:t>
            </a:r>
            <a:r>
              <a:rPr lang="en-US" dirty="0"/>
              <a:t> Class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15</a:t>
            </a:fld>
            <a:endParaRPr lang="en-US"/>
          </a:p>
        </p:txBody>
      </p:sp>
      <p:sp>
        <p:nvSpPr>
          <p:cNvPr id="13" name="Rectangle 12"/>
          <p:cNvSpPr/>
          <p:nvPr/>
        </p:nvSpPr>
        <p:spPr>
          <a:xfrm>
            <a:off x="0" y="1740933"/>
            <a:ext cx="9144000" cy="27312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72000" y="1371600"/>
            <a:ext cx="4419600" cy="369332"/>
          </a:xfrm>
          <a:prstGeom prst="rect">
            <a:avLst/>
          </a:prstGeom>
          <a:solidFill>
            <a:schemeClr val="bg1"/>
          </a:solidFill>
        </p:spPr>
        <p:txBody>
          <a:bodyPr wrap="square" rtlCol="0">
            <a:spAutoFit/>
          </a:bodyPr>
          <a:lstStyle/>
          <a:p>
            <a:r>
              <a:rPr lang="en-US" dirty="0">
                <a:solidFill>
                  <a:srgbClr val="FF0000"/>
                </a:solidFill>
              </a:rPr>
              <a:t>Get movie </a:t>
            </a:r>
            <a:r>
              <a:rPr lang="en-US" dirty="0" err="1">
                <a:solidFill>
                  <a:srgbClr val="FF0000"/>
                </a:solidFill>
              </a:rPr>
              <a:t>Desc</a:t>
            </a:r>
            <a:r>
              <a:rPr lang="en-US" dirty="0">
                <a:solidFill>
                  <a:srgbClr val="FF0000"/>
                </a:solidFill>
              </a:rPr>
              <a:t> using movie name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8800"/>
            <a:ext cx="7543800" cy="264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67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r>
              <a:rPr lang="en-US" dirty="0" err="1"/>
              <a:t>ShowMovies</a:t>
            </a:r>
            <a:r>
              <a:rPr lang="en-US" dirty="0"/>
              <a:t> Activity</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16</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38400"/>
            <a:ext cx="869933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665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Employees Example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Mobile Computing</a:t>
            </a:r>
            <a:endParaRPr lang="en-US"/>
          </a:p>
        </p:txBody>
      </p:sp>
      <p:sp>
        <p:nvSpPr>
          <p:cNvPr id="5" name="Slide Number Placeholder 4"/>
          <p:cNvSpPr>
            <a:spLocks noGrp="1"/>
          </p:cNvSpPr>
          <p:nvPr>
            <p:ph type="sldNum" sz="quarter" idx="12"/>
          </p:nvPr>
        </p:nvSpPr>
        <p:spPr/>
        <p:txBody>
          <a:bodyPr/>
          <a:lstStyle/>
          <a:p>
            <a:fld id="{FFD3E96C-1596-48F8-978E-9F6EBBD9775F}" type="slidenum">
              <a:rPr lang="en-US" smtClean="0"/>
              <a:pPr/>
              <a:t>17</a:t>
            </a:fld>
            <a:endParaRPr lang="en-US"/>
          </a:p>
        </p:txBody>
      </p:sp>
      <p:pic>
        <p:nvPicPr>
          <p:cNvPr id="1026" name="Picture 2"/>
          <p:cNvPicPr>
            <a:picLocks noChangeAspect="1" noChangeArrowheads="1"/>
          </p:cNvPicPr>
          <p:nvPr/>
        </p:nvPicPr>
        <p:blipFill>
          <a:blip r:embed="rId2" cstate="print"/>
          <a:srcRect l="13125" r="51250" b="5000"/>
          <a:stretch>
            <a:fillRect/>
          </a:stretch>
        </p:blipFill>
        <p:spPr bwMode="auto">
          <a:xfrm>
            <a:off x="304800" y="1447800"/>
            <a:ext cx="3048000" cy="4800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l="14375" r="51250" b="5000"/>
          <a:stretch>
            <a:fillRect/>
          </a:stretch>
        </p:blipFill>
        <p:spPr bwMode="auto">
          <a:xfrm>
            <a:off x="2768206" y="1447800"/>
            <a:ext cx="2955758" cy="48006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l="14375" r="51250" b="4000"/>
          <a:stretch>
            <a:fillRect/>
          </a:stretch>
        </p:blipFill>
        <p:spPr bwMode="auto">
          <a:xfrm>
            <a:off x="5692588" y="1489729"/>
            <a:ext cx="2971800" cy="4800600"/>
          </a:xfrm>
          <a:prstGeom prst="rect">
            <a:avLst/>
          </a:prstGeom>
          <a:noFill/>
          <a:ln w="9525">
            <a:noFill/>
            <a:miter lim="800000"/>
            <a:headEnd/>
            <a:tailEnd/>
          </a:ln>
        </p:spPr>
      </p:pic>
    </p:spTree>
    <p:extLst>
      <p:ext uri="{BB962C8B-B14F-4D97-AF65-F5344CB8AC3E}">
        <p14:creationId xmlns:p14="http://schemas.microsoft.com/office/powerpoint/2010/main" val="2581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1+#ppt_w/2"/>
                                          </p:val>
                                        </p:tav>
                                        <p:tav tm="100000">
                                          <p:val>
                                            <p:strVal val="#ppt_x"/>
                                          </p:val>
                                        </p:tav>
                                      </p:tavLst>
                                    </p:anim>
                                    <p:anim calcmode="lin" valueType="num">
                                      <p:cBhvr additive="base">
                                        <p:cTn id="8"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1+#ppt_w/2"/>
                                          </p:val>
                                        </p:tav>
                                        <p:tav tm="100000">
                                          <p:val>
                                            <p:strVal val="#ppt_x"/>
                                          </p:val>
                                        </p:tav>
                                      </p:tavLst>
                                    </p:anim>
                                    <p:anim calcmode="lin" valueType="num">
                                      <p:cBhvr additive="base">
                                        <p:cTn id="14"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a:bodyPr>
          <a:lstStyle/>
          <a:p>
            <a:r>
              <a:rPr lang="en-US" dirty="0" smtClean="0"/>
              <a:t>Scenario: </a:t>
            </a:r>
          </a:p>
          <a:p>
            <a:pPr lvl="1"/>
            <a:r>
              <a:rPr lang="en-US" dirty="0" smtClean="0"/>
              <a:t>User enters a name in the edit text.</a:t>
            </a:r>
          </a:p>
          <a:p>
            <a:pPr lvl="1"/>
            <a:r>
              <a:rPr lang="en-US" dirty="0" smtClean="0"/>
              <a:t>Press search button.</a:t>
            </a:r>
          </a:p>
          <a:p>
            <a:pPr lvl="1"/>
            <a:r>
              <a:rPr lang="en-US" dirty="0" smtClean="0"/>
              <a:t>Then all employees that their names contain the entered name are displayed in the list by their name that is stored in the database.</a:t>
            </a:r>
          </a:p>
          <a:p>
            <a:pPr lvl="1"/>
            <a:endParaRPr lang="en-US" dirty="0" smtClean="0"/>
          </a:p>
          <a:p>
            <a:r>
              <a:rPr lang="en-US" dirty="0" smtClean="0"/>
              <a:t>The database contains two tables:</a:t>
            </a:r>
          </a:p>
          <a:p>
            <a:pPr lvl="1"/>
            <a:r>
              <a:rPr lang="en-US" dirty="0" smtClean="0"/>
              <a:t>Employee </a:t>
            </a:r>
          </a:p>
          <a:p>
            <a:pPr lvl="1"/>
            <a:r>
              <a:rPr lang="en-US" dirty="0" smtClean="0"/>
              <a:t>Department </a:t>
            </a:r>
          </a:p>
          <a:p>
            <a:pPr lvl="1"/>
            <a:endParaRPr lang="en-US" dirty="0" smtClean="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Mobile Computing</a:t>
            </a:r>
            <a:endParaRPr lang="en-US"/>
          </a:p>
        </p:txBody>
      </p:sp>
      <p:sp>
        <p:nvSpPr>
          <p:cNvPr id="5" name="Slide Number Placeholder 4"/>
          <p:cNvSpPr>
            <a:spLocks noGrp="1"/>
          </p:cNvSpPr>
          <p:nvPr>
            <p:ph type="sldNum" sz="quarter" idx="12"/>
          </p:nvPr>
        </p:nvSpPr>
        <p:spPr/>
        <p:txBody>
          <a:bodyPr/>
          <a:lstStyle/>
          <a:p>
            <a:fld id="{FFD3E96C-1596-48F8-978E-9F6EBBD9775F}" type="slidenum">
              <a:rPr lang="en-US" smtClean="0"/>
              <a:pPr/>
              <a:t>18</a:t>
            </a:fld>
            <a:endParaRPr lang="en-US"/>
          </a:p>
        </p:txBody>
      </p:sp>
    </p:spTree>
    <p:extLst>
      <p:ext uri="{BB962C8B-B14F-4D97-AF65-F5344CB8AC3E}">
        <p14:creationId xmlns:p14="http://schemas.microsoft.com/office/powerpoint/2010/main" val="933202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dirty="0" err="1"/>
              <a:t>Cont</a:t>
            </a:r>
            <a:r>
              <a:rPr lang="en-US" dirty="0"/>
              <a:t>’</a:t>
            </a:r>
          </a:p>
        </p:txBody>
      </p:sp>
      <p:sp>
        <p:nvSpPr>
          <p:cNvPr id="3" name="Content Placeholder 2"/>
          <p:cNvSpPr>
            <a:spLocks noGrp="1"/>
          </p:cNvSpPr>
          <p:nvPr>
            <p:ph idx="1"/>
          </p:nvPr>
        </p:nvSpPr>
        <p:spPr/>
        <p:txBody>
          <a:bodyPr/>
          <a:lstStyle/>
          <a:p>
            <a:r>
              <a:rPr lang="en-US" dirty="0"/>
              <a:t>There is a 1-m relation between the tables</a:t>
            </a:r>
            <a:r>
              <a:rPr lang="en-US" dirty="0" smtClean="0"/>
              <a:t>.</a:t>
            </a:r>
          </a:p>
          <a:p>
            <a:pPr lvl="1"/>
            <a:r>
              <a:rPr lang="en-US" dirty="0" smtClean="0"/>
              <a:t>Department table creation statement</a:t>
            </a:r>
          </a:p>
          <a:p>
            <a:pPr lvl="1"/>
            <a:endParaRPr lang="en-US" dirty="0" smtClean="0"/>
          </a:p>
          <a:p>
            <a:pPr lvl="1"/>
            <a:endParaRPr lang="en-US" dirty="0"/>
          </a:p>
          <a:p>
            <a:pPr lvl="1"/>
            <a:endParaRPr lang="en-US" dirty="0" smtClean="0"/>
          </a:p>
          <a:p>
            <a:pPr lvl="1"/>
            <a:endParaRPr lang="en-US" dirty="0"/>
          </a:p>
          <a:p>
            <a:pPr lvl="1"/>
            <a:r>
              <a:rPr lang="en-US" dirty="0" smtClean="0"/>
              <a:t>Employee table </a:t>
            </a:r>
            <a:r>
              <a:rPr lang="en-US" dirty="0"/>
              <a:t>creation statement</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Mobile Computing</a:t>
            </a:r>
            <a:endParaRPr lang="en-US"/>
          </a:p>
        </p:txBody>
      </p:sp>
      <p:sp>
        <p:nvSpPr>
          <p:cNvPr id="5" name="Slide Number Placeholder 4"/>
          <p:cNvSpPr>
            <a:spLocks noGrp="1"/>
          </p:cNvSpPr>
          <p:nvPr>
            <p:ph type="sldNum" sz="quarter" idx="12"/>
          </p:nvPr>
        </p:nvSpPr>
        <p:spPr/>
        <p:txBody>
          <a:bodyPr/>
          <a:lstStyle/>
          <a:p>
            <a:fld id="{FFD3E96C-1596-48F8-978E-9F6EBBD9775F}" type="slidenum">
              <a:rPr lang="en-US" smtClean="0"/>
              <a:pPr/>
              <a:t>19</a:t>
            </a:fld>
            <a:endParaRPr lang="en-US"/>
          </a:p>
        </p:txBody>
      </p:sp>
      <p:pic>
        <p:nvPicPr>
          <p:cNvPr id="6" name="Picture 5"/>
          <p:cNvPicPr>
            <a:picLocks noChangeAspect="1"/>
          </p:cNvPicPr>
          <p:nvPr/>
        </p:nvPicPr>
        <p:blipFill>
          <a:blip r:embed="rId2"/>
          <a:stretch>
            <a:fillRect/>
          </a:stretch>
        </p:blipFill>
        <p:spPr>
          <a:xfrm>
            <a:off x="895350" y="4509807"/>
            <a:ext cx="7734300" cy="1209675"/>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863974" y="2590800"/>
            <a:ext cx="7124700"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2193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Agenda</a:t>
            </a:r>
          </a:p>
        </p:txBody>
      </p:sp>
      <p:sp>
        <p:nvSpPr>
          <p:cNvPr id="6" name="Footer Placeholder 5"/>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2</a:t>
            </a:fld>
            <a:endParaRPr lang="en-US"/>
          </a:p>
        </p:txBody>
      </p:sp>
      <p:sp>
        <p:nvSpPr>
          <p:cNvPr id="8" name="Content Placeholder 7"/>
          <p:cNvSpPr>
            <a:spLocks noGrp="1"/>
          </p:cNvSpPr>
          <p:nvPr>
            <p:ph idx="1"/>
          </p:nvPr>
        </p:nvSpPr>
        <p:spPr/>
        <p:txBody>
          <a:bodyPr/>
          <a:lstStyle/>
          <a:p>
            <a:r>
              <a:rPr lang="en-US" dirty="0" err="1"/>
              <a:t>SQLite</a:t>
            </a:r>
            <a:endParaRPr lang="en-US" dirty="0"/>
          </a:p>
          <a:p>
            <a:r>
              <a:rPr lang="en-US" dirty="0" err="1"/>
              <a:t>SQLiteOpenHelper</a:t>
            </a:r>
            <a:endParaRPr lang="en-US" dirty="0"/>
          </a:p>
          <a:p>
            <a:r>
              <a:rPr lang="en-US" dirty="0" err="1"/>
              <a:t>SQLiteDatabase</a:t>
            </a:r>
            <a:endParaRPr lang="en-US" dirty="0"/>
          </a:p>
          <a:p>
            <a:r>
              <a:rPr lang="en-US" dirty="0"/>
              <a:t>Cursor </a:t>
            </a:r>
          </a:p>
          <a:p>
            <a:r>
              <a:rPr lang="en-US" dirty="0"/>
              <a:t>Movies Example</a:t>
            </a:r>
          </a:p>
          <a:p>
            <a:pPr marL="0" indent="0">
              <a:buNone/>
            </a:pPr>
            <a:endParaRPr lang="en-US" dirty="0"/>
          </a:p>
        </p:txBody>
      </p:sp>
    </p:spTree>
  </p:cSld>
  <p:clrMapOvr>
    <a:masterClrMapping/>
  </p:clrMapOvr>
  <p:transition spd="med">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 database must contain data at the beginning so in the </a:t>
            </a:r>
            <a:r>
              <a:rPr lang="en-US" dirty="0" err="1" smtClean="0"/>
              <a:t>onCreate</a:t>
            </a:r>
            <a:r>
              <a:rPr lang="en-US" dirty="0" smtClean="0"/>
              <a:t> </a:t>
            </a:r>
            <a:r>
              <a:rPr lang="en-US" dirty="0"/>
              <a:t>method, after creating the </a:t>
            </a:r>
            <a:r>
              <a:rPr lang="en-US" dirty="0" smtClean="0"/>
              <a:t>database (executing the two SQL statements previously discussed) </a:t>
            </a:r>
            <a:r>
              <a:rPr lang="en-US" dirty="0"/>
              <a:t>insert some rows using </a:t>
            </a:r>
            <a:r>
              <a:rPr lang="en-US" dirty="0" err="1"/>
              <a:t>ContentValues</a:t>
            </a:r>
            <a:r>
              <a:rPr lang="en-US" dirty="0" smtClean="0"/>
              <a:t>.</a:t>
            </a:r>
          </a:p>
          <a:p>
            <a:endParaRPr lang="en-US" dirty="0"/>
          </a:p>
          <a:p>
            <a:r>
              <a:rPr lang="en-US" dirty="0" smtClean="0"/>
              <a:t>In the </a:t>
            </a:r>
            <a:r>
              <a:rPr lang="en-US" dirty="0" err="1" smtClean="0"/>
              <a:t>onUpgrade</a:t>
            </a:r>
            <a:r>
              <a:rPr lang="en-US" dirty="0" smtClean="0"/>
              <a:t> method, drop the two tables.</a:t>
            </a:r>
            <a:endParaRPr lang="en-US" dirty="0"/>
          </a:p>
          <a:p>
            <a:endParaRPr lang="en-US" dirty="0"/>
          </a:p>
          <a:p>
            <a:r>
              <a:rPr lang="en-US" dirty="0" smtClean="0"/>
              <a:t>Define “</a:t>
            </a:r>
            <a:r>
              <a:rPr lang="en-US" dirty="0" err="1" smtClean="0"/>
              <a:t>getEmployees</a:t>
            </a:r>
            <a:r>
              <a:rPr lang="en-US" dirty="0" smtClean="0"/>
              <a:t>” method that </a:t>
            </a:r>
            <a:r>
              <a:rPr lang="en-US" dirty="0"/>
              <a:t>takes a string name, searches for all employees that their names contain the passed name and returns a cursor.</a:t>
            </a:r>
          </a:p>
          <a:p>
            <a:endParaRPr lang="en-US" dirty="0"/>
          </a:p>
        </p:txBody>
      </p:sp>
      <p:sp>
        <p:nvSpPr>
          <p:cNvPr id="4" name="Footer Placeholder 3"/>
          <p:cNvSpPr>
            <a:spLocks noGrp="1"/>
          </p:cNvSpPr>
          <p:nvPr>
            <p:ph type="ftr" sz="quarter" idx="11"/>
          </p:nvPr>
        </p:nvSpPr>
        <p:spPr/>
        <p:txBody>
          <a:bodyPr/>
          <a:lstStyle/>
          <a:p>
            <a:r>
              <a:rPr lang="en-US" smtClean="0"/>
              <a:t>Mobile Computing</a:t>
            </a:r>
            <a:endParaRPr lang="en-US"/>
          </a:p>
        </p:txBody>
      </p:sp>
      <p:sp>
        <p:nvSpPr>
          <p:cNvPr id="5" name="Slide Number Placeholder 4"/>
          <p:cNvSpPr>
            <a:spLocks noGrp="1"/>
          </p:cNvSpPr>
          <p:nvPr>
            <p:ph type="sldNum" sz="quarter" idx="12"/>
          </p:nvPr>
        </p:nvSpPr>
        <p:spPr/>
        <p:txBody>
          <a:bodyPr/>
          <a:lstStyle/>
          <a:p>
            <a:fld id="{FFD3E96C-1596-48F8-978E-9F6EBBD9775F}" type="slidenum">
              <a:rPr lang="en-US" smtClean="0"/>
              <a:pPr/>
              <a:t>20</a:t>
            </a:fld>
            <a:endParaRPr lang="en-US"/>
          </a:p>
        </p:txBody>
      </p:sp>
    </p:spTree>
    <p:extLst>
      <p:ext uri="{BB962C8B-B14F-4D97-AF65-F5344CB8AC3E}">
        <p14:creationId xmlns:p14="http://schemas.microsoft.com/office/powerpoint/2010/main" val="651510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a:t>
            </a:r>
            <a:endParaRPr lang="en-US" dirty="0"/>
          </a:p>
        </p:txBody>
      </p:sp>
      <p:sp>
        <p:nvSpPr>
          <p:cNvPr id="3" name="Content Placeholder 2"/>
          <p:cNvSpPr>
            <a:spLocks noGrp="1"/>
          </p:cNvSpPr>
          <p:nvPr>
            <p:ph idx="1"/>
          </p:nvPr>
        </p:nvSpPr>
        <p:spPr/>
        <p:txBody>
          <a:bodyPr/>
          <a:lstStyle/>
          <a:p>
            <a:r>
              <a:rPr lang="en-US" dirty="0" err="1"/>
              <a:t>SQLite</a:t>
            </a:r>
            <a:r>
              <a:rPr lang="en-US" dirty="0"/>
              <a:t> is an Open Source Database which is embedded into Android.</a:t>
            </a:r>
          </a:p>
          <a:p>
            <a:endParaRPr lang="en-US" dirty="0"/>
          </a:p>
          <a:p>
            <a:r>
              <a:rPr lang="en-US" dirty="0" err="1"/>
              <a:t>SQLite</a:t>
            </a:r>
            <a:r>
              <a:rPr lang="en-US" dirty="0"/>
              <a:t> is available on every Android device. Using an </a:t>
            </a:r>
            <a:r>
              <a:rPr lang="en-US" dirty="0" err="1"/>
              <a:t>SQLite</a:t>
            </a:r>
            <a:r>
              <a:rPr lang="en-US" dirty="0"/>
              <a:t> database in Android does not require any database setup or administration. </a:t>
            </a:r>
            <a:endParaRPr lang="ar-EG" dirty="0"/>
          </a:p>
          <a:p>
            <a:endParaRPr lang="en-US" dirty="0"/>
          </a:p>
        </p:txBody>
      </p:sp>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3</a:t>
            </a:fld>
            <a:endParaRPr lang="en-US"/>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SQLiteOpenHelper</a:t>
            </a:r>
            <a:endParaRPr lang="en-US" dirty="0"/>
          </a:p>
        </p:txBody>
      </p:sp>
      <p:sp>
        <p:nvSpPr>
          <p:cNvPr id="3" name="Content Placeholder 2"/>
          <p:cNvSpPr>
            <a:spLocks noGrp="1"/>
          </p:cNvSpPr>
          <p:nvPr>
            <p:ph idx="1"/>
          </p:nvPr>
        </p:nvSpPr>
        <p:spPr/>
        <p:txBody>
          <a:bodyPr/>
          <a:lstStyle/>
          <a:p>
            <a:r>
              <a:rPr lang="en-US" dirty="0" err="1"/>
              <a:t>SQLiteOpenHelper</a:t>
            </a:r>
            <a:r>
              <a:rPr lang="en-US" dirty="0"/>
              <a:t> is the helper class provided by android to create and maintain databases for your application. </a:t>
            </a:r>
          </a:p>
          <a:p>
            <a:pPr>
              <a:buNone/>
            </a:pPr>
            <a:endParaRPr lang="en-US" dirty="0"/>
          </a:p>
          <a:p>
            <a:r>
              <a:rPr lang="en-US" dirty="0"/>
              <a:t>This class takes care of opening the database if it exists, create it if it does not exist, and upgrade it as necessary.</a:t>
            </a:r>
          </a:p>
          <a:p>
            <a:endParaRPr lang="en-US" dirty="0"/>
          </a:p>
          <a:p>
            <a:r>
              <a:rPr lang="en-US" dirty="0"/>
              <a:t>In this class you need to override the methods </a:t>
            </a:r>
            <a:r>
              <a:rPr lang="en-US" dirty="0" err="1">
                <a:solidFill>
                  <a:srgbClr val="FF0000"/>
                </a:solidFill>
                <a:effectLst>
                  <a:outerShdw blurRad="38100" dist="38100" dir="2700000" algn="tl">
                    <a:srgbClr val="000000">
                      <a:alpha val="43137"/>
                    </a:srgbClr>
                  </a:outerShdw>
                </a:effectLst>
              </a:rPr>
              <a:t>onCreate</a:t>
            </a:r>
            <a:r>
              <a:rPr lang="en-US" dirty="0">
                <a:solidFill>
                  <a:srgbClr val="FF0000"/>
                </a:solidFill>
                <a:effectLst>
                  <a:outerShdw blurRad="38100" dist="38100" dir="2700000" algn="tl">
                    <a:srgbClr val="000000">
                      <a:alpha val="43137"/>
                    </a:srgbClr>
                  </a:outerShdw>
                </a:effectLst>
              </a:rPr>
              <a:t>() </a:t>
            </a:r>
            <a:r>
              <a:rPr lang="en-US" dirty="0"/>
              <a:t>to create the database and </a:t>
            </a:r>
            <a:r>
              <a:rPr lang="en-US" dirty="0" err="1">
                <a:solidFill>
                  <a:srgbClr val="FF0000"/>
                </a:solidFill>
                <a:effectLst>
                  <a:outerShdw blurRad="38100" dist="38100" dir="2700000" algn="tl">
                    <a:srgbClr val="000000">
                      <a:alpha val="43137"/>
                    </a:srgbClr>
                  </a:outerShdw>
                </a:effectLst>
              </a:rPr>
              <a:t>onUpgrade</a:t>
            </a:r>
            <a:r>
              <a:rPr lang="en-US" dirty="0">
                <a:solidFill>
                  <a:srgbClr val="FF0000"/>
                </a:solidFill>
                <a:effectLst>
                  <a:outerShdw blurRad="38100" dist="38100" dir="2700000" algn="tl">
                    <a:srgbClr val="000000">
                      <a:alpha val="43137"/>
                    </a:srgbClr>
                  </a:outerShdw>
                </a:effectLst>
              </a:rPr>
              <a:t>() </a:t>
            </a:r>
            <a:r>
              <a:rPr lang="en-US" dirty="0"/>
              <a:t>to upgrade the database in case of changes in the database schema.</a:t>
            </a:r>
          </a:p>
        </p:txBody>
      </p:sp>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4</a:t>
            </a:fld>
            <a:endParaRPr lang="en-US"/>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SQLiteOpenHelper</a:t>
            </a:r>
            <a:r>
              <a:rPr lang="en-US" dirty="0"/>
              <a:t> Cont’</a:t>
            </a:r>
          </a:p>
        </p:txBody>
      </p:sp>
      <p:sp>
        <p:nvSpPr>
          <p:cNvPr id="3" name="Content Placeholder 2"/>
          <p:cNvSpPr>
            <a:spLocks noGrp="1"/>
          </p:cNvSpPr>
          <p:nvPr>
            <p:ph idx="1"/>
          </p:nvPr>
        </p:nvSpPr>
        <p:spPr/>
        <p:txBody>
          <a:bodyPr/>
          <a:lstStyle/>
          <a:p>
            <a:r>
              <a:rPr lang="en-US" dirty="0" err="1"/>
              <a:t>SQLiteOpenHelper</a:t>
            </a:r>
            <a:r>
              <a:rPr lang="en-US" dirty="0"/>
              <a:t> provides the methods                                    </a:t>
            </a:r>
            <a:r>
              <a:rPr lang="en-US" dirty="0" err="1">
                <a:solidFill>
                  <a:srgbClr val="FF0000"/>
                </a:solidFill>
                <a:effectLst>
                  <a:outerShdw blurRad="38100" dist="38100" dir="2700000" algn="tl">
                    <a:srgbClr val="000000">
                      <a:alpha val="43137"/>
                    </a:srgbClr>
                  </a:outerShdw>
                </a:effectLst>
              </a:rPr>
              <a:t>getReadableDatabase</a:t>
            </a:r>
            <a:r>
              <a:rPr lang="en-US" dirty="0">
                <a:solidFill>
                  <a:srgbClr val="FF0000"/>
                </a:solidFill>
                <a:effectLst>
                  <a:outerShdw blurRad="38100" dist="38100" dir="2700000" algn="tl">
                    <a:srgbClr val="000000">
                      <a:alpha val="43137"/>
                    </a:srgbClr>
                  </a:outerShdw>
                </a:effectLst>
              </a:rPr>
              <a:t>() </a:t>
            </a:r>
            <a:r>
              <a:rPr lang="en-US" dirty="0"/>
              <a:t>and </a:t>
            </a:r>
            <a:r>
              <a:rPr lang="en-US" dirty="0" err="1">
                <a:solidFill>
                  <a:srgbClr val="FF0000"/>
                </a:solidFill>
                <a:effectLst>
                  <a:outerShdw blurRad="38100" dist="38100" dir="2700000" algn="tl">
                    <a:srgbClr val="000000">
                      <a:alpha val="43137"/>
                    </a:srgbClr>
                  </a:outerShdw>
                </a:effectLst>
              </a:rPr>
              <a:t>getWriteableDatabase</a:t>
            </a:r>
            <a:r>
              <a:rPr lang="en-US" dirty="0">
                <a:solidFill>
                  <a:srgbClr val="FF0000"/>
                </a:solidFill>
                <a:effectLst>
                  <a:outerShdw blurRad="38100" dist="38100" dir="2700000" algn="tl">
                    <a:srgbClr val="000000">
                      <a:alpha val="43137"/>
                    </a:srgbClr>
                  </a:outerShdw>
                </a:effectLst>
              </a:rPr>
              <a:t>()</a:t>
            </a:r>
            <a:r>
              <a:rPr lang="en-US" dirty="0"/>
              <a:t> to get access to an </a:t>
            </a:r>
            <a:r>
              <a:rPr lang="en-US" dirty="0" err="1"/>
              <a:t>SQLiteDatabase</a:t>
            </a:r>
            <a:r>
              <a:rPr lang="en-US" dirty="0"/>
              <a:t> object which allows database access either in read or write mode.</a:t>
            </a:r>
          </a:p>
        </p:txBody>
      </p:sp>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5</a:t>
            </a:fld>
            <a:endParaRPr lang="en-US" dirty="0"/>
          </a:p>
        </p:txBody>
      </p:sp>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SQLiteDatabase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SQLiteDatabase</a:t>
            </a:r>
            <a:r>
              <a:rPr lang="en-US" dirty="0"/>
              <a:t> is the base class for working with a </a:t>
            </a:r>
            <a:r>
              <a:rPr lang="en-US" dirty="0" err="1"/>
              <a:t>SQLite</a:t>
            </a:r>
            <a:r>
              <a:rPr lang="en-US" dirty="0"/>
              <a:t> database in Android.</a:t>
            </a:r>
          </a:p>
          <a:p>
            <a:endParaRPr lang="en-US" dirty="0"/>
          </a:p>
          <a:p>
            <a:r>
              <a:rPr lang="en-US" dirty="0" err="1"/>
              <a:t>SQLiteDatabase</a:t>
            </a:r>
            <a:r>
              <a:rPr lang="en-US" dirty="0"/>
              <a:t> provides:</a:t>
            </a:r>
          </a:p>
          <a:p>
            <a:pPr lvl="1"/>
            <a:r>
              <a:rPr lang="en-US" dirty="0">
                <a:solidFill>
                  <a:srgbClr val="FF0000"/>
                </a:solidFill>
                <a:effectLst>
                  <a:outerShdw blurRad="38100" dist="38100" dir="2700000" algn="tl">
                    <a:srgbClr val="000000">
                      <a:alpha val="43137"/>
                    </a:srgbClr>
                  </a:outerShdw>
                </a:effectLst>
              </a:rPr>
              <a:t>insert()</a:t>
            </a:r>
            <a:r>
              <a:rPr lang="en-US" dirty="0"/>
              <a:t>, </a:t>
            </a:r>
            <a:r>
              <a:rPr lang="en-US" sz="2100" dirty="0">
                <a:solidFill>
                  <a:srgbClr val="FF0000"/>
                </a:solidFill>
                <a:effectLst>
                  <a:outerShdw blurRad="38100" dist="38100" dir="2700000" algn="tl">
                    <a:srgbClr val="000000">
                      <a:alpha val="43137"/>
                    </a:srgbClr>
                  </a:outerShdw>
                </a:effectLst>
              </a:rPr>
              <a:t>update() </a:t>
            </a:r>
            <a:r>
              <a:rPr lang="en-US" dirty="0"/>
              <a:t>and </a:t>
            </a:r>
            <a:r>
              <a:rPr lang="en-US" sz="2100" dirty="0">
                <a:solidFill>
                  <a:srgbClr val="FF0000"/>
                </a:solidFill>
                <a:effectLst>
                  <a:outerShdw blurRad="38100" dist="38100" dir="2700000" algn="tl">
                    <a:srgbClr val="000000">
                      <a:alpha val="43137"/>
                    </a:srgbClr>
                  </a:outerShdw>
                </a:effectLst>
              </a:rPr>
              <a:t>delete() </a:t>
            </a:r>
            <a:r>
              <a:rPr lang="en-US" dirty="0"/>
              <a:t>methods.</a:t>
            </a:r>
          </a:p>
          <a:p>
            <a:pPr lvl="1"/>
            <a:r>
              <a:rPr lang="en-US" dirty="0" err="1">
                <a:solidFill>
                  <a:srgbClr val="FF0000"/>
                </a:solidFill>
                <a:effectLst>
                  <a:outerShdw blurRad="38100" dist="38100" dir="2700000" algn="tl">
                    <a:srgbClr val="000000">
                      <a:alpha val="43137"/>
                    </a:srgbClr>
                  </a:outerShdw>
                </a:effectLst>
              </a:rPr>
              <a:t>execSQL</a:t>
            </a:r>
            <a:r>
              <a:rPr lang="en-US" dirty="0">
                <a:solidFill>
                  <a:srgbClr val="FF0000"/>
                </a:solidFill>
                <a:effectLst>
                  <a:outerShdw blurRad="38100" dist="38100" dir="2700000" algn="tl">
                    <a:srgbClr val="000000">
                      <a:alpha val="43137"/>
                    </a:srgbClr>
                  </a:outerShdw>
                </a:effectLst>
              </a:rPr>
              <a:t>() </a:t>
            </a:r>
            <a:r>
              <a:rPr lang="en-US" dirty="0"/>
              <a:t>method, which allows to execute an SQL statement directly.</a:t>
            </a:r>
          </a:p>
          <a:p>
            <a:pPr lvl="1"/>
            <a:r>
              <a:rPr lang="en-US" dirty="0"/>
              <a:t>The object </a:t>
            </a:r>
            <a:r>
              <a:rPr lang="en-US" dirty="0" err="1">
                <a:solidFill>
                  <a:srgbClr val="FF0000"/>
                </a:solidFill>
                <a:effectLst>
                  <a:outerShdw blurRad="38100" dist="38100" dir="2700000" algn="tl">
                    <a:srgbClr val="000000">
                      <a:alpha val="43137"/>
                    </a:srgbClr>
                  </a:outerShdw>
                </a:effectLst>
              </a:rPr>
              <a:t>ContentValues</a:t>
            </a:r>
            <a:r>
              <a:rPr lang="en-US" dirty="0">
                <a:effectLst>
                  <a:outerShdw blurRad="38100" dist="38100" dir="2700000" algn="tl">
                    <a:srgbClr val="000000">
                      <a:alpha val="43137"/>
                    </a:srgbClr>
                  </a:outerShdw>
                </a:effectLst>
              </a:rPr>
              <a:t> </a:t>
            </a:r>
            <a:r>
              <a:rPr lang="en-US" dirty="0"/>
              <a:t>allows to define key/values.</a:t>
            </a:r>
          </a:p>
          <a:p>
            <a:pPr lvl="2"/>
            <a:r>
              <a:rPr lang="en-US" dirty="0"/>
              <a:t>The "key" represents the table column identifier </a:t>
            </a:r>
          </a:p>
          <a:p>
            <a:pPr lvl="2"/>
            <a:r>
              <a:rPr lang="en-US" dirty="0"/>
              <a:t>The "value" represents the content for the table record in this column. </a:t>
            </a:r>
          </a:p>
          <a:p>
            <a:pPr lvl="2"/>
            <a:r>
              <a:rPr lang="en-US" dirty="0" err="1"/>
              <a:t>ContentValues</a:t>
            </a:r>
            <a:r>
              <a:rPr lang="en-US" dirty="0"/>
              <a:t> can be used for </a:t>
            </a:r>
            <a:r>
              <a:rPr lang="en-US" b="1" dirty="0"/>
              <a:t>inserts</a:t>
            </a:r>
            <a:r>
              <a:rPr lang="en-US" dirty="0"/>
              <a:t> and </a:t>
            </a:r>
            <a:r>
              <a:rPr lang="en-US" b="1" dirty="0"/>
              <a:t>updates</a:t>
            </a:r>
            <a:r>
              <a:rPr lang="en-US" dirty="0"/>
              <a:t> of database entries.</a:t>
            </a:r>
          </a:p>
          <a:p>
            <a:endParaRPr lang="en-US" dirty="0"/>
          </a:p>
          <a:p>
            <a:r>
              <a:rPr lang="en-US" dirty="0"/>
              <a:t>Queries can be created via the </a:t>
            </a:r>
            <a:r>
              <a:rPr lang="en-US" dirty="0" err="1">
                <a:solidFill>
                  <a:srgbClr val="FF0000"/>
                </a:solidFill>
                <a:effectLst>
                  <a:outerShdw blurRad="38100" dist="38100" dir="2700000" algn="tl">
                    <a:srgbClr val="000000">
                      <a:alpha val="43137"/>
                    </a:srgbClr>
                  </a:outerShdw>
                </a:effectLst>
              </a:rPr>
              <a:t>rawQuery</a:t>
            </a:r>
            <a:r>
              <a:rPr lang="en-US" dirty="0">
                <a:solidFill>
                  <a:srgbClr val="FF0000"/>
                </a:solidFill>
                <a:effectLst>
                  <a:outerShdw blurRad="38100" dist="38100" dir="2700000" algn="tl">
                    <a:srgbClr val="000000">
                      <a:alpha val="43137"/>
                    </a:srgbClr>
                  </a:outerShdw>
                </a:effectLst>
              </a:rPr>
              <a:t>() </a:t>
            </a:r>
            <a:r>
              <a:rPr lang="en-US" dirty="0"/>
              <a:t>and </a:t>
            </a:r>
            <a:r>
              <a:rPr lang="en-US" dirty="0">
                <a:solidFill>
                  <a:srgbClr val="FF0000"/>
                </a:solidFill>
                <a:effectLst>
                  <a:outerShdw blurRad="38100" dist="38100" dir="2700000" algn="tl">
                    <a:srgbClr val="000000">
                      <a:alpha val="43137"/>
                    </a:srgbClr>
                  </a:outerShdw>
                </a:effectLst>
              </a:rPr>
              <a:t>query() </a:t>
            </a:r>
            <a:r>
              <a:rPr lang="en-US" dirty="0"/>
              <a:t>methods</a:t>
            </a:r>
          </a:p>
          <a:p>
            <a:pPr lvl="1"/>
            <a:r>
              <a:rPr lang="en-US" dirty="0" err="1"/>
              <a:t>rawQuery</a:t>
            </a:r>
            <a:r>
              <a:rPr lang="en-US" dirty="0"/>
              <a:t>() directly accepts an SQL select statement as input.</a:t>
            </a:r>
          </a:p>
          <a:p>
            <a:pPr lvl="1"/>
            <a:r>
              <a:rPr lang="en-US" dirty="0"/>
              <a:t>query() provides a structured interface for specifying the SQL query.</a:t>
            </a:r>
          </a:p>
        </p:txBody>
      </p:sp>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6</a:t>
            </a:fld>
            <a:endParaRPr lang="en-US"/>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Cursor </a:t>
            </a:r>
          </a:p>
        </p:txBody>
      </p:sp>
      <p:sp>
        <p:nvSpPr>
          <p:cNvPr id="3" name="Content Placeholder 2"/>
          <p:cNvSpPr>
            <a:spLocks noGrp="1"/>
          </p:cNvSpPr>
          <p:nvPr>
            <p:ph idx="1"/>
          </p:nvPr>
        </p:nvSpPr>
        <p:spPr/>
        <p:txBody>
          <a:bodyPr/>
          <a:lstStyle/>
          <a:p>
            <a:r>
              <a:rPr lang="en-US" dirty="0"/>
              <a:t> A Cursor represents the result of a query and basically points to one row of the database. </a:t>
            </a:r>
          </a:p>
          <a:p>
            <a:endParaRPr lang="en-US" dirty="0"/>
          </a:p>
        </p:txBody>
      </p:sp>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7</a:t>
            </a:fld>
            <a:endParaRPr lang="en-US"/>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Movies Example GUI</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 y="1295400"/>
            <a:ext cx="2805113" cy="557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3328" r="60014" b="6250"/>
          <a:stretch/>
        </p:blipFill>
        <p:spPr bwMode="auto">
          <a:xfrm>
            <a:off x="1440491" y="1295400"/>
            <a:ext cx="281327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3328" r="60136" b="6250"/>
          <a:stretch/>
        </p:blipFill>
        <p:spPr bwMode="auto">
          <a:xfrm>
            <a:off x="2966623" y="1278856"/>
            <a:ext cx="2808811" cy="5579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407" r="60178" b="6573"/>
          <a:stretch/>
        </p:blipFill>
        <p:spPr bwMode="auto">
          <a:xfrm>
            <a:off x="4360981" y="1278855"/>
            <a:ext cx="2805661" cy="557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1326231"/>
            <a:ext cx="2824456" cy="5548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89795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1+#ppt_w/2"/>
                                          </p:val>
                                        </p:tav>
                                        <p:tav tm="100000">
                                          <p:val>
                                            <p:strVal val="#ppt_x"/>
                                          </p:val>
                                        </p:tav>
                                      </p:tavLst>
                                    </p:anim>
                                    <p:anim calcmode="lin" valueType="num">
                                      <p:cBhvr additive="base">
                                        <p:cTn id="8" dur="50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1+#ppt_w/2"/>
                                          </p:val>
                                        </p:tav>
                                        <p:tav tm="100000">
                                          <p:val>
                                            <p:strVal val="#ppt_x"/>
                                          </p:val>
                                        </p:tav>
                                      </p:tavLst>
                                    </p:anim>
                                    <p:anim calcmode="lin" valueType="num">
                                      <p:cBhvr additive="base">
                                        <p:cTn id="14"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additive="base">
                                        <p:cTn id="19" dur="500" fill="hold"/>
                                        <p:tgtEl>
                                          <p:spTgt spid="2053"/>
                                        </p:tgtEl>
                                        <p:attrNameLst>
                                          <p:attrName>ppt_x</p:attrName>
                                        </p:attrNameLst>
                                      </p:cBhvr>
                                      <p:tavLst>
                                        <p:tav tm="0">
                                          <p:val>
                                            <p:strVal val="1+#ppt_w/2"/>
                                          </p:val>
                                        </p:tav>
                                        <p:tav tm="100000">
                                          <p:val>
                                            <p:strVal val="#ppt_x"/>
                                          </p:val>
                                        </p:tav>
                                      </p:tavLst>
                                    </p:anim>
                                    <p:anim calcmode="lin" valueType="num">
                                      <p:cBhvr additive="base">
                                        <p:cTn id="20" dur="500" fill="hold"/>
                                        <p:tgtEl>
                                          <p:spTgt spid="20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054"/>
                                        </p:tgtEl>
                                        <p:attrNameLst>
                                          <p:attrName>style.visibility</p:attrName>
                                        </p:attrNameLst>
                                      </p:cBhvr>
                                      <p:to>
                                        <p:strVal val="visible"/>
                                      </p:to>
                                    </p:set>
                                    <p:anim calcmode="lin" valueType="num">
                                      <p:cBhvr additive="base">
                                        <p:cTn id="25" dur="500" fill="hold"/>
                                        <p:tgtEl>
                                          <p:spTgt spid="2054"/>
                                        </p:tgtEl>
                                        <p:attrNameLst>
                                          <p:attrName>ppt_x</p:attrName>
                                        </p:attrNameLst>
                                      </p:cBhvr>
                                      <p:tavLst>
                                        <p:tav tm="0">
                                          <p:val>
                                            <p:strVal val="1+#ppt_w/2"/>
                                          </p:val>
                                        </p:tav>
                                        <p:tav tm="100000">
                                          <p:val>
                                            <p:strVal val="#ppt_x"/>
                                          </p:val>
                                        </p:tav>
                                      </p:tavLst>
                                    </p:anim>
                                    <p:anim calcmode="lin" valueType="num">
                                      <p:cBhvr additive="base">
                                        <p:cTn id="26" dur="500" fill="hold"/>
                                        <p:tgtEl>
                                          <p:spTgt spid="20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65" y="1470818"/>
            <a:ext cx="8104481" cy="492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err="1"/>
              <a:t>DatabaseHelper</a:t>
            </a:r>
            <a:r>
              <a:rPr lang="en-US" dirty="0"/>
              <a:t> Class</a:t>
            </a:r>
          </a:p>
        </p:txBody>
      </p:sp>
      <p:sp>
        <p:nvSpPr>
          <p:cNvPr id="4" name="Footer Placeholder 3"/>
          <p:cNvSpPr>
            <a:spLocks noGrp="1"/>
          </p:cNvSpPr>
          <p:nvPr>
            <p:ph type="ftr" sz="quarter" idx="11"/>
          </p:nvPr>
        </p:nvSpPr>
        <p:spPr/>
        <p:txBody>
          <a:bodyPr/>
          <a:lstStyle/>
          <a:p>
            <a:r>
              <a:rPr lang="en-US"/>
              <a:t>Mobile Computing</a:t>
            </a:r>
          </a:p>
        </p:txBody>
      </p:sp>
      <p:sp>
        <p:nvSpPr>
          <p:cNvPr id="5" name="Slide Number Placeholder 4"/>
          <p:cNvSpPr>
            <a:spLocks noGrp="1"/>
          </p:cNvSpPr>
          <p:nvPr>
            <p:ph type="sldNum" sz="quarter" idx="12"/>
          </p:nvPr>
        </p:nvSpPr>
        <p:spPr/>
        <p:txBody>
          <a:bodyPr/>
          <a:lstStyle/>
          <a:p>
            <a:fld id="{FFD3E96C-1596-48F8-978E-9F6EBBD9775F}" type="slidenum">
              <a:rPr lang="en-US" smtClean="0"/>
              <a:pPr/>
              <a:t>9</a:t>
            </a:fld>
            <a:endParaRPr lang="en-US"/>
          </a:p>
        </p:txBody>
      </p:sp>
      <p:sp>
        <p:nvSpPr>
          <p:cNvPr id="3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FFD3E96C-1596-48F8-978E-9F6EBBD9775F}"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Rectangle 35"/>
          <p:cNvSpPr/>
          <p:nvPr/>
        </p:nvSpPr>
        <p:spPr>
          <a:xfrm>
            <a:off x="381000" y="1934638"/>
            <a:ext cx="5981700" cy="2751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362700" y="1656114"/>
            <a:ext cx="2514600" cy="369332"/>
          </a:xfrm>
          <a:prstGeom prst="rect">
            <a:avLst/>
          </a:prstGeom>
          <a:noFill/>
        </p:spPr>
        <p:txBody>
          <a:bodyPr wrap="square" rtlCol="0">
            <a:spAutoFit/>
          </a:bodyPr>
          <a:lstStyle/>
          <a:p>
            <a:r>
              <a:rPr lang="en-US" dirty="0">
                <a:solidFill>
                  <a:srgbClr val="FF0000"/>
                </a:solidFill>
              </a:rPr>
              <a:t>Specify DB name</a:t>
            </a:r>
          </a:p>
        </p:txBody>
      </p:sp>
      <p:sp>
        <p:nvSpPr>
          <p:cNvPr id="38" name="Rectangle 37"/>
          <p:cNvSpPr/>
          <p:nvPr/>
        </p:nvSpPr>
        <p:spPr>
          <a:xfrm>
            <a:off x="381000" y="2623066"/>
            <a:ext cx="5029200" cy="8059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1000" y="2209800"/>
            <a:ext cx="4267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33400" y="3733800"/>
            <a:ext cx="65151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955628" y="2253734"/>
            <a:ext cx="3429000" cy="369332"/>
          </a:xfrm>
          <a:prstGeom prst="rect">
            <a:avLst/>
          </a:prstGeom>
          <a:noFill/>
        </p:spPr>
        <p:txBody>
          <a:bodyPr wrap="square" rtlCol="0">
            <a:spAutoFit/>
          </a:bodyPr>
          <a:lstStyle/>
          <a:p>
            <a:r>
              <a:rPr lang="en-US" dirty="0">
                <a:solidFill>
                  <a:srgbClr val="FF0000"/>
                </a:solidFill>
              </a:rPr>
              <a:t>Create object from </a:t>
            </a:r>
            <a:r>
              <a:rPr lang="en-US" dirty="0" err="1">
                <a:solidFill>
                  <a:srgbClr val="FF0000"/>
                </a:solidFill>
              </a:rPr>
              <a:t>SQliteDatabase</a:t>
            </a:r>
            <a:endParaRPr lang="en-US" dirty="0">
              <a:solidFill>
                <a:srgbClr val="FF0000"/>
              </a:solidFill>
            </a:endParaRPr>
          </a:p>
        </p:txBody>
      </p:sp>
      <p:sp>
        <p:nvSpPr>
          <p:cNvPr id="23" name="Rectangle 22"/>
          <p:cNvSpPr/>
          <p:nvPr/>
        </p:nvSpPr>
        <p:spPr>
          <a:xfrm>
            <a:off x="189366" y="1426368"/>
            <a:ext cx="5601834" cy="250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410200" y="914400"/>
            <a:ext cx="3733800" cy="369332"/>
          </a:xfrm>
          <a:prstGeom prst="rect">
            <a:avLst/>
          </a:prstGeom>
          <a:noFill/>
        </p:spPr>
        <p:txBody>
          <a:bodyPr wrap="square" rtlCol="0">
            <a:spAutoFit/>
          </a:bodyPr>
          <a:lstStyle/>
          <a:p>
            <a:r>
              <a:rPr lang="en-US" dirty="0">
                <a:solidFill>
                  <a:srgbClr val="FF0000"/>
                </a:solidFill>
              </a:rPr>
              <a:t>Extends </a:t>
            </a:r>
            <a:r>
              <a:rPr lang="en-US" dirty="0" err="1">
                <a:solidFill>
                  <a:srgbClr val="FF0000"/>
                </a:solidFill>
              </a:rPr>
              <a:t>SQLiteOpenHelper</a:t>
            </a:r>
            <a:r>
              <a:rPr lang="en-US" dirty="0">
                <a:solidFill>
                  <a:srgbClr val="FF0000"/>
                </a:solidFill>
              </a:rPr>
              <a:t> Class</a:t>
            </a:r>
          </a:p>
        </p:txBody>
      </p:sp>
      <p:sp>
        <p:nvSpPr>
          <p:cNvPr id="25" name="TextBox 24"/>
          <p:cNvSpPr txBox="1"/>
          <p:nvPr/>
        </p:nvSpPr>
        <p:spPr>
          <a:xfrm>
            <a:off x="5791200" y="2841367"/>
            <a:ext cx="2514600" cy="369332"/>
          </a:xfrm>
          <a:prstGeom prst="rect">
            <a:avLst/>
          </a:prstGeom>
          <a:noFill/>
        </p:spPr>
        <p:txBody>
          <a:bodyPr wrap="square" rtlCol="0">
            <a:spAutoFit/>
          </a:bodyPr>
          <a:lstStyle/>
          <a:p>
            <a:r>
              <a:rPr lang="en-US" dirty="0">
                <a:solidFill>
                  <a:srgbClr val="FF0000"/>
                </a:solidFill>
              </a:rPr>
              <a:t>Create the constructor </a:t>
            </a:r>
          </a:p>
        </p:txBody>
      </p:sp>
      <p:sp>
        <p:nvSpPr>
          <p:cNvPr id="26" name="TextBox 25"/>
          <p:cNvSpPr txBox="1"/>
          <p:nvPr/>
        </p:nvSpPr>
        <p:spPr>
          <a:xfrm>
            <a:off x="5410200" y="3124200"/>
            <a:ext cx="3810000" cy="923330"/>
          </a:xfrm>
          <a:prstGeom prst="rect">
            <a:avLst/>
          </a:prstGeom>
          <a:noFill/>
        </p:spPr>
        <p:txBody>
          <a:bodyPr wrap="square" rtlCol="0">
            <a:spAutoFit/>
          </a:bodyPr>
          <a:lstStyle/>
          <a:p>
            <a:r>
              <a:rPr lang="en-US" dirty="0">
                <a:solidFill>
                  <a:srgbClr val="FF0000"/>
                </a:solidFill>
              </a:rPr>
              <a:t>Override the </a:t>
            </a:r>
            <a:r>
              <a:rPr lang="en-US" dirty="0" err="1">
                <a:solidFill>
                  <a:srgbClr val="FF0000"/>
                </a:solidFill>
              </a:rPr>
              <a:t>onCreate</a:t>
            </a:r>
            <a:r>
              <a:rPr lang="en-US" dirty="0">
                <a:solidFill>
                  <a:srgbClr val="FF0000"/>
                </a:solidFill>
              </a:rPr>
              <a:t> method that executes the DB creation Statement</a:t>
            </a:r>
          </a:p>
          <a:p>
            <a:endParaRPr lang="en-US" dirty="0">
              <a:solidFill>
                <a:srgbClr val="FF0000"/>
              </a:solidFill>
            </a:endParaRPr>
          </a:p>
        </p:txBody>
      </p:sp>
      <p:sp>
        <p:nvSpPr>
          <p:cNvPr id="27" name="Rectangle 26"/>
          <p:cNvSpPr/>
          <p:nvPr/>
        </p:nvSpPr>
        <p:spPr>
          <a:xfrm>
            <a:off x="533400" y="5137666"/>
            <a:ext cx="8153400" cy="1263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638800" y="4800600"/>
            <a:ext cx="3276600" cy="369332"/>
          </a:xfrm>
          <a:prstGeom prst="rect">
            <a:avLst/>
          </a:prstGeom>
          <a:noFill/>
        </p:spPr>
        <p:txBody>
          <a:bodyPr wrap="square" rtlCol="0">
            <a:spAutoFit/>
          </a:bodyPr>
          <a:lstStyle/>
          <a:p>
            <a:r>
              <a:rPr lang="en-US" dirty="0">
                <a:solidFill>
                  <a:srgbClr val="FF0000"/>
                </a:solidFill>
              </a:rPr>
              <a:t>Override the </a:t>
            </a:r>
            <a:r>
              <a:rPr lang="en-US" dirty="0" err="1">
                <a:solidFill>
                  <a:srgbClr val="FF0000"/>
                </a:solidFill>
              </a:rPr>
              <a:t>onUpgrade</a:t>
            </a:r>
            <a:r>
              <a:rPr lang="en-US" dirty="0">
                <a:solidFill>
                  <a:srgbClr val="FF0000"/>
                </a:solidFill>
              </a:rPr>
              <a:t> method </a:t>
            </a:r>
          </a:p>
        </p:txBody>
      </p:sp>
    </p:spTree>
    <p:extLst>
      <p:ext uri="{BB962C8B-B14F-4D97-AF65-F5344CB8AC3E}">
        <p14:creationId xmlns:p14="http://schemas.microsoft.com/office/powerpoint/2010/main" val="368696849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1+#ppt_w/2"/>
                                          </p:val>
                                        </p:tav>
                                        <p:tav tm="100000">
                                          <p:val>
                                            <p:strVal val="#ppt_x"/>
                                          </p:val>
                                        </p:tav>
                                      </p:tavLst>
                                    </p:anim>
                                    <p:anim calcmode="lin" valueType="num">
                                      <p:cBhvr additive="base">
                                        <p:cTn id="22" dur="500" fill="hold"/>
                                        <p:tgtEl>
                                          <p:spTgt spid="37"/>
                                        </p:tgtEl>
                                        <p:attrNameLst>
                                          <p:attrName>ppt_y</p:attrName>
                                        </p:attrNameLst>
                                      </p:cBhvr>
                                      <p:tavLst>
                                        <p:tav tm="0">
                                          <p:val>
                                            <p:strVal val="#ppt_y"/>
                                          </p:val>
                                        </p:tav>
                                        <p:tav tm="100000">
                                          <p:val>
                                            <p:strVal val="#ppt_y"/>
                                          </p:val>
                                        </p:tav>
                                      </p:tavLst>
                                    </p:anim>
                                  </p:childTnLst>
                                </p:cTn>
                              </p:par>
                              <p:par>
                                <p:cTn id="23" presetID="3" presetClass="exit" presetSubtype="10" fill="hold" grpId="1" nodeType="withEffect">
                                  <p:stCondLst>
                                    <p:cond delay="0"/>
                                  </p:stCondLst>
                                  <p:childTnLst>
                                    <p:animEffect transition="out" filter="blinds(horizontal)">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1+#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3" presetClass="exit" presetSubtype="10" fill="hold" grpId="1" nodeType="withEffect">
                                  <p:stCondLst>
                                    <p:cond delay="0"/>
                                  </p:stCondLst>
                                  <p:childTnLst>
                                    <p:animEffect transition="out" filter="blinds(horizontal)">
                                      <p:cBhvr>
                                        <p:cTn id="36" dur="500"/>
                                        <p:tgtEl>
                                          <p:spTgt spid="36"/>
                                        </p:tgtEl>
                                      </p:cBhvr>
                                    </p:animEffect>
                                    <p:set>
                                      <p:cBhvr>
                                        <p:cTn id="37" dur="1" fill="hold">
                                          <p:stCondLst>
                                            <p:cond delay="499"/>
                                          </p:stCondLst>
                                        </p:cTn>
                                        <p:tgtEl>
                                          <p:spTgt spid="36"/>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par>
                                <p:cTn id="41" presetID="2" presetClass="entr" presetSubtype="2"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1+#ppt_w/2"/>
                                          </p:val>
                                        </p:tav>
                                        <p:tav tm="100000">
                                          <p:val>
                                            <p:strVal val="#ppt_x"/>
                                          </p:val>
                                        </p:tav>
                                      </p:tavLst>
                                    </p:anim>
                                    <p:anim calcmode="lin" valueType="num">
                                      <p:cBhvr additive="base">
                                        <p:cTn id="44" dur="500" fill="hold"/>
                                        <p:tgtEl>
                                          <p:spTgt spid="4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fill="hold"/>
                                        <p:tgtEl>
                                          <p:spTgt spid="38"/>
                                        </p:tgtEl>
                                        <p:attrNameLst>
                                          <p:attrName>ppt_x</p:attrName>
                                        </p:attrNameLst>
                                      </p:cBhvr>
                                      <p:tavLst>
                                        <p:tav tm="0">
                                          <p:val>
                                            <p:strVal val="1+#ppt_w/2"/>
                                          </p:val>
                                        </p:tav>
                                        <p:tav tm="100000">
                                          <p:val>
                                            <p:strVal val="#ppt_x"/>
                                          </p:val>
                                        </p:tav>
                                      </p:tavLst>
                                    </p:anim>
                                    <p:anim calcmode="lin" valueType="num">
                                      <p:cBhvr additive="base">
                                        <p:cTn id="50" dur="500" fill="hold"/>
                                        <p:tgtEl>
                                          <p:spTgt spid="38"/>
                                        </p:tgtEl>
                                        <p:attrNameLst>
                                          <p:attrName>ppt_y</p:attrName>
                                        </p:attrNameLst>
                                      </p:cBhvr>
                                      <p:tavLst>
                                        <p:tav tm="0">
                                          <p:val>
                                            <p:strVal val="#ppt_y"/>
                                          </p:val>
                                        </p:tav>
                                        <p:tav tm="100000">
                                          <p:val>
                                            <p:strVal val="#ppt_y"/>
                                          </p:val>
                                        </p:tav>
                                      </p:tavLst>
                                    </p:anim>
                                  </p:childTnLst>
                                </p:cTn>
                              </p:par>
                              <p:par>
                                <p:cTn id="51" presetID="3" presetClass="exit" presetSubtype="10" fill="hold" grpId="1" nodeType="withEffect">
                                  <p:stCondLst>
                                    <p:cond delay="0"/>
                                  </p:stCondLst>
                                  <p:childTnLst>
                                    <p:animEffect transition="out" filter="blinds(horizontal)">
                                      <p:cBhvr>
                                        <p:cTn id="52" dur="500"/>
                                        <p:tgtEl>
                                          <p:spTgt spid="40"/>
                                        </p:tgtEl>
                                      </p:cBhvr>
                                    </p:animEffect>
                                    <p:set>
                                      <p:cBhvr>
                                        <p:cTn id="53" dur="1" fill="hold">
                                          <p:stCondLst>
                                            <p:cond delay="499"/>
                                          </p:stCondLst>
                                        </p:cTn>
                                        <p:tgtEl>
                                          <p:spTgt spid="40"/>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additive="base">
                                        <p:cTn id="61" dur="500" fill="hold"/>
                                        <p:tgtEl>
                                          <p:spTgt spid="42"/>
                                        </p:tgtEl>
                                        <p:attrNameLst>
                                          <p:attrName>ppt_x</p:attrName>
                                        </p:attrNameLst>
                                      </p:cBhvr>
                                      <p:tavLst>
                                        <p:tav tm="0">
                                          <p:val>
                                            <p:strVal val="1+#ppt_w/2"/>
                                          </p:val>
                                        </p:tav>
                                        <p:tav tm="100000">
                                          <p:val>
                                            <p:strVal val="#ppt_x"/>
                                          </p:val>
                                        </p:tav>
                                      </p:tavLst>
                                    </p:anim>
                                    <p:anim calcmode="lin" valueType="num">
                                      <p:cBhvr additive="base">
                                        <p:cTn id="62" dur="500" fill="hold"/>
                                        <p:tgtEl>
                                          <p:spTgt spid="4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2"/>
                                        </p:tgtEl>
                                        <p:attrNameLst>
                                          <p:attrName>style.visibility</p:attrName>
                                        </p:attrNameLst>
                                      </p:cBhvr>
                                      <p:to>
                                        <p:strVal val="hidden"/>
                                      </p:to>
                                    </p:set>
                                  </p:subTnLst>
                                </p:cTn>
                              </p:par>
                              <p:par>
                                <p:cTn id="63" presetID="3" presetClass="exit" presetSubtype="10" fill="hold" grpId="1" nodeType="withEffect">
                                  <p:stCondLst>
                                    <p:cond delay="0"/>
                                  </p:stCondLst>
                                  <p:childTnLst>
                                    <p:animEffect transition="out" filter="blinds(horizontal)">
                                      <p:cBhvr>
                                        <p:cTn id="64" dur="500"/>
                                        <p:tgtEl>
                                          <p:spTgt spid="38"/>
                                        </p:tgtEl>
                                      </p:cBhvr>
                                    </p:animEffect>
                                    <p:set>
                                      <p:cBhvr>
                                        <p:cTn id="65" dur="1" fill="hold">
                                          <p:stCondLst>
                                            <p:cond delay="499"/>
                                          </p:stCondLst>
                                        </p:cTn>
                                        <p:tgtEl>
                                          <p:spTgt spid="38"/>
                                        </p:tgtEl>
                                        <p:attrNameLst>
                                          <p:attrName>style.visibility</p:attrName>
                                        </p:attrNameLst>
                                      </p:cBhvr>
                                      <p:to>
                                        <p:strVal val="hidden"/>
                                      </p:to>
                                    </p:set>
                                  </p:childTnLst>
                                </p:cTn>
                              </p:par>
                              <p:par>
                                <p:cTn id="66" presetID="2" presetClass="entr" presetSubtype="2"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1+#ppt_w/2"/>
                                          </p:val>
                                        </p:tav>
                                        <p:tav tm="100000">
                                          <p:val>
                                            <p:strVal val="#ppt_x"/>
                                          </p:val>
                                        </p:tav>
                                      </p:tavLst>
                                    </p:anim>
                                    <p:anim calcmode="lin" valueType="num">
                                      <p:cBhvr additive="base">
                                        <p:cTn id="69" dur="500" fill="hold"/>
                                        <p:tgtEl>
                                          <p:spTgt spid="2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additive="base">
                                        <p:cTn id="74" dur="500" fill="hold"/>
                                        <p:tgtEl>
                                          <p:spTgt spid="27"/>
                                        </p:tgtEl>
                                        <p:attrNameLst>
                                          <p:attrName>ppt_x</p:attrName>
                                        </p:attrNameLst>
                                      </p:cBhvr>
                                      <p:tavLst>
                                        <p:tav tm="0">
                                          <p:val>
                                            <p:strVal val="1+#ppt_w/2"/>
                                          </p:val>
                                        </p:tav>
                                        <p:tav tm="100000">
                                          <p:val>
                                            <p:strVal val="#ppt_x"/>
                                          </p:val>
                                        </p:tav>
                                      </p:tavLst>
                                    </p:anim>
                                    <p:anim calcmode="lin" valueType="num">
                                      <p:cBhvr additive="base">
                                        <p:cTn id="75" dur="500" fill="hold"/>
                                        <p:tgtEl>
                                          <p:spTgt spid="2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7"/>
                                        </p:tgtEl>
                                        <p:attrNameLst>
                                          <p:attrName>style.visibility</p:attrName>
                                        </p:attrNameLst>
                                      </p:cBhvr>
                                      <p:to>
                                        <p:strVal val="hidden"/>
                                      </p:to>
                                    </p:set>
                                  </p:subTnLst>
                                </p:cTn>
                              </p:par>
                              <p:par>
                                <p:cTn id="76" presetID="2" presetClass="entr" presetSubtype="2"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1+#ppt_w/2"/>
                                          </p:val>
                                        </p:tav>
                                        <p:tav tm="100000">
                                          <p:val>
                                            <p:strVal val="#ppt_x"/>
                                          </p:val>
                                        </p:tav>
                                      </p:tavLst>
                                    </p:anim>
                                    <p:anim calcmode="lin" valueType="num">
                                      <p:cBhvr additive="base">
                                        <p:cTn id="79" dur="500" fill="hold"/>
                                        <p:tgtEl>
                                          <p:spTgt spid="2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p:bldP spid="37" grpId="1"/>
      <p:bldP spid="38" grpId="0" animBg="1"/>
      <p:bldP spid="38" grpId="1" animBg="1"/>
      <p:bldP spid="40" grpId="0" animBg="1"/>
      <p:bldP spid="40" grpId="1" animBg="1"/>
      <p:bldP spid="42" grpId="0" animBg="1"/>
      <p:bldP spid="48" grpId="0"/>
      <p:bldP spid="23" grpId="0" animBg="1"/>
      <p:bldP spid="23" grpId="1" animBg="1"/>
      <p:bldP spid="24" grpId="0"/>
      <p:bldP spid="24" grpId="1"/>
      <p:bldP spid="25" grpId="0"/>
      <p:bldP spid="26" grpId="0"/>
      <p:bldP spid="27" grpId="0" animBg="1"/>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14760</TotalTime>
  <Words>682</Words>
  <Application>Microsoft Office PowerPoint</Application>
  <PresentationFormat>On-screen Show (4:3)</PresentationFormat>
  <Paragraphs>202</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Android: SQLite</vt:lpstr>
      <vt:lpstr>Agenda</vt:lpstr>
      <vt:lpstr>SQLite</vt:lpstr>
      <vt:lpstr>SQLiteOpenHelper</vt:lpstr>
      <vt:lpstr>SQLiteOpenHelper Cont’</vt:lpstr>
      <vt:lpstr>SQLiteDatabase</vt:lpstr>
      <vt:lpstr>Cursor </vt:lpstr>
      <vt:lpstr>Movies Example GUI</vt:lpstr>
      <vt:lpstr>DatabaseHelper Class</vt:lpstr>
      <vt:lpstr>DatabaseHelper Class Cont’</vt:lpstr>
      <vt:lpstr>MainActivity</vt:lpstr>
      <vt:lpstr>Main Activity Cont’</vt:lpstr>
      <vt:lpstr>ShowMovies Activity</vt:lpstr>
      <vt:lpstr>Practice</vt:lpstr>
      <vt:lpstr>Solution DatabaseHelper Class</vt:lpstr>
      <vt:lpstr>Solution ShowMovies Activity</vt:lpstr>
      <vt:lpstr>Assignment: Employees Example</vt:lpstr>
      <vt:lpstr>Requirements</vt:lpstr>
      <vt:lpstr>Requirements Cont’</vt:lpstr>
      <vt:lpstr>Requirements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Computing - Introduction</dc:title>
  <dc:creator>Dr. Sherin Moussa</dc:creator>
  <cp:lastModifiedBy>HP-PC</cp:lastModifiedBy>
  <cp:revision>748</cp:revision>
  <dcterms:created xsi:type="dcterms:W3CDTF">2011-09-29T09:31:38Z</dcterms:created>
  <dcterms:modified xsi:type="dcterms:W3CDTF">2018-06-11T23:55:10Z</dcterms:modified>
</cp:coreProperties>
</file>