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slide" Target="slides/slide41.xml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/>
        </p:nvSpPr>
        <p:spPr>
          <a:xfrm>
            <a:off x="3886200" y="8685716"/>
            <a:ext cx="2971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588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5716"/>
            <a:ext cx="2971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588"/>
            <a:ext cx="50292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025" y="685983"/>
            <a:ext cx="6631500" cy="3429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 rot="-5400000">
            <a:off x="-1346225" y="2051944"/>
            <a:ext cx="4219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604962" y="504825"/>
            <a:ext cx="5169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able" type="tbl">
  <p:cSld name="TAB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65175" y="971550"/>
            <a:ext cx="76185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/>
        </p:nvSpPr>
        <p:spPr>
          <a:xfrm>
            <a:off x="6872287" y="0"/>
            <a:ext cx="758700" cy="5152800"/>
          </a:xfrm>
          <a:prstGeom prst="rect">
            <a:avLst/>
          </a:prstGeom>
          <a:solidFill>
            <a:srgbClr val="85C2E0">
              <a:alpha val="34510"/>
            </a:srgbClr>
          </a:solidFill>
          <a:ln>
            <a:noFill/>
          </a:ln>
        </p:spPr>
        <p:txBody>
          <a:bodyPr anchorCtr="0" anchor="ctr" bIns="46475" lIns="274300" spcFirstLastPara="1" rIns="92975" wrap="square" tIns="46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1541462" y="0"/>
            <a:ext cx="5406900" cy="5167500"/>
          </a:xfrm>
          <a:prstGeom prst="rect">
            <a:avLst/>
          </a:prstGeom>
          <a:solidFill>
            <a:srgbClr val="339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 rot="-5400000">
            <a:off x="-1346225" y="2051944"/>
            <a:ext cx="4219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1604962" y="504825"/>
            <a:ext cx="5169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1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0" y="4838700"/>
            <a:ext cx="9144000" cy="207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46475" lIns="0" spcFirstLastPara="1" rIns="92975" wrap="square" tIns="46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765175" y="971550"/>
            <a:ext cx="7618500" cy="3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0" i="0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with Java</a:t>
            </a:r>
            <a:endParaRPr/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457200" y="928701"/>
            <a:ext cx="82296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 = ""; // fields can be initialized!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Date birthDate = new Date();</a:t>
            </a:r>
            <a:endParaRPr b="1" i="0" sz="16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Person() {} // empty constructor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Person(String name, Date birthDate) {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this(name); // must be first instruction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this.birthDate = birthDate;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Person(String name) {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this.name = name;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	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457200" y="928700"/>
            <a:ext cx="82296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 = "";</a:t>
            </a:r>
            <a:endParaRPr b="1" i="0" sz="16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Date birthDate = new Date();</a:t>
            </a:r>
            <a:endParaRPr b="1" i="0" sz="16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Person(String name, Date birthDate) {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this.name = name;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this.birthDate = birthDate;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t/>
            </a:r>
            <a:endParaRPr b="1" i="0" sz="16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Person p; // OK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6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 = new Person(); // not good – compilation error</a:t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Initializer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549275" y="835825"/>
            <a:ext cx="7399200" cy="19194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1462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br>
              <a:rPr b="0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Initializer is a block of instructions performed right after the fields creation and before calling the constructor</a:t>
            </a:r>
            <a:endParaRPr sz="2000"/>
          </a:p>
          <a:p>
            <a:pPr indent="-271462" lvl="1" marL="27305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A class does not have to have an initializer and indeed it usually doesn't</a:t>
            </a:r>
            <a:endParaRPr sz="2000"/>
          </a:p>
        </p:txBody>
      </p:sp>
      <p:sp>
        <p:nvSpPr>
          <p:cNvPr id="170" name="Shape 170"/>
          <p:cNvSpPr txBox="1"/>
          <p:nvPr/>
        </p:nvSpPr>
        <p:spPr>
          <a:xfrm>
            <a:off x="457200" y="2755106"/>
            <a:ext cx="82296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Thingy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String 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// the block underneath is an initializer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{	s="Hello";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4628550" y="3349700"/>
            <a:ext cx="3645000" cy="6837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-271462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br>
              <a:rPr b="0" i="0" lang="en" sz="1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Usually initializer would do a more complex job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Static Initializer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549275" y="835819"/>
            <a:ext cx="7399200" cy="17883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1462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br>
              <a:rPr b="0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Static initializer is a block of instructions performed the first time a class is loaded</a:t>
            </a:r>
            <a:endParaRPr sz="2000"/>
          </a:p>
          <a:p>
            <a:pPr indent="-271462" lvl="1" marL="27305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Static initializer may be useful to perform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 one time initializations of static members</a:t>
            </a:r>
            <a:endParaRPr sz="2000"/>
          </a:p>
        </p:txBody>
      </p:sp>
      <p:sp>
        <p:nvSpPr>
          <p:cNvPr id="179" name="Shape 179"/>
          <p:cNvSpPr txBox="1"/>
          <p:nvPr/>
        </p:nvSpPr>
        <p:spPr>
          <a:xfrm>
            <a:off x="457200" y="2765822"/>
            <a:ext cx="82296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Thingy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static String 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// the block underneath is a static initializer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static {	s="Hello";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4664075" y="4080276"/>
            <a:ext cx="4022700" cy="7017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-271462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br>
              <a:rPr b="0" i="0" lang="en" sz="1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Usually static initializer would do a more complex job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1530350" y="1724025"/>
            <a:ext cx="5418000" cy="421500"/>
          </a:xfrm>
          <a:prstGeom prst="rect">
            <a:avLst/>
          </a:prstGeom>
          <a:solidFill>
            <a:srgbClr val="4D4D4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 rot="-5400000">
            <a:off x="-1346225" y="2051944"/>
            <a:ext cx="4219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604962" y="504825"/>
            <a:ext cx="5169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that is to know on class syntax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Constructors and Initializers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Inheritance and 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indent="-1905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549275" y="835826"/>
            <a:ext cx="8137500" cy="43077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2425" lvl="1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</a:pPr>
            <a:br>
              <a:rPr b="0" i="0" lang="en" sz="9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sng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Some Terms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9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7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 class that is derived from another class is called a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(also a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derived class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extended class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child class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52425" lvl="1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The class from which the subclass is derived is called a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superclass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(also a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class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or a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 class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-352425" lvl="1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Excepting </a:t>
            </a:r>
            <a:r>
              <a:rPr b="1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java.lang.Object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, which has no superclass,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every class has exactly one and only one direct superclass (single inheritance).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In the absence of any other explicit superclass, every class is implicitly a subclass of Object. </a:t>
            </a:r>
            <a:endParaRPr/>
          </a:p>
          <a:p>
            <a:pPr indent="-352425" lvl="1" marL="3540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A class is said to be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descended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from all the classes in its inheritance chain stretching back to Object.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457200" y="4156472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Examples in following slides…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549275" y="835825"/>
            <a:ext cx="8137500" cy="29607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2425" lvl="1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</a:pPr>
            <a:br>
              <a:rPr b="0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Class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is the ancestor base class of all classes in Java 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There is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multiple inheritance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in Java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Inheritance is always </a:t>
            </a:r>
            <a:r>
              <a:rPr b="1" i="0" lang="en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thus type is not stated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(no private or protected inheritance as in C++)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implement several interfaces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(contracts)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abstract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Access to base class is done using the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keyword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Constructor may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send parameters to its base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using the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1" i="0" lang="en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keyword as its first instruction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If the base class does not have an empty constructor then 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the class is required to pass parameters to its super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981075" y="3190950"/>
            <a:ext cx="5345100" cy="14733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57200" y="928688"/>
            <a:ext cx="82296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name;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Person(String name)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this.name = name;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// Override toString in class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String toString()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return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Shape 216"/>
          <p:cNvSpPr txBox="1"/>
          <p:nvPr/>
        </p:nvSpPr>
        <p:spPr>
          <a:xfrm>
            <a:off x="981075" y="2939653"/>
            <a:ext cx="7705800" cy="15540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457200" y="896540"/>
            <a:ext cx="82296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1 </a:t>
            </a:r>
            <a:r>
              <a:rPr b="1" i="0" lang="en" sz="20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(cont’)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Employee extends Person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private Employee manager;</a:t>
            </a:r>
            <a:endParaRPr b="1" i="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Employee(String name, Employee manager)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super(name); // must be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this.manager = manager;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// Override toString in class 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String toString()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return super.toString() +</a:t>
            </a:r>
            <a:b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(manager!=null? ", reporting to: " + manager :</a:t>
            </a:r>
            <a:b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	" - I'm the big boss!");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1012825" y="4124325"/>
            <a:ext cx="7327800" cy="6084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457200" y="928688"/>
            <a:ext cx="82296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abstract public class Shape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// private Color line = Color.Black;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// private Color fill = Color.White;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Shape() {}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/* public Shape(Color line, Color fill)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this.line = line;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this.fill = fill;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 */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abstract public void draw();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abstract public boolean isPointInside(Point p);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1530350" y="465534"/>
            <a:ext cx="5418000" cy="421500"/>
          </a:xfrm>
          <a:prstGeom prst="rect">
            <a:avLst/>
          </a:prstGeom>
          <a:solidFill>
            <a:srgbClr val="4D4D4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 rot="-5400000">
            <a:off x="-1346225" y="2051944"/>
            <a:ext cx="4219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604962" y="504825"/>
            <a:ext cx="5169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that is to know on class syntax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Constructors and Initializers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Inheritance and 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indent="-1905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1004887" y="3415903"/>
            <a:ext cx="7656600" cy="1053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457200" y="896540"/>
            <a:ext cx="84660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2 </a:t>
            </a:r>
            <a:r>
              <a:rPr b="1" i="0" lang="en" sz="20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(cont’)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Circle extends Shape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private Point center;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private double radius;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Circle(Point center, double radius)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this.center = center; this.radius = radius;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draw() {…} // use Graphics or Graphics2d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boolean isPointInside(Point p)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return (p.distance(center) &lt; radius);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Shape 240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457200" y="3170634"/>
            <a:ext cx="82296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0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abstract public class Shape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final public void setFillColor(Color color)</a:t>
            </a:r>
            <a:b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{&lt;some implementation&gt;}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42" name="Shape 242"/>
          <p:cNvSpPr txBox="1"/>
          <p:nvPr/>
        </p:nvSpPr>
        <p:spPr>
          <a:xfrm>
            <a:off x="549275" y="835819"/>
            <a:ext cx="8137500" cy="21729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2425" lvl="1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</a:pPr>
            <a:br>
              <a:rPr b="0" i="0" lang="en" sz="9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keyword is used to forbid a method from being override in derived classes</a:t>
            </a:r>
            <a:b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Above is relevant when implementing a generic algorithm in the base class, and it allows the JVM to linkage the calls to the method more efficiently</a:t>
            </a:r>
            <a:b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keyword can also be used on a class to prevent the class from being subclassed at all</a:t>
            </a:r>
            <a:b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5638800" y="3170634"/>
            <a:ext cx="3048000" cy="5823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-177800" lvl="1" marL="1793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of course, final and abstract don‘t go together (why?)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530350" y="2303859"/>
            <a:ext cx="5418000" cy="421500"/>
          </a:xfrm>
          <a:prstGeom prst="rect">
            <a:avLst/>
          </a:prstGeom>
          <a:solidFill>
            <a:srgbClr val="4D4D4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D4D4D"/>
                </a:solidFill>
              </a:rPr>
              <a:t>0</a:t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>
            <p:ph type="title"/>
          </p:nvPr>
        </p:nvSpPr>
        <p:spPr>
          <a:xfrm rot="-5400000">
            <a:off x="-1346225" y="2051944"/>
            <a:ext cx="4219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604962" y="504825"/>
            <a:ext cx="5169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that is to know on class syntax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Constructors and Initializers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Inheritance and 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indent="-1905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457200" y="4537472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Examples in following slides…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549275" y="835825"/>
            <a:ext cx="8137500" cy="36027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2425" lvl="1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</a:pPr>
            <a:br>
              <a:rPr b="0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Interface is a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b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An interface can contain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signatures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(methods without implementation) and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constants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Interface cannot be instantiated, it can only be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implemented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by classes and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extended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by other interfaces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Interface that do not include any method signature is called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marker interface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implement several interfaces</a:t>
            </a: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(contracts)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can announce on implementing an interface,</a:t>
            </a:r>
            <a:b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without really implementing all of the declared methods,</a:t>
            </a:r>
            <a:b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but then the class must be </a:t>
            </a:r>
            <a:r>
              <a:rPr b="1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b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457200" y="857250"/>
            <a:ext cx="82296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– using interface </a:t>
            </a:r>
            <a:r>
              <a:rPr b="1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Comparable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54012" lvl="0" marL="354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800"/>
              <a:buFont typeface="Arial"/>
              <a:buNone/>
            </a:pPr>
            <a:r>
              <a:t/>
            </a:r>
            <a:endParaRPr b="1" i="0" sz="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a generic max function</a:t>
            </a:r>
            <a:endParaRPr b="1" i="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Object max(Comparable... comparables) {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int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length = comparables.</a:t>
            </a:r>
            <a:r>
              <a:rPr b="1" i="0" lang="en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if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(length == 0) { </a:t>
            </a: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Comparable max = comparables[0];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for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i=1; i&lt;length; i++) {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if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(max.compareTo(comparables[i]) &lt; 0) {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max = comparables[i];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return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max;</a:t>
            </a:r>
            <a:endParaRPr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r>
              <a:t/>
            </a:r>
            <a:endParaRPr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calling the function can go like this:</a:t>
            </a:r>
            <a:endParaRPr b="1" i="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maxStr = (String) </a:t>
            </a:r>
            <a:r>
              <a:rPr b="1" i="1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"!!!"</a:t>
            </a:r>
            <a:r>
              <a:rPr b="1" i="0" lang="en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</p:txBody>
      </p:sp>
      <p:sp>
        <p:nvSpPr>
          <p:cNvPr id="273" name="Shape 273"/>
          <p:cNvSpPr txBox="1"/>
          <p:nvPr/>
        </p:nvSpPr>
        <p:spPr>
          <a:xfrm>
            <a:off x="457200" y="857250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– supporting </a:t>
            </a:r>
            <a:r>
              <a:rPr b="1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b="1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our own type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55637" y="2014538"/>
            <a:ext cx="80313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44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Iterable&lt;T&gt; {</a:t>
            </a:r>
            <a:endParaRPr/>
          </a:p>
          <a:p>
            <a:pPr indent="-444500" lvl="0" marL="4445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Iterator&lt;T&gt; iterator();</a:t>
            </a:r>
            <a:endParaRPr b="1" i="0" sz="180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0" lvl="0" marL="4445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444500" lvl="0" marL="444500" marR="0" rtl="0" algn="l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0" lvl="0" marL="4445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example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0" lvl="0" marL="4445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Collection&lt;E&gt; </a:t>
            </a: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Iterable&lt;E&gt; {</a:t>
            </a:r>
            <a:endParaRPr/>
          </a:p>
          <a:p>
            <a:pPr indent="-444500" lvl="0" marL="444500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1" i="0" sz="1800" u="non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0" lvl="0" marL="4445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Iterator&lt;E&gt; iterator();</a:t>
            </a:r>
            <a:endParaRPr b="1" i="0" sz="180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0" lvl="0" marL="444500" marR="0" rtl="0" algn="l">
              <a:lnSpc>
                <a:spcPct val="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1" i="0" sz="1800" u="none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44500" lvl="0" marL="4445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4332275" y="3720700"/>
            <a:ext cx="4621200" cy="1079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class NewString that will allow iterating over its chars using "foreach"</a:t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655637" y="1288256"/>
            <a:ext cx="8031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have your own class support iterating, using the "foreach“</a:t>
            </a:r>
            <a:b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syntax, the class should implement the interface </a:t>
            </a:r>
            <a:r>
              <a:rPr b="1" i="0" lang="en" sz="20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Shape 282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457200" y="857250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– supporting </a:t>
            </a:r>
            <a:r>
              <a:rPr b="1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b="1" i="0" lang="en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our own type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655637" y="2014538"/>
            <a:ext cx="80313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44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Cloneable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4589450" y="3533775"/>
            <a:ext cx="4097400" cy="904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clone for class Person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55637" y="1288256"/>
            <a:ext cx="8031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have your own class support the clone method</a:t>
            </a:r>
            <a:b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class should implement the </a:t>
            </a:r>
            <a:r>
              <a:rPr b="1" i="0" lang="en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marker interface</a:t>
            </a:r>
            <a: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0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2" name="Shape 292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457200" y="857250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4012" lvl="0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– new </a:t>
            </a:r>
            <a:r>
              <a:rPr b="1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IHaveName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interface: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655637" y="2014538"/>
            <a:ext cx="8031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44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IHaveName {</a:t>
            </a:r>
            <a:endParaRPr/>
          </a:p>
          <a:p>
            <a:pPr indent="-444500" lvl="0" marL="4445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String getName();</a:t>
            </a:r>
            <a:endParaRPr/>
          </a:p>
          <a:p>
            <a:pPr indent="-444500" lvl="0" marL="4445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4589450" y="3533775"/>
            <a:ext cx="4097400" cy="114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72000" lIns="72000" spcFirstLastPara="1" rIns="72000" wrap="square" tIns="72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i="0" lang="en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the IHaveName interface and let class Person implement it</a:t>
            </a:r>
            <a:endParaRPr/>
          </a:p>
        </p:txBody>
      </p:sp>
      <p:sp>
        <p:nvSpPr>
          <p:cNvPr id="296" name="Shape 296"/>
          <p:cNvSpPr txBox="1"/>
          <p:nvPr/>
        </p:nvSpPr>
        <p:spPr>
          <a:xfrm>
            <a:off x="655637" y="1288256"/>
            <a:ext cx="8031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allow name investigation we want to create a new IHaveName interface: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1530350" y="2917031"/>
            <a:ext cx="5418000" cy="421500"/>
          </a:xfrm>
          <a:prstGeom prst="rect">
            <a:avLst/>
          </a:prstGeom>
          <a:solidFill>
            <a:srgbClr val="4D4D4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 rot="-5400000">
            <a:off x="-1346225" y="2051944"/>
            <a:ext cx="4219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604962" y="504825"/>
            <a:ext cx="5169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that is to know on class syntax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Constructors and Initializers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Inheritance and 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indent="-1905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457200" y="3533775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Examples in following slides…</a:t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549275" y="835825"/>
            <a:ext cx="8137500" cy="27438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2425" lvl="1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</a:pPr>
            <a:br>
              <a:rPr b="0" i="0" lang="en" sz="9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Nested Classes are divided into two categories: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static and non-static.</a:t>
            </a:r>
            <a:endParaRPr/>
          </a:p>
          <a:p>
            <a:pPr indent="-352425" lvl="1" marL="354012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Nested classes that are declared static are simply called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static nested classes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Non-static nested classes are called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inner classes</a:t>
            </a:r>
            <a:r>
              <a:rPr b="0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52425" lvl="1" marL="3540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Inner classes that are defined without having their own name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are called </a:t>
            </a:r>
            <a:r>
              <a:rPr b="1" i="1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anonymous classes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457200" y="962025"/>
            <a:ext cx="82296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1793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 class will look like this:</a:t>
            </a:r>
            <a:endParaRPr/>
          </a:p>
          <a:p>
            <a:pPr indent="0" lvl="1" marL="1793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br>
              <a:rPr b="1" i="0" lang="en" sz="12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&lt;Access-Modifier&gt; class </a:t>
            </a:r>
            <a:r>
              <a:rPr b="1" i="1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// field, constructor, and method declarations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1793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9387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To instantiate an object we will do:</a:t>
            </a:r>
            <a:endParaRPr/>
          </a:p>
          <a:p>
            <a:pPr indent="0" lvl="1" marL="1793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1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MyClass 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instance = new MyClass(&lt;constructor params&gt;);</a:t>
            </a:r>
            <a:endParaRPr/>
          </a:p>
          <a:p>
            <a:pPr indent="0" lvl="1" marL="1793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833437" y="2680097"/>
            <a:ext cx="6383400" cy="13419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833437" y="1825228"/>
            <a:ext cx="6383400" cy="8097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457200" y="896540"/>
            <a:ext cx="8229600" cy="3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OuterClass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a;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static public class InnerStaticClass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public int b;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InnerClass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public void setA(int a1)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	a = a1; // we have access to a !!!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}		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457200" y="2381250"/>
            <a:ext cx="6610200" cy="9168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457200" y="1277540"/>
            <a:ext cx="6610200" cy="5763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457200" y="896540"/>
            <a:ext cx="8229600" cy="28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r>
              <a:rPr b="1" i="0" lang="en" sz="20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(cont’)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OuterClass.InnerStaticClass obj1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new OuterClass.InnerStaticClass();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OuterClass.InnerClass obj2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new OuterClass().new InnerClass();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obj2.setA(3); 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// we modify a of OuterClass!!!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457200" y="3520678"/>
            <a:ext cx="7674000" cy="13419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457200" y="896540"/>
            <a:ext cx="8229600" cy="3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2 – anonymous class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IHaveName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String getName();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void someFunction(IHaveName someoneWithName)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System.out.println(someoneWithName.getName());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t/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someFunction(new IHaveName()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public String getName() { return "Momo"; 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1530350" y="3469481"/>
            <a:ext cx="5418000" cy="421500"/>
          </a:xfrm>
          <a:prstGeom prst="rect">
            <a:avLst/>
          </a:prstGeom>
          <a:solidFill>
            <a:srgbClr val="4D4D4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 rot="-5400000">
            <a:off x="-1346225" y="2051944"/>
            <a:ext cx="4219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604962" y="504825"/>
            <a:ext cx="5169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that is to know on class syntax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Constructors and Initializers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Inheritance and 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indent="-1905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457200" y="4378325"/>
            <a:ext cx="8229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Examples in following slides…</a:t>
            </a:r>
            <a:endParaRPr/>
          </a:p>
        </p:txBody>
      </p:sp>
      <p:sp>
        <p:nvSpPr>
          <p:cNvPr id="353" name="Shape 353"/>
          <p:cNvSpPr txBox="1"/>
          <p:nvPr/>
        </p:nvSpPr>
        <p:spPr>
          <a:xfrm>
            <a:off x="549275" y="835827"/>
            <a:ext cx="8137500" cy="33132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2425" lvl="1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for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Constant Enumeration</a:t>
            </a:r>
            <a:b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an integer!</a:t>
            </a:r>
            <a:b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May represent data (= have fields)</a:t>
            </a:r>
            <a:b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May implement methods (member and static)</a:t>
            </a:r>
            <a:b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</a:t>
            </a:r>
            <a:r>
              <a:rPr b="1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extends the Enum abstract type</a:t>
            </a:r>
            <a:b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extend other Classes or Enums,</a:t>
            </a:r>
            <a:b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b="1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implement interfaces</a:t>
            </a:r>
            <a:b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extended (Enums are </a:t>
            </a:r>
            <a:r>
              <a:rPr b="1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457200" y="877490"/>
            <a:ext cx="82296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61" name="Shape 361"/>
          <p:cNvSpPr txBox="1"/>
          <p:nvPr/>
        </p:nvSpPr>
        <p:spPr>
          <a:xfrm>
            <a:off x="574675" y="1291828"/>
            <a:ext cx="81120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Card {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Rank {</a:t>
            </a:r>
            <a:b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DEUCE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FOUR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FIVE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SIX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SEVEN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EIGHT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NINE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TEN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JACK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QUEEN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KING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ACE</a:t>
            </a:r>
            <a:b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</a:pPr>
            <a:r>
              <a:t/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Suit {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CLUBS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DIAMONDS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HEARTS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SPADES</a:t>
            </a:r>
            <a:b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</a:pPr>
            <a:r>
              <a:t/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Rank </a:t>
            </a:r>
            <a:r>
              <a:rPr b="1" i="0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Suit </a:t>
            </a:r>
            <a:r>
              <a:rPr b="1" i="0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suit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</a:pPr>
            <a:r>
              <a:t/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Card(Rank rank, Suit suit) {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rank;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suit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suit;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00"/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</a:pPr>
            <a:r>
              <a:t/>
            </a:r>
            <a:endParaRPr b="1" i="0" sz="1200" u="non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None/>
            </a:pPr>
            <a:r>
              <a:rPr b="1" i="0" lang="en" sz="1200" u="non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	…</a:t>
            </a:r>
            <a:endParaRPr sz="1200"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457200" y="877490"/>
            <a:ext cx="82296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r>
              <a:rPr b="1" i="0" lang="en" sz="20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(cont’)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574675" y="1250156"/>
            <a:ext cx="82725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Card {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200"/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toString() {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120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of "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suit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"/>
              </a:spcBef>
              <a:spcAft>
                <a:spcPts val="0"/>
              </a:spcAft>
              <a:buClr>
                <a:srgbClr val="4D4D4D"/>
              </a:buClr>
              <a:buSzPts val="200"/>
              <a:buFont typeface="Arial"/>
              <a:buNone/>
            </a:pPr>
            <a:r>
              <a:t/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List&lt;Card&gt;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_deck 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ArrayList&lt;Card&gt;();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600"/>
              <a:buFont typeface="Arial"/>
              <a:buNone/>
            </a:pPr>
            <a:r>
              <a:t/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// Initialize the static deck</a:t>
            </a:r>
            <a:b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static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(Suit suit : Suit.</a:t>
            </a:r>
            <a:r>
              <a:rPr b="1" i="1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b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(Rank rank : Rank.</a:t>
            </a:r>
            <a:r>
              <a:rPr b="1" i="1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b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_deck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Card(rank, suit));</a:t>
            </a:r>
            <a:b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"/>
              </a:spcBef>
              <a:spcAft>
                <a:spcPts val="0"/>
              </a:spcAft>
              <a:buClr>
                <a:srgbClr val="4D4D4D"/>
              </a:buClr>
              <a:buSzPts val="100"/>
              <a:buFont typeface="Arial"/>
              <a:buNone/>
            </a:pPr>
            <a:r>
              <a:t/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ArrayList&lt;Card&gt; newDeck() {</a:t>
            </a:r>
            <a:b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	// Return copy of prototype deck</a:t>
            </a:r>
            <a:b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ArrayList&lt;Card&gt;(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_deck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Shape 375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457200" y="877490"/>
            <a:ext cx="82296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574675" y="1326356"/>
            <a:ext cx="78534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Operation {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C0"/>
              </a:buClr>
              <a:buSzPts val="1800"/>
              <a:buFont typeface="Courier New"/>
              <a:buNone/>
            </a:pP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PLUS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MINUS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DIVIDE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</a:pPr>
            <a:r>
              <a:t/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// Do arithmetic op represented by this constant</a:t>
            </a:r>
            <a:b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eval(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y) {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switch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	case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PLUS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 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+ y;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	case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MINUS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- y;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	case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* y;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	case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DIVIDE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/ y;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	throw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AssertionError(</a:t>
            </a:r>
            <a:r>
              <a:rPr b="1" i="0" lang="en" sz="120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"Unknown op: "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Shape 383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457200" y="877490"/>
            <a:ext cx="82296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617537" y="1250156"/>
            <a:ext cx="7907400" cy="3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Operation {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C0"/>
              </a:buClr>
              <a:buSzPts val="1800"/>
              <a:buFont typeface="Courier New"/>
              <a:buNone/>
            </a:pP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PLUS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eval(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y) {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+ y; }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C0"/>
              </a:buClr>
              <a:buSzPts val="1800"/>
              <a:buFont typeface="Courier New"/>
              <a:buNone/>
            </a:pP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MINUS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eval(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y) {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- y; }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C0"/>
              </a:buClr>
              <a:buSzPts val="1800"/>
              <a:buFont typeface="Courier New"/>
              <a:buNone/>
            </a:pP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TIMES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eval(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y) {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* y; }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C0"/>
              </a:buClr>
              <a:buSzPts val="1800"/>
              <a:buFont typeface="Courier New"/>
              <a:buNone/>
            </a:pPr>
            <a:r>
              <a:rPr b="1" i="1" lang="en" sz="1200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	DIVIDE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eval(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y) {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/ y; }</a:t>
            </a:r>
            <a:b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t/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3F7F5F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	// Do arithmetic op represented by this constant</a:t>
            </a:r>
            <a:b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12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eval(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i="0" lang="en" sz="120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y);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1530350" y="4040981"/>
            <a:ext cx="5418000" cy="421500"/>
          </a:xfrm>
          <a:prstGeom prst="rect">
            <a:avLst/>
          </a:prstGeom>
          <a:solidFill>
            <a:srgbClr val="4D4D4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 rot="-5400000">
            <a:off x="-1346225" y="2051944"/>
            <a:ext cx="4219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1604962" y="504825"/>
            <a:ext cx="5169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that is to know on class syntax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Constructors and Initializers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Inheritance and 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indent="-1905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Accessibility Options</a:t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457200" y="2624153"/>
            <a:ext cx="8229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 {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sng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name;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sng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java.util.Date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birthDate;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id; // </a:t>
            </a:r>
            <a:r>
              <a:rPr b="1" i="0" lang="en" sz="1800" u="sng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accessibility = package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800" u="sng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Person() {}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102" name="Shape 102"/>
          <p:cNvSpPr txBox="1"/>
          <p:nvPr/>
        </p:nvSpPr>
        <p:spPr>
          <a:xfrm>
            <a:off x="549250" y="746450"/>
            <a:ext cx="6899400" cy="19047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1462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br>
              <a:rPr b="0" i="0" lang="en" sz="1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Four accessibility options:</a:t>
            </a:r>
            <a:b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public	 –	(default) = “package” **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protected *	 –	private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16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*	protected is also accessible by package</a:t>
            </a:r>
            <a:b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**	called also “package-private” or “package-friendly”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Shape 398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 1</a:t>
            </a:r>
            <a:endParaRPr/>
          </a:p>
        </p:txBody>
      </p:sp>
      <p:sp>
        <p:nvSpPr>
          <p:cNvPr id="399" name="Shape 399"/>
          <p:cNvSpPr txBox="1"/>
          <p:nvPr/>
        </p:nvSpPr>
        <p:spPr>
          <a:xfrm>
            <a:off x="457200" y="945356"/>
            <a:ext cx="8229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This exercise is called the </a:t>
            </a:r>
            <a:r>
              <a:rPr b="1" i="0" lang="en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Object Oriented</a:t>
            </a:r>
            <a:r>
              <a:rPr b="1" i="0" lang="en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Rectangles game.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Get from the command line the coordinates of two rectangles.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“winning rectangle” is set according to these rules:</a:t>
            </a:r>
            <a:endParaRPr/>
          </a:p>
          <a:p>
            <a:pPr indent="-247650" lvl="1" marL="90011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If a rectangle is contained (even partially) in the other, the contained (=inner) rectangle wins</a:t>
            </a:r>
            <a:endParaRPr/>
          </a:p>
          <a:p>
            <a:pPr indent="-247650" lvl="1" marL="90011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If no one contains the other, the bigger by both area and perimeter wins</a:t>
            </a:r>
            <a:endParaRPr/>
          </a:p>
          <a:p>
            <a:pPr indent="-247650" lvl="1" marL="900112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b="1" i="0" lang="en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If no one is bigger by both area and perimeter, we have a tie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r>
              <a:t/>
            </a:r>
            <a:endParaRPr b="1" i="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</a:pPr>
            <a:r>
              <a:rPr b="1" i="0" lang="en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Rectangle A: 1 1 10 10    </a:t>
            </a:r>
            <a:r>
              <a:rPr b="0" i="0" lang="en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(which means: x1=1, y1=1, x2=10, y2=10)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</a:pPr>
            <a:r>
              <a:rPr b="1" i="0" lang="en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Rectangle B: 5 5 10 10    </a:t>
            </a:r>
            <a:r>
              <a:rPr b="0" i="0" lang="en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(which means: x1=5, y1=5, x2=10, y2=10)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600"/>
              <a:buFont typeface="Arial"/>
              <a:buNone/>
            </a:pPr>
            <a:r>
              <a:t/>
            </a:r>
            <a:endParaRPr b="0" i="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</a:pPr>
            <a:r>
              <a:rPr b="1" i="0" lang="en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winner is Rectangle B  (contained in A!)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5" name="Shape 405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 2</a:t>
            </a:r>
            <a:endParaRPr/>
          </a:p>
        </p:txBody>
      </p:sp>
      <p:sp>
        <p:nvSpPr>
          <p:cNvPr id="406" name="Shape 406"/>
          <p:cNvSpPr txBox="1"/>
          <p:nvPr/>
        </p:nvSpPr>
        <p:spPr>
          <a:xfrm>
            <a:off x="457200" y="945356"/>
            <a:ext cx="8229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Write the necessary classes to support the following main: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static public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Expression e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new Sum(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	new Exponent(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		new Number(2.0), new Number(3.0)),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	new Sum(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		new Number(1.0), new Number(-3.0)));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System.out.println(e + " = " + e.evaluate());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457200" y="1835944"/>
            <a:ext cx="82296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Widget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static private int counter;</a:t>
            </a:r>
            <a:b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static public getCounter() {return counter;}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int number = Widget.getCounter();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49275" y="835826"/>
            <a:ext cx="8137500" cy="8937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1462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br>
              <a:rPr b="0" i="0" lang="en" sz="1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Static member can be accessed without an instance (same as in C++)</a:t>
            </a:r>
            <a:endParaRPr/>
          </a:p>
        </p:txBody>
      </p:sp>
      <p:cxnSp>
        <p:nvCxnSpPr>
          <p:cNvPr id="111" name="Shape 111"/>
          <p:cNvCxnSpPr/>
          <p:nvPr/>
        </p:nvCxnSpPr>
        <p:spPr>
          <a:xfrm>
            <a:off x="6562725" y="2390775"/>
            <a:ext cx="0" cy="275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2" name="Shape 112"/>
          <p:cNvGrpSpPr/>
          <p:nvPr/>
        </p:nvGrpSpPr>
        <p:grpSpPr>
          <a:xfrm>
            <a:off x="4129075" y="1803800"/>
            <a:ext cx="4819500" cy="862009"/>
            <a:chOff x="4129075" y="2405067"/>
            <a:chExt cx="4819500" cy="1149345"/>
          </a:xfrm>
        </p:grpSpPr>
        <p:sp>
          <p:nvSpPr>
            <p:cNvPr id="113" name="Shape 113"/>
            <p:cNvSpPr txBox="1"/>
            <p:nvPr/>
          </p:nvSpPr>
          <p:spPr>
            <a:xfrm>
              <a:off x="4129075" y="2405067"/>
              <a:ext cx="4819500" cy="8493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72000" lIns="0" spcFirstLastPara="1" rIns="0" wrap="square" tIns="0">
              <a:noAutofit/>
            </a:bodyPr>
            <a:lstStyle/>
            <a:p>
              <a:pPr indent="-271462" lvl="1" marL="2730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D4D4D"/>
                </a:buClr>
                <a:buSzPts val="1000"/>
                <a:buFont typeface="Arial"/>
                <a:buNone/>
              </a:pPr>
              <a:br>
                <a:rPr b="0" i="0" lang="en" sz="1000" u="none" cap="none" strike="noStrik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" sz="2000" u="none" cap="none" strike="noStrik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Called sometimes </a:t>
              </a:r>
              <a:r>
                <a:rPr b="1" i="0" lang="en" sz="2000" u="none" cap="none" strike="noStrike">
                  <a:solidFill>
                    <a:srgbClr val="4D4D4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</a:t>
              </a:r>
              <a:r>
                <a:rPr b="1" i="0" lang="en" sz="2000" u="none" cap="none" strike="noStrik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class variable</a:t>
              </a:r>
              <a:r>
                <a:rPr b="1" i="0" lang="en" sz="2000" u="none" cap="none" strike="noStrike">
                  <a:solidFill>
                    <a:srgbClr val="4D4D4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”</a:t>
              </a:r>
              <a:r>
                <a:rPr b="1" i="0" lang="en" sz="2000" u="none" cap="none" strike="noStrik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 as opposed to </a:t>
              </a:r>
              <a:r>
                <a:rPr b="1" i="0" lang="en" sz="2000" u="none" cap="none" strike="noStrike">
                  <a:solidFill>
                    <a:srgbClr val="4D4D4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“</a:t>
              </a:r>
              <a:r>
                <a:rPr b="1" i="0" lang="en" sz="2000" u="none" cap="none" strike="noStrike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instance variable</a:t>
              </a:r>
              <a:r>
                <a:rPr b="1" i="0" lang="en" sz="2000" u="none" cap="none" strike="noStrike">
                  <a:solidFill>
                    <a:srgbClr val="4D4D4D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”</a:t>
              </a:r>
              <a:endParaRPr/>
            </a:p>
          </p:txBody>
        </p:sp>
        <p:cxnSp>
          <p:nvCxnSpPr>
            <p:cNvPr id="114" name="Shape 114"/>
            <p:cNvCxnSpPr/>
            <p:nvPr/>
          </p:nvCxnSpPr>
          <p:spPr>
            <a:xfrm rot="10800000">
              <a:off x="5294324" y="3554412"/>
              <a:ext cx="1268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‘this’ keyword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57200" y="1739503"/>
            <a:ext cx="8229600" cy="2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Point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x,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Point(int x, int y)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this.x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	this.y =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Courier New"/>
              <a:buNone/>
            </a:pP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49275" y="835826"/>
            <a:ext cx="6899400" cy="9036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1462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br>
              <a:rPr b="0" i="0" lang="en" sz="1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In Java </a:t>
            </a:r>
            <a:r>
              <a:rPr b="1" i="0" lang="en" sz="24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" sz="24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i="0" lang="en" sz="2400" u="sng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to myself</a:t>
            </a:r>
            <a:b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(in C++ it is a pointer</a:t>
            </a:r>
            <a:r>
              <a:rPr b="1" i="0" lang="en" sz="24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b="1" i="0" lang="en" sz="24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77825" y="3985025"/>
            <a:ext cx="8137500" cy="6369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72000" lIns="0" spcFirstLastPara="1" rIns="0" wrap="square" tIns="0">
            <a:noAutofit/>
          </a:bodyPr>
          <a:lstStyle/>
          <a:p>
            <a:pPr indent="-271462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br>
              <a:rPr b="0" i="0" lang="en" sz="1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keyword is also used to call another constructor of the same class 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we will see that later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86025" y="2856475"/>
            <a:ext cx="4403700" cy="3153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97231" y="3206123"/>
            <a:ext cx="2386800" cy="2430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Defining constants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544500" y="835825"/>
            <a:ext cx="6894600" cy="15324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1462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br>
              <a:rPr b="0" i="0" lang="en" sz="1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Though </a:t>
            </a: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is a reserved word in Java</a:t>
            </a:r>
            <a:b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it's actually not in use!</a:t>
            </a:r>
            <a:b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However the </a:t>
            </a: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keyword let's you define constants and const variables</a:t>
            </a:r>
            <a:endParaRPr sz="1800"/>
          </a:p>
        </p:txBody>
      </p:sp>
      <p:sp>
        <p:nvSpPr>
          <p:cNvPr id="133" name="Shape 133"/>
          <p:cNvSpPr txBox="1"/>
          <p:nvPr/>
        </p:nvSpPr>
        <p:spPr>
          <a:xfrm>
            <a:off x="544500" y="2312201"/>
            <a:ext cx="82296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400"/>
              <a:buFont typeface="Arial"/>
              <a:buNone/>
            </a:pPr>
            <a:r>
              <a:rPr b="1" i="0" lang="en" sz="2400" u="sng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1" i="0" lang="en" sz="24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400"/>
              <a:buFont typeface="Arial"/>
              <a:buNone/>
            </a:pPr>
            <a:r>
              <a:t/>
            </a:r>
            <a:endParaRPr b="1" i="0" sz="400" u="none">
              <a:solidFill>
                <a:srgbClr val="4D4D4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Thingy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final static doodad = 6;  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</a:t>
            </a: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final id;  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variable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public Thingy(int id) {this.id = id;}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// 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	// public set(int id) {this.id = id;}</a:t>
            </a:r>
            <a:r>
              <a:rPr b="1" i="0" lang="en" sz="18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 // error!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Courier New"/>
              <a:buNone/>
            </a:pPr>
            <a:r>
              <a:rPr b="1" i="0" lang="en" sz="2000" u="non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1530350" y="1100138"/>
            <a:ext cx="5418000" cy="421500"/>
          </a:xfrm>
          <a:prstGeom prst="rect">
            <a:avLst/>
          </a:prstGeom>
          <a:solidFill>
            <a:srgbClr val="4D4D4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 rot="-5400000">
            <a:off x="-1346225" y="2051944"/>
            <a:ext cx="4219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604962" y="504825"/>
            <a:ext cx="5169000" cy="4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that is to know on class syntax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Constructors and Initializers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Inheritance and Polymorphism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Nested Classes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indent="-1905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279400" y="4913709"/>
            <a:ext cx="965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0" y="109538"/>
            <a:ext cx="9144000" cy="63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35401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Constructors</a:t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57200" y="4354115"/>
            <a:ext cx="8229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None/>
            </a:pPr>
            <a:r>
              <a:rPr b="1" i="0" lang="en" sz="2000" u="non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Examples in following slides…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549275" y="835825"/>
            <a:ext cx="7429500" cy="35574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2425" lvl="1" marL="354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</a:pPr>
            <a:br>
              <a:rPr b="0" i="0" lang="en" sz="9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Constructors in Java are very similar to C++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You can overload constructors </a:t>
            </a:r>
            <a:r>
              <a:rPr b="1" i="0" lang="en" sz="18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(like any other method)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A constructor which doesn't get any parameter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is called 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empty constructor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You may prefer not to have a constructor at all,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in which case it is said that you have by default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an 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empty constructor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A constructor can call another constructor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of the same class using the 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" sz="2000" u="none" cap="none" strike="noStrike">
                <a:solidFill>
                  <a:srgbClr val="4D4D4D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keyword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alling another constructor can be done only</a:t>
            </a:r>
            <a:b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	as the first instruction of the calling constructor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TD_Lesson_template_2008-v1">
  <a:themeElements>
    <a:clrScheme name="CTD_Lesson_template_2008-v1 1">
      <a:dk1>
        <a:srgbClr val="4D4D4D"/>
      </a:dk1>
      <a:lt1>
        <a:srgbClr val="FFFFFF"/>
      </a:lt1>
      <a:dk2>
        <a:srgbClr val="FF6600"/>
      </a:dk2>
      <a:lt2>
        <a:srgbClr val="808080"/>
      </a:lt2>
      <a:accent1>
        <a:srgbClr val="3399CC"/>
      </a:accent1>
      <a:accent2>
        <a:srgbClr val="66CC33"/>
      </a:accent2>
      <a:accent3>
        <a:srgbClr val="FFFFFF"/>
      </a:accent3>
      <a:accent4>
        <a:srgbClr val="404040"/>
      </a:accent4>
      <a:accent5>
        <a:srgbClr val="ADCAE2"/>
      </a:accent5>
      <a:accent6>
        <a:srgbClr val="5CB92D"/>
      </a:accent6>
      <a:hlink>
        <a:srgbClr val="FE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0000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