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 id="2147483832" r:id="rId2"/>
  </p:sldMasterIdLst>
  <p:sldIdLst>
    <p:sldId id="256" r:id="rId3"/>
    <p:sldId id="257"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129162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2301909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B2D76-3791-45E8-9DC5-28B60102330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2276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71824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B2D76-3791-45E8-9DC5-28B6010233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4149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3723583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2359572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3114086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8908-C729-492C-A974-F13AB489B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7574C3-2899-4A9B-8594-6154197B7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8F4671-0486-437E-B610-F92501858EA7}"/>
              </a:ext>
            </a:extLst>
          </p:cNvPr>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a:extLst>
              <a:ext uri="{FF2B5EF4-FFF2-40B4-BE49-F238E27FC236}">
                <a16:creationId xmlns:a16="http://schemas.microsoft.com/office/drawing/2014/main" id="{6711A1A9-B938-4DA1-A02A-DF81CFBE5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59A26B-B67B-4A44-8109-2FFD3C9A2EC1}"/>
              </a:ext>
            </a:extLst>
          </p:cNvPr>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2543447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F2FF-353E-4A07-8CFD-84B6742BCE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C9BADE-60D6-4864-B3C9-89BC7068A7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27DC68-5138-44A8-B4D7-57C700942CD9}"/>
              </a:ext>
            </a:extLst>
          </p:cNvPr>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a:extLst>
              <a:ext uri="{FF2B5EF4-FFF2-40B4-BE49-F238E27FC236}">
                <a16:creationId xmlns:a16="http://schemas.microsoft.com/office/drawing/2014/main" id="{18803DC2-ED00-44B4-A3C7-9B7F0DF6D4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A6136-2F81-490E-9F56-0875753A66A0}"/>
              </a:ext>
            </a:extLst>
          </p:cNvPr>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3722382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168A-FAAA-47FE-A91B-2A34BE3967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B4B262-0BE4-43C8-B382-3885196FC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E7B2D-BF06-4346-AB4E-90B2F566B408}"/>
              </a:ext>
            </a:extLst>
          </p:cNvPr>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a:extLst>
              <a:ext uri="{FF2B5EF4-FFF2-40B4-BE49-F238E27FC236}">
                <a16:creationId xmlns:a16="http://schemas.microsoft.com/office/drawing/2014/main" id="{90D16856-274B-40D0-994B-BBA930E9E6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BB74AC-35F9-4CE2-A56D-0481F6DF653B}"/>
              </a:ext>
            </a:extLst>
          </p:cNvPr>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221703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54911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B8D0-99DB-4D09-9B78-8F74D973C7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61BE49-1427-471F-888E-AE3B792956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488459-D956-4DD0-8000-C6B7F5315C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8BEA4E-028C-4EB8-ABDE-54639231EFD9}"/>
              </a:ext>
            </a:extLst>
          </p:cNvPr>
          <p:cNvSpPr>
            <a:spLocks noGrp="1"/>
          </p:cNvSpPr>
          <p:nvPr>
            <p:ph type="dt" sz="half" idx="10"/>
          </p:nvPr>
        </p:nvSpPr>
        <p:spPr/>
        <p:txBody>
          <a:bodyPr/>
          <a:lstStyle/>
          <a:p>
            <a:fld id="{95014E30-6BB6-45CC-B7B9-96F5C261CA64}" type="datetimeFigureOut">
              <a:rPr lang="en-IN" smtClean="0"/>
              <a:t>03-02-2022</a:t>
            </a:fld>
            <a:endParaRPr lang="en-IN"/>
          </a:p>
        </p:txBody>
      </p:sp>
      <p:sp>
        <p:nvSpPr>
          <p:cNvPr id="6" name="Footer Placeholder 5">
            <a:extLst>
              <a:ext uri="{FF2B5EF4-FFF2-40B4-BE49-F238E27FC236}">
                <a16:creationId xmlns:a16="http://schemas.microsoft.com/office/drawing/2014/main" id="{8639B7AD-5EC6-4090-83D2-7F0DF98CBD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A2349E-48A5-4F05-BD81-2FF5CA2E41EF}"/>
              </a:ext>
            </a:extLst>
          </p:cNvPr>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2896008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6F0F-43F1-4746-A72C-67C4AA4FAC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5B2856-C57F-4FF8-A825-607CE325D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03DF70-E346-401C-BA01-0F354D3C7C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8EC869-527C-48C2-8D2F-4027EDCF3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D3954D-7F25-4A6C-A7C3-1E075DEE20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792547-BA6F-49C4-9496-C1627DAD0784}"/>
              </a:ext>
            </a:extLst>
          </p:cNvPr>
          <p:cNvSpPr>
            <a:spLocks noGrp="1"/>
          </p:cNvSpPr>
          <p:nvPr>
            <p:ph type="dt" sz="half" idx="10"/>
          </p:nvPr>
        </p:nvSpPr>
        <p:spPr/>
        <p:txBody>
          <a:bodyPr/>
          <a:lstStyle/>
          <a:p>
            <a:fld id="{95014E30-6BB6-45CC-B7B9-96F5C261CA64}" type="datetimeFigureOut">
              <a:rPr lang="en-IN" smtClean="0"/>
              <a:t>03-02-2022</a:t>
            </a:fld>
            <a:endParaRPr lang="en-IN"/>
          </a:p>
        </p:txBody>
      </p:sp>
      <p:sp>
        <p:nvSpPr>
          <p:cNvPr id="8" name="Footer Placeholder 7">
            <a:extLst>
              <a:ext uri="{FF2B5EF4-FFF2-40B4-BE49-F238E27FC236}">
                <a16:creationId xmlns:a16="http://schemas.microsoft.com/office/drawing/2014/main" id="{FC626363-C16C-4508-8A54-12158B233B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DB51EF-530B-4CD0-B2CF-D864ACDBD3FD}"/>
              </a:ext>
            </a:extLst>
          </p:cNvPr>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1543944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943F-1607-4F36-9DBF-D76120B030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1A64C1-1900-414F-8365-7EE24977B4C7}"/>
              </a:ext>
            </a:extLst>
          </p:cNvPr>
          <p:cNvSpPr>
            <a:spLocks noGrp="1"/>
          </p:cNvSpPr>
          <p:nvPr>
            <p:ph type="dt" sz="half" idx="10"/>
          </p:nvPr>
        </p:nvSpPr>
        <p:spPr/>
        <p:txBody>
          <a:bodyPr/>
          <a:lstStyle/>
          <a:p>
            <a:fld id="{95014E30-6BB6-45CC-B7B9-96F5C261CA64}" type="datetimeFigureOut">
              <a:rPr lang="en-IN" smtClean="0"/>
              <a:t>03-02-2022</a:t>
            </a:fld>
            <a:endParaRPr lang="en-IN"/>
          </a:p>
        </p:txBody>
      </p:sp>
      <p:sp>
        <p:nvSpPr>
          <p:cNvPr id="4" name="Footer Placeholder 3">
            <a:extLst>
              <a:ext uri="{FF2B5EF4-FFF2-40B4-BE49-F238E27FC236}">
                <a16:creationId xmlns:a16="http://schemas.microsoft.com/office/drawing/2014/main" id="{2C7B264F-5E64-46E5-B7CE-29558E5DBE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89B3DE-128C-4CD1-9D05-8CD52B193A33}"/>
              </a:ext>
            </a:extLst>
          </p:cNvPr>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1807917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8DF30B-6809-4853-BB8D-2EC3E83ED997}"/>
              </a:ext>
            </a:extLst>
          </p:cNvPr>
          <p:cNvSpPr>
            <a:spLocks noGrp="1"/>
          </p:cNvSpPr>
          <p:nvPr>
            <p:ph type="dt" sz="half" idx="10"/>
          </p:nvPr>
        </p:nvSpPr>
        <p:spPr/>
        <p:txBody>
          <a:bodyPr/>
          <a:lstStyle/>
          <a:p>
            <a:fld id="{95014E30-6BB6-45CC-B7B9-96F5C261CA64}" type="datetimeFigureOut">
              <a:rPr lang="en-IN" smtClean="0"/>
              <a:t>03-02-2022</a:t>
            </a:fld>
            <a:endParaRPr lang="en-IN"/>
          </a:p>
        </p:txBody>
      </p:sp>
      <p:sp>
        <p:nvSpPr>
          <p:cNvPr id="3" name="Footer Placeholder 2">
            <a:extLst>
              <a:ext uri="{FF2B5EF4-FFF2-40B4-BE49-F238E27FC236}">
                <a16:creationId xmlns:a16="http://schemas.microsoft.com/office/drawing/2014/main" id="{8334F689-28A0-413C-B950-B50E2A91B9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0A7025-67FE-4496-BB32-87D3AD520F8B}"/>
              </a:ext>
            </a:extLst>
          </p:cNvPr>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2388396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49E8-C8CF-469C-A34D-17D5E45E7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0F7CC9-22C6-49FE-8EA7-828AE0234A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0C7177-A3FB-4036-92FC-476F0E62C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5B6DA-5251-4EDB-9F3A-522A82B53CD6}"/>
              </a:ext>
            </a:extLst>
          </p:cNvPr>
          <p:cNvSpPr>
            <a:spLocks noGrp="1"/>
          </p:cNvSpPr>
          <p:nvPr>
            <p:ph type="dt" sz="half" idx="10"/>
          </p:nvPr>
        </p:nvSpPr>
        <p:spPr/>
        <p:txBody>
          <a:bodyPr/>
          <a:lstStyle/>
          <a:p>
            <a:fld id="{95014E30-6BB6-45CC-B7B9-96F5C261CA64}" type="datetimeFigureOut">
              <a:rPr lang="en-IN" smtClean="0"/>
              <a:t>03-02-2022</a:t>
            </a:fld>
            <a:endParaRPr lang="en-IN"/>
          </a:p>
        </p:txBody>
      </p:sp>
      <p:sp>
        <p:nvSpPr>
          <p:cNvPr id="6" name="Footer Placeholder 5">
            <a:extLst>
              <a:ext uri="{FF2B5EF4-FFF2-40B4-BE49-F238E27FC236}">
                <a16:creationId xmlns:a16="http://schemas.microsoft.com/office/drawing/2014/main" id="{07791F25-BEBF-47AC-8B10-CACD0E57A1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30D29A-4D9F-40A7-8417-E7C3E71A3C0A}"/>
              </a:ext>
            </a:extLst>
          </p:cNvPr>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11950104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361A-8AAA-4BBC-8A50-84854DE61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8AFF40-94C9-4A5F-A406-537C3DC8A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A674DB-C803-45C6-922A-7617956D9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92343-0BC6-43D2-AC96-A6260EAF1F4E}"/>
              </a:ext>
            </a:extLst>
          </p:cNvPr>
          <p:cNvSpPr>
            <a:spLocks noGrp="1"/>
          </p:cNvSpPr>
          <p:nvPr>
            <p:ph type="dt" sz="half" idx="10"/>
          </p:nvPr>
        </p:nvSpPr>
        <p:spPr/>
        <p:txBody>
          <a:bodyPr/>
          <a:lstStyle/>
          <a:p>
            <a:fld id="{95014E30-6BB6-45CC-B7B9-96F5C261CA64}" type="datetimeFigureOut">
              <a:rPr lang="en-IN" smtClean="0"/>
              <a:t>03-02-2022</a:t>
            </a:fld>
            <a:endParaRPr lang="en-IN"/>
          </a:p>
        </p:txBody>
      </p:sp>
      <p:sp>
        <p:nvSpPr>
          <p:cNvPr id="6" name="Footer Placeholder 5">
            <a:extLst>
              <a:ext uri="{FF2B5EF4-FFF2-40B4-BE49-F238E27FC236}">
                <a16:creationId xmlns:a16="http://schemas.microsoft.com/office/drawing/2014/main" id="{16CBC31C-5C3C-4DC1-B5CF-5569FACA8D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7A08F-9A15-4AC1-A3DB-6925F806958D}"/>
              </a:ext>
            </a:extLst>
          </p:cNvPr>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8326834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9C0A-DDD8-4BC4-827C-12399F8EFE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296B7D-C4F0-4ACB-B28A-39C2071A27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ED9B82-8AD5-4708-8D3E-CE032EC54B6E}"/>
              </a:ext>
            </a:extLst>
          </p:cNvPr>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a:extLst>
              <a:ext uri="{FF2B5EF4-FFF2-40B4-BE49-F238E27FC236}">
                <a16:creationId xmlns:a16="http://schemas.microsoft.com/office/drawing/2014/main" id="{0C6F8C63-BF42-400C-90FC-0784DC9DE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43D1D-EEF0-4F32-B54A-6A264367183C}"/>
              </a:ext>
            </a:extLst>
          </p:cNvPr>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15545634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3701F-3B50-4710-B362-482A65AD15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4B9AE7-756B-4CAA-9777-3D6ED5087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EA83A-D760-48EF-A4C5-0290B24EB2B7}"/>
              </a:ext>
            </a:extLst>
          </p:cNvPr>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a:extLst>
              <a:ext uri="{FF2B5EF4-FFF2-40B4-BE49-F238E27FC236}">
                <a16:creationId xmlns:a16="http://schemas.microsoft.com/office/drawing/2014/main" id="{A5E26965-C7BD-41E5-A8FB-BD590CF010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DDDF6-100E-47A2-AB0C-479000DA2DC0}"/>
              </a:ext>
            </a:extLst>
          </p:cNvPr>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236792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14E30-6BB6-45CC-B7B9-96F5C261CA64}"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190775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14E30-6BB6-45CC-B7B9-96F5C261CA64}"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107778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14E30-6BB6-45CC-B7B9-96F5C261CA64}" type="datetimeFigureOut">
              <a:rPr lang="en-IN" smtClean="0"/>
              <a:t>03-02-2022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176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14E30-6BB6-45CC-B7B9-96F5C261CA64}"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160906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14E30-6BB6-45CC-B7B9-96F5C261CA64}" type="datetimeFigureOut">
              <a:rPr lang="en-IN" smtClean="0"/>
              <a:t>03-02-2022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344365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14E30-6BB6-45CC-B7B9-96F5C261CA64}"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83840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014E30-6BB6-45CC-B7B9-96F5C261CA64}"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B2D76-3791-45E8-9DC5-28B60102330E}" type="slidenum">
              <a:rPr lang="en-IN" smtClean="0"/>
              <a:t>‹#›</a:t>
            </a:fld>
            <a:endParaRPr lang="en-IN"/>
          </a:p>
        </p:txBody>
      </p:sp>
    </p:spTree>
    <p:extLst>
      <p:ext uri="{BB962C8B-B14F-4D97-AF65-F5344CB8AC3E}">
        <p14:creationId xmlns:p14="http://schemas.microsoft.com/office/powerpoint/2010/main" val="3509822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014E30-6BB6-45CC-B7B9-96F5C261CA64}" type="datetimeFigureOut">
              <a:rPr lang="en-IN" smtClean="0"/>
              <a:t>03-02-2022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6B2D76-3791-45E8-9DC5-28B60102330E}" type="slidenum">
              <a:rPr lang="en-IN" smtClean="0"/>
              <a:t>‹#›</a:t>
            </a:fld>
            <a:endParaRPr lang="en-IN"/>
          </a:p>
        </p:txBody>
      </p:sp>
    </p:spTree>
    <p:extLst>
      <p:ext uri="{BB962C8B-B14F-4D97-AF65-F5344CB8AC3E}">
        <p14:creationId xmlns:p14="http://schemas.microsoft.com/office/powerpoint/2010/main" val="280025977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5A2013-D2C8-4F2A-A669-089F8C2EB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764FB4-5AE0-4586-873D-DFB4B1B3C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93A88B-38DA-4819-8433-814E2700F8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14E30-6BB6-45CC-B7B9-96F5C261CA64}" type="datetimeFigureOut">
              <a:rPr lang="en-IN" smtClean="0"/>
              <a:t>03-02-2022</a:t>
            </a:fld>
            <a:endParaRPr lang="en-IN"/>
          </a:p>
        </p:txBody>
      </p:sp>
      <p:sp>
        <p:nvSpPr>
          <p:cNvPr id="5" name="Footer Placeholder 4">
            <a:extLst>
              <a:ext uri="{FF2B5EF4-FFF2-40B4-BE49-F238E27FC236}">
                <a16:creationId xmlns:a16="http://schemas.microsoft.com/office/drawing/2014/main" id="{3A4154ED-FC42-4679-A293-BD9DD851D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9A2655-5E06-47AE-A988-8EB910718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B2D76-3791-45E8-9DC5-28B60102330E}" type="slidenum">
              <a:rPr lang="en-IN" smtClean="0"/>
              <a:t>‹#›</a:t>
            </a:fld>
            <a:endParaRPr lang="en-IN"/>
          </a:p>
        </p:txBody>
      </p:sp>
    </p:spTree>
    <p:extLst>
      <p:ext uri="{BB962C8B-B14F-4D97-AF65-F5344CB8AC3E}">
        <p14:creationId xmlns:p14="http://schemas.microsoft.com/office/powerpoint/2010/main" val="789797528"/>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in/amp/s/www.geeksforgeeks.org/python-tkinter-tutorial/amp/" TargetMode="External"/><Relationship Id="rId2" Type="http://schemas.openxmlformats.org/officeDocument/2006/relationships/hyperlink" Target="https://docs.python.org/3/library/turtl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BFF0-9D3B-4DC2-ABB5-68B3F6CCB277}"/>
              </a:ext>
            </a:extLst>
          </p:cNvPr>
          <p:cNvSpPr>
            <a:spLocks noGrp="1"/>
          </p:cNvSpPr>
          <p:nvPr>
            <p:ph type="ctrTitle"/>
          </p:nvPr>
        </p:nvSpPr>
        <p:spPr>
          <a:xfrm>
            <a:off x="1029547" y="1725124"/>
            <a:ext cx="7766936" cy="1703876"/>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PYTHON MINI PROJECT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2446D6E-85AB-4CA4-97BE-E497DFBA8292}"/>
              </a:ext>
            </a:extLst>
          </p:cNvPr>
          <p:cNvSpPr>
            <a:spLocks noGrp="1"/>
          </p:cNvSpPr>
          <p:nvPr>
            <p:ph type="subTitle" idx="1"/>
          </p:nvPr>
        </p:nvSpPr>
        <p:spPr>
          <a:xfrm>
            <a:off x="186267" y="3329473"/>
            <a:ext cx="7766936" cy="1096899"/>
          </a:xfrm>
        </p:spPr>
        <p:txBody>
          <a:bodyPr>
            <a:normAutofit/>
          </a:bodyPr>
          <a:lstStyle/>
          <a:p>
            <a:r>
              <a:rPr lang="en-US" sz="7200" dirty="0">
                <a:solidFill>
                  <a:schemeClr val="tx1"/>
                </a:solidFill>
                <a:latin typeface="Times New Roman" panose="02020603050405020304" pitchFamily="18" charset="0"/>
                <a:cs typeface="Times New Roman" panose="02020603050405020304" pitchFamily="18" charset="0"/>
              </a:rPr>
              <a:t>SNAKE GAME</a:t>
            </a:r>
            <a:endParaRPr lang="en-IN" sz="7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97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D4BD-D366-4DB4-B286-DDB8D647DCF6}"/>
              </a:ext>
            </a:extLst>
          </p:cNvPr>
          <p:cNvSpPr>
            <a:spLocks noGrp="1"/>
          </p:cNvSpPr>
          <p:nvPr>
            <p:ph type="title"/>
          </p:nvPr>
        </p:nvSpPr>
        <p:spPr>
          <a:xfrm>
            <a:off x="677334" y="609600"/>
            <a:ext cx="8644466" cy="5207000"/>
          </a:xfrm>
        </p:spPr>
        <p:txBody>
          <a:bodyPr/>
          <a:lstStyle/>
          <a:p>
            <a:br>
              <a:rPr lang="en-US" dirty="0"/>
            </a:br>
            <a:br>
              <a:rPr lang="en-IN" dirty="0"/>
            </a:br>
            <a:br>
              <a:rPr lang="en-IN" dirty="0"/>
            </a:br>
            <a:br>
              <a:rPr lang="en-IN" dirty="0"/>
            </a:br>
            <a:r>
              <a:rPr lang="en-IN" dirty="0"/>
              <a:t>            </a:t>
            </a:r>
            <a:r>
              <a:rPr lang="en-IN" sz="8000" dirty="0">
                <a:latin typeface="Algerian" panose="04020705040A02060702" pitchFamily="82" charset="0"/>
              </a:rPr>
              <a:t>Thank You</a:t>
            </a:r>
            <a:endParaRPr lang="en-IN" sz="8000" dirty="0"/>
          </a:p>
        </p:txBody>
      </p:sp>
    </p:spTree>
    <p:extLst>
      <p:ext uri="{BB962C8B-B14F-4D97-AF65-F5344CB8AC3E}">
        <p14:creationId xmlns:p14="http://schemas.microsoft.com/office/powerpoint/2010/main" val="317200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9DA5-53F1-4BC9-8B98-93B6427D48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TEAM MEMBERS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237D4B2-C63E-403F-A9E2-CE012D88EF38}"/>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D0C28AF-DF6D-45CA-ABFC-9448557A0F48}"/>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Maryam Khan</a:t>
            </a:r>
          </a:p>
          <a:p>
            <a:r>
              <a:rPr lang="en-US" dirty="0" err="1">
                <a:latin typeface="Times New Roman" panose="02020603050405020304" pitchFamily="18" charset="0"/>
                <a:cs typeface="Times New Roman" panose="02020603050405020304" pitchFamily="18" charset="0"/>
              </a:rPr>
              <a:t>Niveditha</a:t>
            </a:r>
            <a:r>
              <a:rPr lang="en-US" dirty="0">
                <a:latin typeface="Times New Roman" panose="02020603050405020304" pitchFamily="18" charset="0"/>
                <a:cs typeface="Times New Roman" panose="02020603050405020304" pitchFamily="18" charset="0"/>
              </a:rPr>
              <a:t> Deepak</a:t>
            </a:r>
          </a:p>
          <a:p>
            <a:r>
              <a:rPr lang="en-US" dirty="0">
                <a:latin typeface="Times New Roman" panose="02020603050405020304" pitchFamily="18" charset="0"/>
                <a:cs typeface="Times New Roman" panose="02020603050405020304" pitchFamily="18" charset="0"/>
              </a:rPr>
              <a:t>P </a:t>
            </a:r>
            <a:r>
              <a:rPr lang="en-US" dirty="0" err="1">
                <a:latin typeface="Times New Roman" panose="02020603050405020304" pitchFamily="18" charset="0"/>
                <a:cs typeface="Times New Roman" panose="02020603050405020304" pitchFamily="18" charset="0"/>
              </a:rPr>
              <a:t>Niveditha</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0C764D7-5A9E-4505-BD40-9902D4F27E07}"/>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SRN</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1EBDEBD-04F1-4D7C-B97D-723CE286360D}"/>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ES2UG21CS283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PES2UG21CS351</a:t>
            </a:r>
          </a:p>
          <a:p>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ES2UG21CS355</a:t>
            </a:r>
          </a:p>
          <a:p>
            <a:endParaRPr lang="en-US" dirty="0"/>
          </a:p>
        </p:txBody>
      </p:sp>
    </p:spTree>
    <p:extLst>
      <p:ext uri="{BB962C8B-B14F-4D97-AF65-F5344CB8AC3E}">
        <p14:creationId xmlns:p14="http://schemas.microsoft.com/office/powerpoint/2010/main" val="3761969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7066-5E94-4234-9C93-D1595FD91D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8B3B37-7980-47E1-8538-32D0484B8B84}"/>
              </a:ext>
            </a:extLst>
          </p:cNvPr>
          <p:cNvSpPr>
            <a:spLocks noGrp="1"/>
          </p:cNvSpPr>
          <p:nvPr>
            <p:ph idx="1"/>
          </p:nvPr>
        </p:nvSpPr>
        <p:spPr/>
        <p:txBody>
          <a:bodyPr>
            <a:normAutofit fontScale="92500" lnSpcReduction="10000"/>
          </a:bodyPr>
          <a:lstStyle/>
          <a:p>
            <a:pPr>
              <a:lnSpc>
                <a:spcPct val="150000"/>
              </a:lnSpc>
            </a:pPr>
            <a:r>
              <a:rPr lang="en-IN" sz="1800" dirty="0">
                <a:effectLst/>
                <a:latin typeface="Times New Roman" panose="02020603050405020304" pitchFamily="18" charset="0"/>
                <a:ea typeface="Times New Roman" panose="02020603050405020304" pitchFamily="18" charset="0"/>
              </a:rPr>
              <a:t>This project, titled ‘Snake Game’, is an interesting and skilful </a:t>
            </a:r>
            <a:r>
              <a:rPr lang="en-IN" sz="1800" dirty="0">
                <a:solidFill>
                  <a:srgbClr val="202124"/>
                </a:solidFill>
                <a:effectLst/>
                <a:latin typeface="Times New Roman" panose="02020603050405020304" pitchFamily="18" charset="0"/>
                <a:ea typeface="Times New Roman" panose="02020603050405020304" pitchFamily="18" charset="0"/>
              </a:rPr>
              <a:t>computer action game</a:t>
            </a:r>
            <a:r>
              <a:rPr lang="en-IN" sz="1800" dirty="0">
                <a:effectLst/>
                <a:latin typeface="Times New Roman" panose="02020603050405020304" pitchFamily="18" charset="0"/>
                <a:ea typeface="Times New Roman" panose="02020603050405020304" pitchFamily="18" charset="0"/>
              </a:rPr>
              <a:t>. </a:t>
            </a:r>
            <a:r>
              <a:rPr lang="en-IN" sz="1800" dirty="0">
                <a:solidFill>
                  <a:srgbClr val="4A4A4A"/>
                </a:solidFill>
                <a:effectLst/>
                <a:latin typeface="Times New Roman" panose="02020603050405020304" pitchFamily="18" charset="0"/>
                <a:ea typeface="Times New Roman" panose="02020603050405020304" pitchFamily="18" charset="0"/>
              </a:rPr>
              <a:t>This project gave us an opportunity to learn and explore various python functions. We learnt how to implement Python’s Graphic User Interface, </a:t>
            </a:r>
            <a:r>
              <a:rPr lang="en-IN" sz="1800" dirty="0" err="1">
                <a:solidFill>
                  <a:srgbClr val="4A4A4A"/>
                </a:solidFill>
                <a:effectLst/>
                <a:latin typeface="Times New Roman" panose="02020603050405020304" pitchFamily="18" charset="0"/>
                <a:ea typeface="Times New Roman" panose="02020603050405020304" pitchFamily="18" charset="0"/>
              </a:rPr>
              <a:t>Tkinter</a:t>
            </a:r>
            <a:r>
              <a:rPr lang="en-IN" sz="1800" dirty="0">
                <a:solidFill>
                  <a:srgbClr val="4A4A4A"/>
                </a:solidFill>
                <a:effectLst/>
                <a:latin typeface="Times New Roman" panose="02020603050405020304" pitchFamily="18" charset="0"/>
                <a:ea typeface="Times New Roman" panose="02020603050405020304" pitchFamily="18" charset="0"/>
              </a:rPr>
              <a:t> and turtle functions. The turtle function is a </a:t>
            </a:r>
            <a:r>
              <a:rPr lang="en-IN" sz="1800" dirty="0">
                <a:solidFill>
                  <a:srgbClr val="202124"/>
                </a:solidFill>
                <a:effectLst/>
                <a:latin typeface="Times New Roman" panose="02020603050405020304" pitchFamily="18" charset="0"/>
                <a:ea typeface="Times New Roman" panose="02020603050405020304" pitchFamily="18" charset="0"/>
              </a:rPr>
              <a:t>standalone function that can also be embedded in a larger </a:t>
            </a:r>
            <a:r>
              <a:rPr lang="en-IN" sz="1800" dirty="0" err="1">
                <a:solidFill>
                  <a:srgbClr val="202124"/>
                </a:solidFill>
                <a:effectLst/>
                <a:latin typeface="Times New Roman" panose="02020603050405020304" pitchFamily="18" charset="0"/>
                <a:ea typeface="Times New Roman" panose="02020603050405020304" pitchFamily="18" charset="0"/>
              </a:rPr>
              <a:t>Tkinter</a:t>
            </a:r>
            <a:r>
              <a:rPr lang="en-IN" sz="1800" dirty="0">
                <a:solidFill>
                  <a:srgbClr val="202124"/>
                </a:solidFill>
                <a:effectLst/>
                <a:latin typeface="Times New Roman" panose="02020603050405020304" pitchFamily="18" charset="0"/>
                <a:ea typeface="Times New Roman" panose="02020603050405020304" pitchFamily="18" charset="0"/>
              </a:rPr>
              <a:t> program.</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dirty="0">
                <a:effectLst/>
                <a:latin typeface="Times New Roman" panose="02020603050405020304" pitchFamily="18" charset="0"/>
                <a:ea typeface="Times New Roman" panose="02020603050405020304" pitchFamily="18" charset="0"/>
              </a:rPr>
              <a:t>The objective of this project is to create a source of entertainment, “Disconnect to Reconnect”. It</a:t>
            </a:r>
            <a:r>
              <a:rPr lang="en-IN" sz="1800" dirty="0">
                <a:solidFill>
                  <a:srgbClr val="4A4A4A"/>
                </a:solidFill>
                <a:effectLst/>
                <a:latin typeface="Times New Roman" panose="02020603050405020304" pitchFamily="18" charset="0"/>
                <a:ea typeface="Times New Roman" panose="02020603050405020304" pitchFamily="18" charset="0"/>
              </a:rPr>
              <a:t> requires players to quickly assess their surroundings and find the safest route to a point. This is an excellent opportunity to learn about spatial awareness and plan ahead for your next move. It improves hand-eye coordination. It requires patience in order to grow and a cool head once you inevitably lose. These valuable skills promote </a:t>
            </a:r>
            <a:r>
              <a:rPr lang="en-IN" sz="1800" dirty="0">
                <a:effectLst/>
                <a:latin typeface="Times New Roman" panose="02020603050405020304" pitchFamily="18" charset="0"/>
                <a:ea typeface="Times New Roman" panose="02020603050405020304" pitchFamily="18" charset="0"/>
              </a:rPr>
              <a:t>one’s personal development.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7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9882-CAEB-4B45-8024-096594E1CEA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69E969D-CAC0-4A62-91B0-52EEFF924F10}"/>
              </a:ext>
            </a:extLst>
          </p:cNvPr>
          <p:cNvSpPr>
            <a:spLocks noGrp="1"/>
          </p:cNvSpPr>
          <p:nvPr>
            <p:ph idx="1"/>
          </p:nvPr>
        </p:nvSpPr>
        <p:spPr>
          <a:xfrm>
            <a:off x="677334" y="1219200"/>
            <a:ext cx="9669824" cy="5638800"/>
          </a:xfrm>
        </p:spPr>
        <p:txBody>
          <a:bodyPr>
            <a:normAutofit fontScale="92500" lnSpcReduction="20000"/>
          </a:bodyPr>
          <a:lstStyle/>
          <a:p>
            <a:pPr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Snake first appeared in 1997 on the Nokia 6110, along with the games Logic and Memory. It was programmed by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Taneli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Armanto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design engineer in Nokia. The concept originated from the 1976 arcade game ‘Blockade’, developed and published by Gremlin. The original snake game was a famous mobile game and became an entire generation’s obsession.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Snake game is a computer action game, whose goal is to control a snake to move and collect food.</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player controls a long, thin creature, resembling a snake, which roams around on a bordered plane, picking up food, trying to avoid hitting its own tail or the edges of the playing area. Each time the snake eats a piece of food, its tail grows longer, and its speed increases making the game increasingly difficult. The user controls the direction of the snake's head (up, down, left, or right), and the snake's body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the evolution of graphics and python, we attempted to innovate the game with developed app-like features.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are excited to present the game to you.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snake game, comes with user input, instructions on how to play the game and even a ‘play again’ button which gives user the option to play the game any number of times he/she wishes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49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9F2B-BF16-480A-8104-879C3CC5AC4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FEATURES USED</a:t>
            </a:r>
          </a:p>
        </p:txBody>
      </p:sp>
      <p:sp>
        <p:nvSpPr>
          <p:cNvPr id="3" name="Content Placeholder 2">
            <a:extLst>
              <a:ext uri="{FF2B5EF4-FFF2-40B4-BE49-F238E27FC236}">
                <a16:creationId xmlns:a16="http://schemas.microsoft.com/office/drawing/2014/main" id="{62F35350-98B0-4002-A65E-55B888C497FD}"/>
              </a:ext>
            </a:extLst>
          </p:cNvPr>
          <p:cNvSpPr>
            <a:spLocks noGrp="1"/>
          </p:cNvSpPr>
          <p:nvPr>
            <p:ph idx="1"/>
          </p:nvPr>
        </p:nvSpPr>
        <p:spPr>
          <a:xfrm>
            <a:off x="677334" y="1276350"/>
            <a:ext cx="8596668" cy="5581650"/>
          </a:xfrm>
        </p:spPr>
        <p:txBody>
          <a:bodyPr>
            <a:normAutofit/>
          </a:bodyPr>
          <a:lstStyle/>
          <a:p>
            <a:r>
              <a:rPr lang="en-US" b="1" i="0" dirty="0">
                <a:solidFill>
                  <a:srgbClr val="273239"/>
                </a:solidFill>
                <a:effectLst/>
                <a:latin typeface="Times New Roman" panose="02020603050405020304" pitchFamily="18" charset="0"/>
                <a:cs typeface="Times New Roman" panose="02020603050405020304" pitchFamily="18" charset="0"/>
              </a:rPr>
              <a:t>Turtle- </a:t>
            </a:r>
            <a:r>
              <a:rPr lang="en-US" b="0" i="0" dirty="0">
                <a:solidFill>
                  <a:srgbClr val="0F0F0F"/>
                </a:solidFill>
                <a:effectLst/>
                <a:latin typeface="Times New Roman" panose="02020603050405020304" pitchFamily="18" charset="0"/>
                <a:cs typeface="Times New Roman" panose="02020603050405020304" pitchFamily="18" charset="0"/>
              </a:rPr>
              <a:t>It is a pre-installed library in python which is used for creating shapes, picture, and game.</a:t>
            </a:r>
          </a:p>
          <a:p>
            <a:pPr algn="l">
              <a:buFont typeface="Arial" panose="020B0604020202020204" pitchFamily="34" charset="0"/>
              <a:buChar char="•"/>
            </a:pPr>
            <a:r>
              <a:rPr lang="en-US" b="1" i="0" dirty="0">
                <a:solidFill>
                  <a:srgbClr val="0F0F0F"/>
                </a:solidFill>
                <a:effectLst/>
                <a:latin typeface="Times New Roman" panose="02020603050405020304" pitchFamily="18" charset="0"/>
                <a:cs typeface="Times New Roman" panose="02020603050405020304" pitchFamily="18" charset="0"/>
              </a:rPr>
              <a:t>Time</a:t>
            </a:r>
            <a:r>
              <a:rPr lang="en-US" b="0" i="0" dirty="0">
                <a:solidFill>
                  <a:srgbClr val="0F0F0F"/>
                </a:solidFill>
                <a:effectLst/>
                <a:latin typeface="Times New Roman" panose="02020603050405020304" pitchFamily="18" charset="0"/>
                <a:cs typeface="Times New Roman" panose="02020603050405020304" pitchFamily="18" charset="0"/>
              </a:rPr>
              <a:t> – It is used for counting the number of seconds elapsed </a:t>
            </a:r>
          </a:p>
          <a:p>
            <a:pPr algn="l">
              <a:buFont typeface="Arial" panose="020B0604020202020204" pitchFamily="34" charset="0"/>
              <a:buChar char="•"/>
            </a:pPr>
            <a:r>
              <a:rPr lang="en-US" b="1" i="0" dirty="0">
                <a:solidFill>
                  <a:srgbClr val="0F0F0F"/>
                </a:solidFill>
                <a:effectLst/>
                <a:latin typeface="Times New Roman" panose="02020603050405020304" pitchFamily="18" charset="0"/>
                <a:cs typeface="Times New Roman" panose="02020603050405020304" pitchFamily="18" charset="0"/>
              </a:rPr>
              <a:t>Random</a:t>
            </a:r>
            <a:r>
              <a:rPr lang="en-US" b="0" i="0" dirty="0">
                <a:solidFill>
                  <a:srgbClr val="0F0F0F"/>
                </a:solidFill>
                <a:effectLst/>
                <a:latin typeface="Times New Roman" panose="02020603050405020304" pitchFamily="18" charset="0"/>
                <a:cs typeface="Times New Roman" panose="02020603050405020304" pitchFamily="18" charset="0"/>
              </a:rPr>
              <a:t> – This module is used to generate </a:t>
            </a:r>
            <a:r>
              <a:rPr lang="en-US" dirty="0">
                <a:solidFill>
                  <a:srgbClr val="0F0F0F"/>
                </a:solidFill>
                <a:latin typeface="Times New Roman" panose="02020603050405020304" pitchFamily="18" charset="0"/>
                <a:cs typeface="Times New Roman" panose="02020603050405020304" pitchFamily="18" charset="0"/>
              </a:rPr>
              <a:t>snake food at random positions on the screen</a:t>
            </a:r>
            <a:endParaRPr lang="en-US" b="0" i="0" dirty="0">
              <a:solidFill>
                <a:srgbClr val="0F0F0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err="1">
                <a:solidFill>
                  <a:srgbClr val="0F0F0F"/>
                </a:solidFill>
                <a:effectLst/>
                <a:latin typeface="Times New Roman" panose="02020603050405020304" pitchFamily="18" charset="0"/>
                <a:cs typeface="Times New Roman" panose="02020603050405020304" pitchFamily="18" charset="0"/>
              </a:rPr>
              <a:t>penup</a:t>
            </a:r>
            <a:r>
              <a:rPr lang="en-US" b="1" i="0" dirty="0">
                <a:solidFill>
                  <a:srgbClr val="0F0F0F"/>
                </a:solidFill>
                <a:effectLst/>
                <a:latin typeface="Times New Roman" panose="02020603050405020304" pitchFamily="18" charset="0"/>
                <a:cs typeface="Times New Roman" panose="02020603050405020304" pitchFamily="18" charset="0"/>
              </a:rPr>
              <a:t>()</a:t>
            </a:r>
            <a:r>
              <a:rPr lang="en-US" b="0" i="0" dirty="0">
                <a:solidFill>
                  <a:srgbClr val="0F0F0F"/>
                </a:solidFill>
                <a:effectLst/>
                <a:latin typeface="Times New Roman" panose="02020603050405020304" pitchFamily="18" charset="0"/>
                <a:cs typeface="Times New Roman" panose="02020603050405020304" pitchFamily="18" charset="0"/>
              </a:rPr>
              <a:t> – It stops drawing of the turtle pen</a:t>
            </a:r>
          </a:p>
          <a:p>
            <a:pPr algn="l">
              <a:buFont typeface="Arial" panose="020B0604020202020204" pitchFamily="34" charset="0"/>
              <a:buChar char="•"/>
            </a:pPr>
            <a:r>
              <a:rPr lang="en-US" b="1" i="0" dirty="0">
                <a:solidFill>
                  <a:srgbClr val="0F0F0F"/>
                </a:solidFill>
                <a:effectLst/>
                <a:latin typeface="Times New Roman" panose="02020603050405020304" pitchFamily="18" charset="0"/>
                <a:cs typeface="Times New Roman" panose="02020603050405020304" pitchFamily="18" charset="0"/>
              </a:rPr>
              <a:t>speed() </a:t>
            </a:r>
            <a:r>
              <a:rPr lang="en-US" b="0" i="0" dirty="0">
                <a:solidFill>
                  <a:srgbClr val="0F0F0F"/>
                </a:solidFill>
                <a:effectLst/>
                <a:latin typeface="Times New Roman" panose="02020603050405020304" pitchFamily="18" charset="0"/>
                <a:cs typeface="Times New Roman" panose="02020603050405020304" pitchFamily="18" charset="0"/>
              </a:rPr>
              <a:t>– It is </a:t>
            </a:r>
            <a:r>
              <a:rPr lang="en-US" dirty="0">
                <a:solidFill>
                  <a:srgbClr val="0F0F0F"/>
                </a:solidFill>
                <a:latin typeface="Times New Roman" panose="02020603050405020304" pitchFamily="18" charset="0"/>
                <a:cs typeface="Times New Roman" panose="02020603050405020304" pitchFamily="18" charset="0"/>
              </a:rPr>
              <a:t>used to control the speed of the snake</a:t>
            </a:r>
          </a:p>
          <a:p>
            <a:pPr algn="l">
              <a:buFont typeface="Arial" panose="020B0604020202020204" pitchFamily="34" charset="0"/>
              <a:buChar char="•"/>
            </a:pPr>
            <a:r>
              <a:rPr lang="en-US" b="1" dirty="0" err="1">
                <a:solidFill>
                  <a:srgbClr val="0F0F0F"/>
                </a:solidFill>
                <a:latin typeface="Times New Roman" panose="02020603050405020304" pitchFamily="18" charset="0"/>
                <a:cs typeface="Times New Roman" panose="02020603050405020304" pitchFamily="18" charset="0"/>
              </a:rPr>
              <a:t>Toplevel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0" i="0" dirty="0">
                <a:solidFill>
                  <a:srgbClr val="0F0F0F"/>
                </a:solidFill>
                <a:effectLst/>
                <a:latin typeface="Times New Roman" panose="02020603050405020304" pitchFamily="18" charset="0"/>
                <a:cs typeface="Times New Roman" panose="02020603050405020304" pitchFamily="18" charset="0"/>
              </a:rPr>
              <a:t>– It is </a:t>
            </a:r>
            <a:r>
              <a:rPr lang="en-US" dirty="0">
                <a:solidFill>
                  <a:srgbClr val="0F0F0F"/>
                </a:solidFill>
                <a:latin typeface="Times New Roman" panose="02020603050405020304" pitchFamily="18" charset="0"/>
                <a:cs typeface="Times New Roman" panose="02020603050405020304" pitchFamily="18" charset="0"/>
              </a:rPr>
              <a:t>used to create the child windows in a chain</a:t>
            </a:r>
          </a:p>
          <a:p>
            <a:pPr algn="l">
              <a:buFont typeface="Arial" panose="020B0604020202020204" pitchFamily="34" charset="0"/>
              <a:buChar char="•"/>
            </a:pPr>
            <a:r>
              <a:rPr lang="en-US" b="1" i="0" dirty="0">
                <a:solidFill>
                  <a:srgbClr val="0F0F0F"/>
                </a:solidFill>
                <a:effectLst/>
                <a:latin typeface="Times New Roman" panose="02020603050405020304" pitchFamily="18" charset="0"/>
                <a:cs typeface="Times New Roman" panose="02020603050405020304" pitchFamily="18" charset="0"/>
              </a:rPr>
              <a:t>shape()</a:t>
            </a:r>
            <a:r>
              <a:rPr lang="en-US" b="0" i="0" dirty="0">
                <a:solidFill>
                  <a:srgbClr val="0F0F0F"/>
                </a:solidFill>
                <a:effectLst/>
                <a:latin typeface="Times New Roman" panose="02020603050405020304" pitchFamily="18" charset="0"/>
                <a:cs typeface="Times New Roman" panose="02020603050405020304" pitchFamily="18" charset="0"/>
              </a:rPr>
              <a:t> – It set turtle shape to the shape of a given name</a:t>
            </a:r>
          </a:p>
          <a:p>
            <a:pPr algn="l">
              <a:buFont typeface="Arial" panose="020B0604020202020204" pitchFamily="34" charset="0"/>
              <a:buChar char="•"/>
            </a:pPr>
            <a:r>
              <a:rPr lang="en-US" b="1" i="0" dirty="0" err="1">
                <a:solidFill>
                  <a:srgbClr val="0F0F0F"/>
                </a:solidFill>
                <a:effectLst/>
                <a:latin typeface="Times New Roman" panose="02020603050405020304" pitchFamily="18" charset="0"/>
                <a:cs typeface="Times New Roman" panose="02020603050405020304" pitchFamily="18" charset="0"/>
              </a:rPr>
              <a:t>hideturtle</a:t>
            </a:r>
            <a:r>
              <a:rPr lang="en-US" b="1" i="0" dirty="0">
                <a:solidFill>
                  <a:srgbClr val="0F0F0F"/>
                </a:solidFill>
                <a:effectLst/>
                <a:latin typeface="Times New Roman" panose="02020603050405020304" pitchFamily="18" charset="0"/>
                <a:cs typeface="Times New Roman" panose="02020603050405020304" pitchFamily="18" charset="0"/>
              </a:rPr>
              <a:t>()</a:t>
            </a:r>
            <a:r>
              <a:rPr lang="en-US" b="0" i="0" dirty="0">
                <a:solidFill>
                  <a:srgbClr val="0F0F0F"/>
                </a:solidFill>
                <a:effectLst/>
                <a:latin typeface="Times New Roman" panose="02020603050405020304" pitchFamily="18" charset="0"/>
                <a:cs typeface="Times New Roman" panose="02020603050405020304" pitchFamily="18" charset="0"/>
              </a:rPr>
              <a:t> – It makes the turtle invisible</a:t>
            </a:r>
          </a:p>
          <a:p>
            <a:pPr>
              <a:buFont typeface="Arial" panose="020B0604020202020204" pitchFamily="34" charset="0"/>
              <a:buChar char="•"/>
            </a:pPr>
            <a:r>
              <a:rPr lang="en-US" b="1" i="0" dirty="0" err="1">
                <a:solidFill>
                  <a:srgbClr val="0F0F0F"/>
                </a:solidFill>
                <a:effectLst/>
                <a:latin typeface="Times New Roman" panose="02020603050405020304" pitchFamily="18" charset="0"/>
                <a:cs typeface="Times New Roman" panose="02020603050405020304" pitchFamily="18" charset="0"/>
              </a:rPr>
              <a:t>xcor</a:t>
            </a:r>
            <a:r>
              <a:rPr lang="en-US" b="1" i="0" dirty="0">
                <a:solidFill>
                  <a:srgbClr val="0F0F0F"/>
                </a:solidFill>
                <a:effectLst/>
                <a:latin typeface="Times New Roman" panose="02020603050405020304" pitchFamily="18" charset="0"/>
                <a:cs typeface="Times New Roman" panose="02020603050405020304" pitchFamily="18" charset="0"/>
              </a:rPr>
              <a:t>() and </a:t>
            </a:r>
            <a:r>
              <a:rPr lang="en-US" b="1" i="0" dirty="0" err="1">
                <a:solidFill>
                  <a:srgbClr val="0F0F0F"/>
                </a:solidFill>
                <a:effectLst/>
                <a:latin typeface="Times New Roman" panose="02020603050405020304" pitchFamily="18" charset="0"/>
                <a:cs typeface="Times New Roman" panose="02020603050405020304" pitchFamily="18" charset="0"/>
              </a:rPr>
              <a:t>ycor</a:t>
            </a:r>
            <a:r>
              <a:rPr lang="en-US" b="1" i="0" dirty="0">
                <a:solidFill>
                  <a:srgbClr val="0F0F0F"/>
                </a:solidFill>
                <a:effectLst/>
                <a:latin typeface="Times New Roman" panose="02020603050405020304" pitchFamily="18" charset="0"/>
                <a:cs typeface="Times New Roman" panose="02020603050405020304" pitchFamily="18" charset="0"/>
              </a:rPr>
              <a:t>()</a:t>
            </a:r>
            <a:r>
              <a:rPr lang="en-US" b="0" i="0" dirty="0">
                <a:solidFill>
                  <a:srgbClr val="0F0F0F"/>
                </a:solidFill>
                <a:effectLst/>
                <a:latin typeface="Times New Roman" panose="02020603050405020304" pitchFamily="18" charset="0"/>
                <a:cs typeface="Times New Roman" panose="02020603050405020304" pitchFamily="18" charset="0"/>
              </a:rPr>
              <a:t> – Return the turtle’s x coordinate and the turtle’s y coordinate</a:t>
            </a:r>
          </a:p>
          <a:p>
            <a:pPr>
              <a:buFont typeface="Arial" panose="020B0604020202020204" pitchFamily="34" charset="0"/>
              <a:buChar char="•"/>
            </a:pPr>
            <a:r>
              <a:rPr lang="en-US" b="1" dirty="0">
                <a:solidFill>
                  <a:srgbClr val="0F0F0F"/>
                </a:solidFill>
                <a:latin typeface="Times New Roman" panose="02020603050405020304" pitchFamily="18" charset="0"/>
                <a:cs typeface="Times New Roman" panose="02020603050405020304" pitchFamily="18" charset="0"/>
              </a:rPr>
              <a:t>withdraw() </a:t>
            </a:r>
            <a:r>
              <a:rPr lang="en-US" b="0" i="0" dirty="0">
                <a:solidFill>
                  <a:srgbClr val="0F0F0F"/>
                </a:solidFill>
                <a:effectLst/>
                <a:latin typeface="Times New Roman" panose="02020603050405020304" pitchFamily="18" charset="0"/>
                <a:cs typeface="Times New Roman" panose="02020603050405020304" pitchFamily="18" charset="0"/>
              </a:rPr>
              <a:t>– It hides the windows without destroying it internally</a:t>
            </a:r>
            <a:endParaRPr lang="en-US" b="1" i="0" dirty="0">
              <a:solidFill>
                <a:srgbClr val="0F0F0F"/>
              </a:solidFill>
              <a:effectLst/>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Graphical User Interface with </a:t>
            </a:r>
            <a:r>
              <a:rPr lang="en-IN" b="1" dirty="0" err="1">
                <a:latin typeface="Times New Roman" panose="02020603050405020304" pitchFamily="18" charset="0"/>
                <a:cs typeface="Times New Roman" panose="02020603050405020304" pitchFamily="18" charset="0"/>
              </a:rPr>
              <a:t>Tkinter</a:t>
            </a:r>
            <a:r>
              <a:rPr lang="en-IN" b="1" dirty="0">
                <a:latin typeface="Times New Roman" panose="02020603050405020304" pitchFamily="18" charset="0"/>
                <a:cs typeface="Times New Roman" panose="02020603050405020304" pitchFamily="18" charset="0"/>
              </a:rPr>
              <a:t> package- </a:t>
            </a:r>
            <a:r>
              <a:rPr lang="en-IN" dirty="0">
                <a:latin typeface="Times New Roman" panose="02020603050405020304" pitchFamily="18" charset="0"/>
                <a:cs typeface="Times New Roman" panose="02020603050405020304" pitchFamily="18" charset="0"/>
              </a:rPr>
              <a:t>Different geometric methods – Tk, </a:t>
            </a:r>
            <a:r>
              <a:rPr lang="en-IN" dirty="0" err="1">
                <a:latin typeface="Times New Roman" panose="02020603050405020304" pitchFamily="18" charset="0"/>
                <a:cs typeface="Times New Roman" panose="02020603050405020304" pitchFamily="18" charset="0"/>
              </a:rPr>
              <a:t>mainloop</a:t>
            </a:r>
            <a:r>
              <a:rPr lang="en-IN" dirty="0">
                <a:latin typeface="Times New Roman" panose="02020603050405020304" pitchFamily="18" charset="0"/>
                <a:cs typeface="Times New Roman" panose="02020603050405020304" pitchFamily="18" charset="0"/>
              </a:rPr>
              <a:t>, Creating simple GUI - buttons, canvas, labels, entry fields, dialogs Widgets - sizes, fonts, colours layouts, nested frames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21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4EAE-54FE-45BD-87E8-A8DD584AE909}"/>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HARDWARE AND SOFTWARE REQUIREMENTS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34EF0C-ED8E-4EA5-977C-8DE784308FC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require a computer/ laptop with the python software installed.</a:t>
            </a:r>
          </a:p>
          <a:p>
            <a:r>
              <a:rPr lang="en-US" dirty="0">
                <a:latin typeface="Times New Roman" panose="02020603050405020304" pitchFamily="18" charset="0"/>
                <a:cs typeface="Times New Roman" panose="02020603050405020304" pitchFamily="18" charset="0"/>
              </a:rPr>
              <a:t>The python software has turtle ,time and random which are pre installed</a:t>
            </a:r>
          </a:p>
          <a:p>
            <a:r>
              <a:rPr lang="en-US" dirty="0">
                <a:latin typeface="Times New Roman" panose="02020603050405020304" pitchFamily="18" charset="0"/>
                <a:cs typeface="Times New Roman" panose="02020603050405020304" pitchFamily="18" charset="0"/>
              </a:rPr>
              <a:t>In the python software we must install the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function</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png</a:t>
            </a:r>
            <a:r>
              <a:rPr lang="en-US" dirty="0">
                <a:latin typeface="Times New Roman" panose="02020603050405020304" pitchFamily="18" charset="0"/>
                <a:cs typeface="Times New Roman" panose="02020603050405020304" pitchFamily="18" charset="0"/>
              </a:rPr>
              <a:t> files </a:t>
            </a:r>
            <a:r>
              <a:rPr lang="en-US">
                <a:latin typeface="Times New Roman" panose="02020603050405020304" pitchFamily="18" charset="0"/>
                <a:cs typeface="Times New Roman" panose="02020603050405020304" pitchFamily="18" charset="0"/>
              </a:rPr>
              <a:t>are also used</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08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0509-9580-4876-8BE9-A1ECDF0EB7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ROLE OF TEAM MEMBERS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BE7D54-4147-4031-A5AC-156059A5595D}"/>
              </a:ext>
            </a:extLst>
          </p:cNvPr>
          <p:cNvSpPr>
            <a:spLocks noGrp="1"/>
          </p:cNvSpPr>
          <p:nvPr>
            <p:ph idx="1"/>
          </p:nvPr>
        </p:nvSpPr>
        <p:spPr>
          <a:xfrm>
            <a:off x="677334" y="1625600"/>
            <a:ext cx="8596668" cy="4775199"/>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Maryam Khan: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Instructions window</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Food and border collision logic</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Inbuilt levels by decreasing time delay to enhance difficulty of the game</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Niveditha</a:t>
            </a:r>
            <a:r>
              <a:rPr lang="en-US" sz="1800" dirty="0">
                <a:latin typeface="Times New Roman" panose="02020603050405020304" pitchFamily="18" charset="0"/>
                <a:cs typeface="Times New Roman" panose="02020603050405020304" pitchFamily="18" charset="0"/>
              </a:rPr>
              <a:t> Deepak:</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Menu window taking user input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Game logic and movement of snake turtle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Score concept</a:t>
            </a:r>
          </a:p>
          <a:p>
            <a:r>
              <a:rPr lang="en-US" sz="1800" dirty="0">
                <a:latin typeface="Times New Roman" panose="02020603050405020304" pitchFamily="18" charset="0"/>
                <a:cs typeface="Times New Roman" panose="02020603050405020304" pitchFamily="18" charset="0"/>
              </a:rPr>
              <a:t>P </a:t>
            </a:r>
            <a:r>
              <a:rPr lang="en-US" sz="1800" dirty="0" err="1">
                <a:latin typeface="Times New Roman" panose="02020603050405020304" pitchFamily="18" charset="0"/>
                <a:cs typeface="Times New Roman" panose="02020603050405020304" pitchFamily="18" charset="0"/>
              </a:rPr>
              <a:t>Niveditha</a:t>
            </a:r>
            <a:r>
              <a:rPr lang="en-US"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Graphics of game screen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Linking the windows and body collision logic</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Play Again button</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8883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22F6-702B-4A7D-A3D1-3C31FB70AD45}"/>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CONCLUSION AND FURTHER ENHANCEMENTS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B744E4-EBDC-47A5-B56A-A7462333678A}"/>
              </a:ext>
            </a:extLst>
          </p:cNvPr>
          <p:cNvSpPr>
            <a:spLocks noGrp="1"/>
          </p:cNvSpPr>
          <p:nvPr>
            <p:ph idx="1"/>
          </p:nvPr>
        </p:nvSpPr>
        <p:spPr>
          <a:xfrm>
            <a:off x="677334" y="1771650"/>
            <a:ext cx="8596668" cy="4476750"/>
          </a:xfrm>
        </p:spPr>
        <p:txBody>
          <a:bodyPr>
            <a:normAutofit/>
          </a:bodyPr>
          <a:lstStyle/>
          <a:p>
            <a:pPr algn="just">
              <a:lnSpc>
                <a:spcPct val="115000"/>
              </a:lnSpc>
              <a:spcAft>
                <a:spcPts val="1000"/>
              </a:spcAft>
            </a:pPr>
            <a:r>
              <a:rPr lang="en-US" sz="1800" dirty="0">
                <a:solidFill>
                  <a:srgbClr val="273B4A"/>
                </a:solidFill>
                <a:effectLst/>
                <a:latin typeface="Times New Roman" panose="02020603050405020304" pitchFamily="18" charset="0"/>
                <a:ea typeface="Times New Roman" panose="02020603050405020304" pitchFamily="18" charset="0"/>
                <a:cs typeface="Times New Roman" panose="02020603050405020304" pitchFamily="18" charset="0"/>
              </a:rPr>
              <a:t>In our Snake Game, with the evolution of graphics and python, we attempted to innovate the game with developed app-like features. Our snake game, comes with user input, ‘instructions’ on how to play the game and even a ‘play again’ button which gives user the option to play the game any number of times he/she wishes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solidFill>
                  <a:srgbClr val="273B4A"/>
                </a:solidFill>
                <a:effectLst/>
                <a:latin typeface="Times New Roman" panose="02020603050405020304" pitchFamily="18" charset="0"/>
                <a:ea typeface="Times New Roman" panose="02020603050405020304" pitchFamily="18" charset="0"/>
                <a:cs typeface="Times New Roman" panose="02020603050405020304" pitchFamily="18" charset="0"/>
              </a:rPr>
              <a:t>In future, we’d like to personalize the game by creating a data base where the users can store their game achievements and scores. We would also like to add power ups and detriments to the game to enhance the difficulty of the game.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solidFill>
                  <a:srgbClr val="273B4A"/>
                </a:solidFill>
                <a:effectLst/>
                <a:latin typeface="Times New Roman" panose="02020603050405020304" pitchFamily="18" charset="0"/>
                <a:ea typeface="Times New Roman" panose="02020603050405020304" pitchFamily="18" charset="0"/>
                <a:cs typeface="Times New Roman" panose="02020603050405020304" pitchFamily="18" charset="0"/>
              </a:rPr>
              <a:t>We are thankful to the faculty for the opportunity to do this project. Through the process, our ability to work in a team has certainly improved and our knowledge of python coding has intensified.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601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A308-634C-463E-B1F8-DACB50C9FF30}"/>
              </a:ext>
            </a:extLst>
          </p:cNvPr>
          <p:cNvSpPr>
            <a:spLocks noGrp="1"/>
          </p:cNvSpPr>
          <p:nvPr>
            <p:ph type="title"/>
          </p:nvPr>
        </p:nvSpPr>
        <p:spPr/>
        <p:txBody>
          <a:bodyPr>
            <a:normAutofit/>
          </a:bodyPr>
          <a:lstStyle/>
          <a:p>
            <a:r>
              <a:rPr lang="en-US" sz="5400" dirty="0">
                <a:latin typeface="Times New Roman" panose="02020603050405020304" pitchFamily="18" charset="0"/>
                <a:cs typeface="Times New Roman" panose="02020603050405020304" pitchFamily="18" charset="0"/>
              </a:rPr>
              <a:t>REFERENCES</a:t>
            </a:r>
            <a:endParaRPr lang="en-IN"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3B7643-AD7C-49F1-A834-29610AA11DCA}"/>
              </a:ext>
            </a:extLst>
          </p:cNvPr>
          <p:cNvSpPr>
            <a:spLocks noGrp="1"/>
          </p:cNvSpPr>
          <p:nvPr>
            <p:ph idx="1"/>
          </p:nvPr>
        </p:nvSpPr>
        <p:spPr/>
        <p:txBody>
          <a:bodyPr>
            <a:normAutofit/>
          </a:bodyPr>
          <a:lstStyle/>
          <a:p>
            <a:pPr>
              <a:lnSpc>
                <a:spcPct val="150000"/>
              </a:lnSpc>
              <a:spcAft>
                <a:spcPts val="1000"/>
              </a:spcAft>
            </a:pPr>
            <a:r>
              <a:rPr lang="en-US" sz="1800" dirty="0">
                <a:solidFill>
                  <a:srgbClr val="273B4A"/>
                </a:solidFill>
                <a:effectLst/>
                <a:latin typeface="Times New Roman" panose="02020603050405020304" pitchFamily="18" charset="0"/>
                <a:ea typeface="Times New Roman" panose="02020603050405020304" pitchFamily="18" charset="0"/>
                <a:cs typeface="Times New Roman" panose="02020603050405020304" pitchFamily="18" charset="0"/>
              </a:rPr>
              <a:t>Python turtle graphics: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1000"/>
              </a:spcAft>
              <a:buNone/>
            </a:pP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https://docs.python.org/3/library/turtle.html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solidFill>
                  <a:srgbClr val="273B4A"/>
                </a:solidFill>
                <a:effectLst/>
                <a:latin typeface="Times New Roman" panose="02020603050405020304" pitchFamily="18" charset="0"/>
                <a:ea typeface="Times New Roman" panose="02020603050405020304" pitchFamily="18" charset="0"/>
                <a:cs typeface="Times New Roman" panose="02020603050405020304" pitchFamily="18" charset="0"/>
              </a:rPr>
              <a:t>Python </a:t>
            </a:r>
            <a:r>
              <a:rPr lang="en-US" sz="1800" dirty="0" err="1">
                <a:solidFill>
                  <a:srgbClr val="273B4A"/>
                </a:solidFill>
                <a:effectLst/>
                <a:latin typeface="Times New Roman" panose="02020603050405020304" pitchFamily="18" charset="0"/>
                <a:ea typeface="Times New Roman" panose="02020603050405020304" pitchFamily="18" charset="0"/>
                <a:cs typeface="Times New Roman" panose="02020603050405020304" pitchFamily="18" charset="0"/>
              </a:rPr>
              <a:t>tkinter</a:t>
            </a:r>
            <a:r>
              <a:rPr lang="en-US" sz="1800" dirty="0">
                <a:solidFill>
                  <a:srgbClr val="273B4A"/>
                </a:solidFill>
                <a:effectLst/>
                <a:latin typeface="Times New Roman" panose="02020603050405020304" pitchFamily="18" charset="0"/>
                <a:ea typeface="Times New Roman" panose="02020603050405020304" pitchFamily="18" charset="0"/>
                <a:cs typeface="Times New Roman" panose="02020603050405020304" pitchFamily="18" charset="0"/>
              </a:rPr>
              <a:t> tutorial: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1000"/>
              </a:spcAft>
              <a:buNone/>
            </a:pP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https://www.google.co.in/amp/s/www.geeksforgeeks.org/python-tkinter-tutorial/amp/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solidFill>
                  <a:srgbClr val="273B4A"/>
                </a:solidFill>
                <a:effectLst/>
                <a:latin typeface="Times New Roman" panose="02020603050405020304" pitchFamily="18" charset="0"/>
                <a:ea typeface="Times New Roman" panose="02020603050405020304" pitchFamily="18" charset="0"/>
                <a:cs typeface="Times New Roman" panose="02020603050405020304" pitchFamily="18" charset="0"/>
              </a:rPr>
              <a:t>We have referred to the Notes of Unit 3: Functions and GUI to learn about </a:t>
            </a:r>
            <a:r>
              <a:rPr lang="en-US" sz="1800" dirty="0" err="1">
                <a:solidFill>
                  <a:srgbClr val="273B4A"/>
                </a:solidFill>
                <a:effectLst/>
                <a:latin typeface="Times New Roman" panose="02020603050405020304" pitchFamily="18" charset="0"/>
                <a:ea typeface="Times New Roman" panose="02020603050405020304" pitchFamily="18" charset="0"/>
                <a:cs typeface="Times New Roman" panose="02020603050405020304" pitchFamily="18" charset="0"/>
              </a:rPr>
              <a:t>tkinter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0203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586</TotalTime>
  <Words>923</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Algerian</vt:lpstr>
      <vt:lpstr>Arial</vt:lpstr>
      <vt:lpstr>Calibri</vt:lpstr>
      <vt:lpstr>Calibri Light</vt:lpstr>
      <vt:lpstr>Times New Roman</vt:lpstr>
      <vt:lpstr>Trebuchet MS</vt:lpstr>
      <vt:lpstr>Wingdings 3</vt:lpstr>
      <vt:lpstr>Facet</vt:lpstr>
      <vt:lpstr>Office Theme</vt:lpstr>
      <vt:lpstr>PYTHON MINI PROJECT</vt:lpstr>
      <vt:lpstr>TEAM MEMBERS</vt:lpstr>
      <vt:lpstr>ABSTRACT</vt:lpstr>
      <vt:lpstr>INTRODUCTION</vt:lpstr>
      <vt:lpstr>FEATURES USED</vt:lpstr>
      <vt:lpstr>HARDWARE AND SOFTWARE REQUIREMENTS</vt:lpstr>
      <vt:lpstr>ROLE OF TEAM MEMBERS</vt:lpstr>
      <vt:lpstr>CONCLUSION AND FURTHER ENHANCEMENTS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MINI PROJECT</dc:title>
  <dc:creator>EC S&amp;H 1G MARYAM KHAN</dc:creator>
  <cp:lastModifiedBy>niveditha deepak</cp:lastModifiedBy>
  <cp:revision>16</cp:revision>
  <dcterms:created xsi:type="dcterms:W3CDTF">2022-01-27T04:40:17Z</dcterms:created>
  <dcterms:modified xsi:type="dcterms:W3CDTF">2022-02-03T13:23:11Z</dcterms:modified>
</cp:coreProperties>
</file>