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9"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ufldl.stanford.edu/housenumb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b="1" dirty="0">
                <a:latin typeface="Arial" panose="020B0604020202020204" pitchFamily="34" charset="0"/>
              </a:rPr>
              <a:t>Project </a:t>
            </a:r>
            <a:r>
              <a:rPr lang="en-US" altLang="en-US" sz="4400" b="1" dirty="0" smtClean="0">
                <a:latin typeface="Arial" panose="020B0604020202020204" pitchFamily="34" charset="0"/>
              </a:rPr>
              <a:t>Report</a:t>
            </a:r>
            <a:r>
              <a:rPr lang="en-US" altLang="en-US" sz="4400" b="1" dirty="0">
                <a:latin typeface="Arial" panose="020B0604020202020204" pitchFamily="34" charset="0"/>
              </a:rPr>
              <a:t>: Train a CNN on the SVHN Dataset for Classification</a:t>
            </a:r>
            <a:br>
              <a:rPr lang="en-US" altLang="en-US" sz="4400" b="1" dirty="0">
                <a:latin typeface="Arial" panose="020B0604020202020204" pitchFamily="34" charset="0"/>
              </a:rPr>
            </a:br>
            <a:endParaRPr lang="en-GB" dirty="0"/>
          </a:p>
        </p:txBody>
      </p:sp>
      <p:sp>
        <p:nvSpPr>
          <p:cNvPr id="3" name="Content Placeholder 2"/>
          <p:cNvSpPr>
            <a:spLocks noGrp="1"/>
          </p:cNvSpPr>
          <p:nvPr>
            <p:ph idx="1"/>
          </p:nvPr>
        </p:nvSpPr>
        <p:spPr/>
        <p:txBody>
          <a:bodyPr/>
          <a:lstStyle/>
          <a:p>
            <a:pPr marL="0" lvl="0" indent="0" defTabSz="914400" eaLnBrk="0" fontAlgn="base" hangingPunct="0">
              <a:spcBef>
                <a:spcPct val="0"/>
              </a:spcBef>
              <a:spcAft>
                <a:spcPct val="0"/>
              </a:spcAft>
              <a:buClrTx/>
              <a:buSzTx/>
              <a:buNone/>
            </a:pPr>
            <a:r>
              <a:rPr lang="en-US" altLang="en-US" sz="1200" b="1" dirty="0" smtClean="0">
                <a:latin typeface="Arial" panose="020B0604020202020204" pitchFamily="34" charset="0"/>
              </a:rPr>
              <a:t>:</a:t>
            </a:r>
            <a:endParaRPr lang="en-US" altLang="en-US" dirty="0">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dirty="0" smtClean="0">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dirty="0">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dirty="0" smtClean="0">
                <a:latin typeface="Arial" panose="020B0604020202020204" pitchFamily="34" charset="0"/>
              </a:rPr>
              <a:t>	Name:  Maryam Bibi</a:t>
            </a:r>
          </a:p>
          <a:p>
            <a:pPr lvl="1"/>
            <a:r>
              <a:rPr lang="en-US" altLang="en-US" b="1" dirty="0">
                <a:latin typeface="Arial" panose="020B0604020202020204" pitchFamily="34" charset="0"/>
              </a:rPr>
              <a:t>	</a:t>
            </a:r>
            <a:r>
              <a:rPr lang="en-US" altLang="en-US" b="1" dirty="0" smtClean="0">
                <a:latin typeface="Arial" panose="020B0604020202020204" pitchFamily="34" charset="0"/>
              </a:rPr>
              <a:t>Email </a:t>
            </a:r>
            <a:r>
              <a:rPr lang="en-US" altLang="en-US" b="1" dirty="0">
                <a:latin typeface="Arial" panose="020B0604020202020204" pitchFamily="34" charset="0"/>
              </a:rPr>
              <a:t>Address:</a:t>
            </a:r>
            <a:r>
              <a:rPr lang="en-US" altLang="en-US" dirty="0">
                <a:latin typeface="Arial" panose="020B0604020202020204" pitchFamily="34" charset="0"/>
              </a:rPr>
              <a:t> </a:t>
            </a:r>
            <a:r>
              <a:rPr lang="en-US" altLang="en-US" dirty="0" smtClean="0">
                <a:latin typeface="Arial" panose="020B0604020202020204" pitchFamily="34" charset="0"/>
              </a:rPr>
              <a:t>[Maryam.bibi7373@gmail.com]</a:t>
            </a:r>
            <a:r>
              <a:rPr lang="en-US" altLang="en-US" dirty="0">
                <a:latin typeface="Arial" panose="020B0604020202020204" pitchFamily="34" charset="0"/>
              </a:rPr>
              <a:t/>
            </a:r>
            <a:br>
              <a:rPr lang="en-US" altLang="en-US" dirty="0">
                <a:latin typeface="Arial" panose="020B0604020202020204" pitchFamily="34" charset="0"/>
              </a:rPr>
            </a:br>
            <a:r>
              <a:rPr lang="en-US" altLang="en-US" dirty="0" smtClean="0">
                <a:latin typeface="Arial" panose="020B0604020202020204" pitchFamily="34" charset="0"/>
              </a:rPr>
              <a:t>	</a:t>
            </a:r>
          </a:p>
          <a:p>
            <a:pPr lvl="1"/>
            <a:r>
              <a:rPr lang="en-US" altLang="en-US" b="1" dirty="0" smtClean="0">
                <a:latin typeface="Arial" panose="020B0604020202020204" pitchFamily="34" charset="0"/>
              </a:rPr>
              <a:t>GitHub </a:t>
            </a:r>
            <a:r>
              <a:rPr lang="en-US" altLang="en-US" b="1" dirty="0">
                <a:latin typeface="Arial" panose="020B0604020202020204" pitchFamily="34" charset="0"/>
              </a:rPr>
              <a:t>Profile Link: https://www.linkedin.com/in/maryam-kareem-010a04326/</a:t>
            </a:r>
            <a:endParaRPr lang="en-GB" dirty="0"/>
          </a:p>
          <a:p>
            <a:pPr marL="0" indent="0">
              <a:buNone/>
            </a:pPr>
            <a:r>
              <a:rPr lang="en-GB" b="1" dirty="0" smtClean="0"/>
              <a:t>  </a:t>
            </a:r>
            <a:endParaRPr lang="en-GB" dirty="0"/>
          </a:p>
        </p:txBody>
      </p:sp>
      <p:sp>
        <p:nvSpPr>
          <p:cNvPr id="5"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3"/>
          <p:cNvSpPr>
            <a:spLocks noChangeArrowheads="1"/>
          </p:cNvSpPr>
          <p:nvPr/>
        </p:nvSpPr>
        <p:spPr bwMode="auto">
          <a:xfrm>
            <a:off x="0" y="486231"/>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915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idx="1"/>
          </p:nvPr>
        </p:nvSpPr>
        <p:spPr/>
        <p:txBody>
          <a:bodyPr/>
          <a:lstStyle/>
          <a:p>
            <a:r>
              <a:rPr lang="en-GB" b="1" dirty="0"/>
              <a:t>6. Handling Class Imbalance</a:t>
            </a:r>
          </a:p>
          <a:p>
            <a:r>
              <a:rPr lang="en-GB" b="1" dirty="0"/>
              <a:t>Current Limitation:</a:t>
            </a:r>
            <a:r>
              <a:rPr lang="en-GB" dirty="0"/>
              <a:t> The dataset might contain class imbalances (i.e., certain digits may appear more frequently than others), which could bias the model’s predictions.</a:t>
            </a:r>
          </a:p>
          <a:p>
            <a:r>
              <a:rPr lang="en-GB" b="1" dirty="0"/>
              <a:t>Future Enhancement:</a:t>
            </a:r>
            <a:r>
              <a:rPr lang="en-GB" dirty="0"/>
              <a:t> Techniques like </a:t>
            </a:r>
            <a:r>
              <a:rPr lang="en-GB" b="1" dirty="0"/>
              <a:t>class weighting</a:t>
            </a:r>
            <a:r>
              <a:rPr lang="en-GB" dirty="0"/>
              <a:t> during training or </a:t>
            </a:r>
            <a:r>
              <a:rPr lang="en-GB" b="1" dirty="0"/>
              <a:t>oversampling/</a:t>
            </a:r>
            <a:r>
              <a:rPr lang="en-GB" b="1" dirty="0" err="1"/>
              <a:t>undersampling</a:t>
            </a:r>
            <a:r>
              <a:rPr lang="en-GB" dirty="0"/>
              <a:t> of the minority/majority classes could be explored to mitigate class imbalance and improve accuracy across all digit classes.</a:t>
            </a:r>
          </a:p>
          <a:p>
            <a:r>
              <a:rPr lang="en-GB" b="1" dirty="0"/>
              <a:t>7. Model Interpretability and </a:t>
            </a:r>
            <a:r>
              <a:rPr lang="en-GB" b="1" dirty="0" err="1"/>
              <a:t>Explainability</a:t>
            </a:r>
            <a:endParaRPr lang="en-GB" b="1" dirty="0"/>
          </a:p>
          <a:p>
            <a:endParaRPr lang="en-GB" dirty="0"/>
          </a:p>
        </p:txBody>
      </p:sp>
    </p:spTree>
    <p:extLst>
      <p:ext uri="{BB962C8B-B14F-4D97-AF65-F5344CB8AC3E}">
        <p14:creationId xmlns:p14="http://schemas.microsoft.com/office/powerpoint/2010/main" val="353401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idx="1"/>
          </p:nvPr>
        </p:nvSpPr>
        <p:spPr/>
        <p:txBody>
          <a:bodyPr>
            <a:normAutofit fontScale="92500" lnSpcReduction="20000"/>
          </a:bodyPr>
          <a:lstStyle/>
          <a:p>
            <a:r>
              <a:rPr lang="en-GB" b="1" dirty="0"/>
              <a:t>Current Limitation:</a:t>
            </a:r>
            <a:r>
              <a:rPr lang="en-GB" dirty="0"/>
              <a:t> CNN models are often seen as "black boxes," making it hard to understand why a model makes certain decisions.</a:t>
            </a:r>
          </a:p>
          <a:p>
            <a:r>
              <a:rPr lang="en-GB" b="1" dirty="0"/>
              <a:t>Future Enhancement:</a:t>
            </a:r>
            <a:r>
              <a:rPr lang="en-GB" dirty="0"/>
              <a:t> Use </a:t>
            </a:r>
            <a:r>
              <a:rPr lang="en-GB" b="1" dirty="0"/>
              <a:t>visualization techniques</a:t>
            </a:r>
            <a:r>
              <a:rPr lang="en-GB" dirty="0"/>
              <a:t> like </a:t>
            </a:r>
            <a:r>
              <a:rPr lang="en-GB" b="1" dirty="0"/>
              <a:t>Grad-CAM</a:t>
            </a:r>
            <a:r>
              <a:rPr lang="en-GB" dirty="0"/>
              <a:t> or </a:t>
            </a:r>
            <a:r>
              <a:rPr lang="en-GB" b="1" dirty="0"/>
              <a:t>Saliency Maps</a:t>
            </a:r>
            <a:r>
              <a:rPr lang="en-GB" dirty="0"/>
              <a:t> to interpret the model’s predictions. This can provide insights into which parts of the image the model is focusing on when making a classification, helping to diagnose errors and improve transparency.</a:t>
            </a:r>
          </a:p>
          <a:p>
            <a:r>
              <a:rPr lang="en-GB" b="1" dirty="0"/>
              <a:t>8. Ensemble Learning</a:t>
            </a:r>
          </a:p>
          <a:p>
            <a:r>
              <a:rPr lang="en-GB" b="1" dirty="0"/>
              <a:t>Current Limitation:</a:t>
            </a:r>
            <a:r>
              <a:rPr lang="en-GB" dirty="0"/>
              <a:t> The project uses a single CNN model for digit classification.</a:t>
            </a:r>
          </a:p>
          <a:p>
            <a:r>
              <a:rPr lang="en-GB" b="1" dirty="0"/>
              <a:t>Future Enhancement:</a:t>
            </a:r>
            <a:r>
              <a:rPr lang="en-GB" dirty="0"/>
              <a:t> Apply </a:t>
            </a:r>
            <a:r>
              <a:rPr lang="en-GB" b="1" dirty="0"/>
              <a:t>ensemble methods</a:t>
            </a:r>
            <a:r>
              <a:rPr lang="en-GB" dirty="0"/>
              <a:t> by combining predictions from multiple models (e.g., several CNNs with different architectures or </a:t>
            </a:r>
            <a:r>
              <a:rPr lang="en-GB" dirty="0" err="1"/>
              <a:t>hyperparameters</a:t>
            </a:r>
            <a:r>
              <a:rPr lang="en-GB" dirty="0"/>
              <a:t>) to reduce variance and improve generalization. Techniques like </a:t>
            </a:r>
            <a:r>
              <a:rPr lang="en-GB" b="1" dirty="0"/>
              <a:t>bagging</a:t>
            </a:r>
            <a:r>
              <a:rPr lang="en-GB" dirty="0"/>
              <a:t> or </a:t>
            </a:r>
            <a:r>
              <a:rPr lang="en-GB" b="1" dirty="0"/>
              <a:t>boosting</a:t>
            </a:r>
            <a:endParaRPr lang="en-GB" dirty="0"/>
          </a:p>
        </p:txBody>
      </p:sp>
      <p:sp>
        <p:nvSpPr>
          <p:cNvPr id="4" name="Rectangle 3"/>
          <p:cNvSpPr/>
          <p:nvPr/>
        </p:nvSpPr>
        <p:spPr>
          <a:xfrm>
            <a:off x="3048000" y="-2572643"/>
            <a:ext cx="6096000" cy="369332"/>
          </a:xfrm>
          <a:prstGeom prst="rect">
            <a:avLst/>
          </a:prstGeom>
        </p:spPr>
        <p:txBody>
          <a:bodyPr>
            <a:spAutoFit/>
          </a:bodyPr>
          <a:lstStyle/>
          <a:p>
            <a:r>
              <a:rPr lang="en-GB" dirty="0" smtClean="0"/>
              <a:t>could </a:t>
            </a:r>
            <a:r>
              <a:rPr lang="en-GB" dirty="0"/>
              <a:t>be explored</a:t>
            </a:r>
            <a:r>
              <a:rPr lang="en-GB" dirty="0" smtClean="0"/>
              <a:t>.</a:t>
            </a:r>
            <a:endParaRPr lang="en-GB" dirty="0"/>
          </a:p>
        </p:txBody>
      </p:sp>
    </p:spTree>
    <p:extLst>
      <p:ext uri="{BB962C8B-B14F-4D97-AF65-F5344CB8AC3E}">
        <p14:creationId xmlns:p14="http://schemas.microsoft.com/office/powerpoint/2010/main" val="418569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idx="1"/>
          </p:nvPr>
        </p:nvSpPr>
        <p:spPr/>
        <p:txBody>
          <a:bodyPr>
            <a:normAutofit fontScale="77500" lnSpcReduction="20000"/>
          </a:bodyPr>
          <a:lstStyle/>
          <a:p>
            <a:r>
              <a:rPr lang="en-GB" b="1" dirty="0"/>
              <a:t>9. Real-time Implementation</a:t>
            </a:r>
          </a:p>
          <a:p>
            <a:r>
              <a:rPr lang="en-GB" b="1" dirty="0"/>
              <a:t>Current Limitation:</a:t>
            </a:r>
            <a:r>
              <a:rPr lang="en-GB" dirty="0"/>
              <a:t> The model is evaluated in an offline setting.</a:t>
            </a:r>
          </a:p>
          <a:p>
            <a:r>
              <a:rPr lang="en-GB" b="1" dirty="0"/>
              <a:t>Future Enhancement:</a:t>
            </a:r>
            <a:r>
              <a:rPr lang="en-GB" dirty="0"/>
              <a:t> Explore techniques to deploy the model for </a:t>
            </a:r>
            <a:r>
              <a:rPr lang="en-GB" b="1" dirty="0"/>
              <a:t>real-time digit recognition</a:t>
            </a:r>
            <a:r>
              <a:rPr lang="en-GB" dirty="0"/>
              <a:t> in applications like automatic number plate recognition or postal code scanning. This would involve optimizing the model for inference speed using methods like </a:t>
            </a:r>
            <a:r>
              <a:rPr lang="en-GB" b="1" dirty="0"/>
              <a:t>model pruning</a:t>
            </a:r>
            <a:r>
              <a:rPr lang="en-GB" dirty="0"/>
              <a:t>, </a:t>
            </a:r>
            <a:r>
              <a:rPr lang="en-GB" b="1" dirty="0"/>
              <a:t>quantization</a:t>
            </a:r>
            <a:r>
              <a:rPr lang="en-GB" dirty="0"/>
              <a:t>, or </a:t>
            </a:r>
            <a:r>
              <a:rPr lang="en-GB" b="1" dirty="0" err="1"/>
              <a:t>TensorRT</a:t>
            </a:r>
            <a:r>
              <a:rPr lang="en-GB" dirty="0"/>
              <a:t> for efficient deployment on edge devices.</a:t>
            </a:r>
          </a:p>
          <a:p>
            <a:r>
              <a:rPr lang="en-GB" b="1" dirty="0"/>
              <a:t>10. Broader Generalization</a:t>
            </a:r>
          </a:p>
          <a:p>
            <a:r>
              <a:rPr lang="en-GB" b="1" dirty="0"/>
              <a:t>Current Limitation:</a:t>
            </a:r>
            <a:r>
              <a:rPr lang="en-GB" dirty="0"/>
              <a:t> The model is trained specifically for the SVHN dataset, which consists of house numbers with specific characteristics.</a:t>
            </a:r>
          </a:p>
          <a:p>
            <a:r>
              <a:rPr lang="en-GB" b="1" dirty="0"/>
              <a:t>Future Enhancement:</a:t>
            </a:r>
            <a:r>
              <a:rPr lang="en-GB" dirty="0"/>
              <a:t> Evaluate the model on other digit datasets like </a:t>
            </a:r>
            <a:r>
              <a:rPr lang="en-GB" b="1" dirty="0"/>
              <a:t>MNIST</a:t>
            </a:r>
            <a:r>
              <a:rPr lang="en-GB" dirty="0"/>
              <a:t> or </a:t>
            </a:r>
            <a:r>
              <a:rPr lang="en-GB" b="1" dirty="0"/>
              <a:t>EMNIST</a:t>
            </a:r>
            <a:r>
              <a:rPr lang="en-GB" dirty="0"/>
              <a:t> to test its generalization to different contexts. This would provide insights into whether the model is capable of handling other digit recognition tasks beyond the SVHN dataset.</a:t>
            </a:r>
          </a:p>
          <a:p>
            <a:r>
              <a:rPr lang="en-GB" dirty="0"/>
              <a:t>By addressing these areas, future iterations of the project could lead to even more robust and versatile models for digit classification tasks in real-world applications.</a:t>
            </a:r>
          </a:p>
          <a:p>
            <a:endParaRPr lang="en-GB" dirty="0"/>
          </a:p>
          <a:p>
            <a:endParaRPr lang="en-GB" dirty="0"/>
          </a:p>
        </p:txBody>
      </p:sp>
    </p:spTree>
    <p:extLst>
      <p:ext uri="{BB962C8B-B14F-4D97-AF65-F5344CB8AC3E}">
        <p14:creationId xmlns:p14="http://schemas.microsoft.com/office/powerpoint/2010/main" val="101182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Project Summary</a:t>
            </a:r>
            <a:br>
              <a:rPr lang="en-GB" b="1" dirty="0">
                <a:solidFill>
                  <a:srgbClr val="FF0000"/>
                </a:solidFill>
              </a:rPr>
            </a:b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This </a:t>
            </a:r>
            <a:r>
              <a:rPr lang="en-GB" dirty="0"/>
              <a:t>project involves training a Convolutional Neural Network (CNN) on the Street View House Numbers (SVHN) dataset to classify images of digits. The dataset, containing over 600,000 </a:t>
            </a:r>
            <a:r>
              <a:rPr lang="en-GB" dirty="0" err="1"/>
              <a:t>labeled</a:t>
            </a:r>
            <a:r>
              <a:rPr lang="en-GB" dirty="0"/>
              <a:t> images, presents challenges such as variations in lighting, scale, and rotation. The goal is to develop a robust model using </a:t>
            </a:r>
            <a:r>
              <a:rPr lang="en-GB" dirty="0" err="1"/>
              <a:t>TensorFlow</a:t>
            </a:r>
            <a:r>
              <a:rPr lang="en-GB" dirty="0"/>
              <a:t>/</a:t>
            </a:r>
            <a:r>
              <a:rPr lang="en-GB" dirty="0" err="1"/>
              <a:t>Keras</a:t>
            </a:r>
            <a:r>
              <a:rPr lang="en-GB" dirty="0"/>
              <a:t>, which can effectively classify digits in real-world scenarios. This work has practical applications in areas like automatic number plate recognition and digit classification for mobile applications.</a:t>
            </a:r>
          </a:p>
          <a:p>
            <a:r>
              <a:rPr lang="en-GB" sz="2800" b="1" dirty="0">
                <a:solidFill>
                  <a:srgbClr val="FF0000"/>
                </a:solidFill>
              </a:rPr>
              <a:t>Overview</a:t>
            </a:r>
          </a:p>
          <a:p>
            <a:r>
              <a:rPr lang="en-GB" dirty="0"/>
              <a:t>The SVHN dataset consists of real-world images of house numbers collected from Google Street View. It is a challenging dataset due to the diversity of the images, which vary in background, lighting, and digit orientation. The project focuses on building a CNN that can learn from these complexities and accurately classify each digit. The main stages of the project include data </a:t>
            </a:r>
            <a:r>
              <a:rPr lang="en-GB" dirty="0" err="1"/>
              <a:t>preprocessing</a:t>
            </a:r>
            <a:r>
              <a:rPr lang="en-GB" dirty="0"/>
              <a:t>, model training, testing, and evaluation.</a:t>
            </a:r>
          </a:p>
          <a:p>
            <a:endParaRPr lang="en-GB" dirty="0"/>
          </a:p>
        </p:txBody>
      </p:sp>
    </p:spTree>
    <p:extLst>
      <p:ext uri="{BB962C8B-B14F-4D97-AF65-F5344CB8AC3E}">
        <p14:creationId xmlns:p14="http://schemas.microsoft.com/office/powerpoint/2010/main" val="404368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Literature Review</a:t>
            </a:r>
            <a:br>
              <a:rPr lang="en-GB" b="1" dirty="0">
                <a:solidFill>
                  <a:srgbClr val="FF0000"/>
                </a:solidFill>
              </a:rPr>
            </a:b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solidFill>
                  <a:srgbClr val="FF0000"/>
                </a:solidFill>
              </a:rPr>
              <a:t>Article </a:t>
            </a:r>
            <a:r>
              <a:rPr lang="en-GB" b="1" dirty="0">
                <a:solidFill>
                  <a:srgbClr val="FF0000"/>
                </a:solidFill>
              </a:rPr>
              <a:t>1:</a:t>
            </a:r>
            <a:r>
              <a:rPr lang="en-GB" dirty="0"/>
              <a:t/>
            </a:r>
            <a:br>
              <a:rPr lang="en-GB" dirty="0"/>
            </a:br>
            <a:r>
              <a:rPr lang="en-GB" dirty="0"/>
              <a:t>Title: "Convolutional Neural Networks for Digit Recognition"</a:t>
            </a:r>
            <a:br>
              <a:rPr lang="en-GB" dirty="0"/>
            </a:br>
            <a:r>
              <a:rPr lang="en-GB" dirty="0"/>
              <a:t>Source: [Journal Name], 2022</a:t>
            </a:r>
            <a:br>
              <a:rPr lang="en-GB" dirty="0"/>
            </a:br>
            <a:r>
              <a:rPr lang="en-GB" dirty="0"/>
              <a:t>Summary: This paper discusses the architecture of CNNs and their effectiveness in image classification tasks, particularly in recognizing handwritten digits. It provides insights into various techniques for improving CNN performance, such as data augmentation and transfer learning.</a:t>
            </a:r>
          </a:p>
          <a:p>
            <a:r>
              <a:rPr lang="en-GB" b="1" dirty="0">
                <a:solidFill>
                  <a:srgbClr val="FF0000"/>
                </a:solidFill>
              </a:rPr>
              <a:t>Article 2:</a:t>
            </a:r>
            <a:r>
              <a:rPr lang="en-GB" dirty="0"/>
              <a:t/>
            </a:r>
            <a:br>
              <a:rPr lang="en-GB" dirty="0"/>
            </a:br>
            <a:r>
              <a:rPr lang="en-GB" dirty="0"/>
              <a:t>Title: "Advancements in CNN Architectures for Image Classification"</a:t>
            </a:r>
            <a:br>
              <a:rPr lang="en-GB" dirty="0"/>
            </a:br>
            <a:r>
              <a:rPr lang="en-GB" dirty="0"/>
              <a:t>Source: [Journal Name], 2023</a:t>
            </a:r>
            <a:br>
              <a:rPr lang="en-GB" dirty="0"/>
            </a:br>
            <a:r>
              <a:rPr lang="en-GB" dirty="0"/>
              <a:t>Summary: The authors review recent developments in CNN architectures, including deeper networks and novel training techniques. They emphasize the importance of </a:t>
            </a:r>
            <a:r>
              <a:rPr lang="en-GB" dirty="0" err="1"/>
              <a:t>hyperparameter</a:t>
            </a:r>
            <a:r>
              <a:rPr lang="en-GB" dirty="0"/>
              <a:t> tuning and regularization methods to enhance model accuracy and generalization.</a:t>
            </a:r>
          </a:p>
          <a:p>
            <a:endParaRPr lang="en-GB" dirty="0"/>
          </a:p>
        </p:txBody>
      </p:sp>
    </p:spTree>
    <p:extLst>
      <p:ext uri="{BB962C8B-B14F-4D97-AF65-F5344CB8AC3E}">
        <p14:creationId xmlns:p14="http://schemas.microsoft.com/office/powerpoint/2010/main" val="108634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Dataset Details</a:t>
            </a:r>
            <a:r>
              <a:rPr lang="en-GB" b="1" dirty="0"/>
              <a:t/>
            </a:r>
            <a:br>
              <a:rPr lang="en-GB" b="1"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a:t>
            </a:r>
            <a:r>
              <a:rPr lang="en-GB" dirty="0"/>
              <a:t>SVHN dataset contains over 600,000 </a:t>
            </a:r>
            <a:r>
              <a:rPr lang="en-GB" dirty="0" err="1"/>
              <a:t>labeled</a:t>
            </a:r>
            <a:r>
              <a:rPr lang="en-GB" dirty="0"/>
              <a:t> digit images, categorized into training, testing, and extra sets. Each image is 32x32 pixels and contains digits ranging from 0 to 9. The dataset is publicly available for download </a:t>
            </a:r>
            <a:r>
              <a:rPr lang="en-GB" dirty="0">
                <a:hlinkClick r:id="rId2"/>
              </a:rPr>
              <a:t>here</a:t>
            </a:r>
            <a:r>
              <a:rPr lang="en-GB" dirty="0"/>
              <a:t>.</a:t>
            </a:r>
          </a:p>
          <a:p>
            <a:r>
              <a:rPr lang="en-GB" b="1" dirty="0">
                <a:solidFill>
                  <a:srgbClr val="FF0000"/>
                </a:solidFill>
              </a:rPr>
              <a:t>Model Architecture</a:t>
            </a:r>
          </a:p>
          <a:p>
            <a:r>
              <a:rPr lang="en-GB" dirty="0"/>
              <a:t>The CNN model was built using </a:t>
            </a:r>
            <a:r>
              <a:rPr lang="en-GB" dirty="0" err="1"/>
              <a:t>TensorFlow</a:t>
            </a:r>
            <a:r>
              <a:rPr lang="en-GB" dirty="0"/>
              <a:t>/</a:t>
            </a:r>
            <a:r>
              <a:rPr lang="en-GB" dirty="0" err="1"/>
              <a:t>Keras</a:t>
            </a:r>
            <a:r>
              <a:rPr lang="en-GB" dirty="0"/>
              <a:t> and consists of the following layers:</a:t>
            </a:r>
          </a:p>
          <a:p>
            <a:r>
              <a:rPr lang="en-GB" b="1" dirty="0"/>
              <a:t>Input Layer:</a:t>
            </a:r>
            <a:r>
              <a:rPr lang="en-GB" dirty="0"/>
              <a:t> 32x32x3 (RGB images)</a:t>
            </a:r>
          </a:p>
          <a:p>
            <a:r>
              <a:rPr lang="en-GB" b="1" dirty="0"/>
              <a:t>Convolutional Layer:</a:t>
            </a:r>
            <a:r>
              <a:rPr lang="en-GB" dirty="0"/>
              <a:t> 32 filters, kernel size of 3x3, activation function '</a:t>
            </a:r>
            <a:r>
              <a:rPr lang="en-GB" dirty="0" err="1"/>
              <a:t>ReLU</a:t>
            </a:r>
            <a:r>
              <a:rPr lang="en-GB" dirty="0"/>
              <a:t>'</a:t>
            </a:r>
          </a:p>
          <a:p>
            <a:r>
              <a:rPr lang="en-GB" b="1" dirty="0"/>
              <a:t>Max-Pooling Layer:</a:t>
            </a:r>
            <a:r>
              <a:rPr lang="en-GB" dirty="0"/>
              <a:t> Pool size of 2x2</a:t>
            </a:r>
          </a:p>
          <a:p>
            <a:r>
              <a:rPr lang="en-GB" b="1" dirty="0"/>
              <a:t>Convolutional Layer:</a:t>
            </a:r>
            <a:r>
              <a:rPr lang="en-GB" dirty="0"/>
              <a:t> 64 filters, kernel size of 3x3, activation function '</a:t>
            </a:r>
            <a:r>
              <a:rPr lang="en-GB" dirty="0" err="1"/>
              <a:t>ReLU</a:t>
            </a:r>
            <a:r>
              <a:rPr lang="en-GB" dirty="0"/>
              <a:t>'</a:t>
            </a:r>
          </a:p>
          <a:p>
            <a:r>
              <a:rPr lang="en-GB" b="1" dirty="0"/>
              <a:t>Max-Pooling Layer:</a:t>
            </a:r>
            <a:r>
              <a:rPr lang="en-GB" dirty="0"/>
              <a:t> Pool size of 2x2</a:t>
            </a:r>
          </a:p>
          <a:p>
            <a:r>
              <a:rPr lang="en-GB" b="1" dirty="0"/>
              <a:t>Flatten Layer</a:t>
            </a:r>
            <a:endParaRPr lang="en-GB" dirty="0"/>
          </a:p>
          <a:p>
            <a:r>
              <a:rPr lang="en-GB" b="1" dirty="0"/>
              <a:t>Fully Connected Layer:</a:t>
            </a:r>
            <a:r>
              <a:rPr lang="en-GB" dirty="0"/>
              <a:t> 128 neurons, activation function '</a:t>
            </a:r>
            <a:r>
              <a:rPr lang="en-GB" dirty="0" err="1"/>
              <a:t>ReLU</a:t>
            </a:r>
            <a:r>
              <a:rPr lang="en-GB" dirty="0"/>
              <a:t>'</a:t>
            </a:r>
          </a:p>
          <a:p>
            <a:r>
              <a:rPr lang="en-GB" b="1" dirty="0"/>
              <a:t>Output Layer:</a:t>
            </a:r>
            <a:r>
              <a:rPr lang="en-GB" dirty="0"/>
              <a:t> 10 neurons (one for each digit), activation function '</a:t>
            </a:r>
            <a:r>
              <a:rPr lang="en-GB" dirty="0" err="1"/>
              <a:t>softmax</a:t>
            </a:r>
            <a:r>
              <a:rPr lang="en-GB" dirty="0"/>
              <a:t>'</a:t>
            </a:r>
          </a:p>
          <a:p>
            <a:endParaRPr lang="en-GB" dirty="0"/>
          </a:p>
        </p:txBody>
      </p:sp>
    </p:spTree>
    <p:extLst>
      <p:ext uri="{BB962C8B-B14F-4D97-AF65-F5344CB8AC3E}">
        <p14:creationId xmlns:p14="http://schemas.microsoft.com/office/powerpoint/2010/main" val="389055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idx="1"/>
          </p:nvPr>
        </p:nvSpPr>
        <p:spPr/>
        <p:txBody>
          <a:bodyPr>
            <a:normAutofit fontScale="70000" lnSpcReduction="20000"/>
          </a:bodyPr>
          <a:lstStyle/>
          <a:p>
            <a:r>
              <a:rPr lang="en-GB" b="1" dirty="0" err="1"/>
              <a:t>Hyperparameters</a:t>
            </a:r>
            <a:endParaRPr lang="en-GB" b="1" dirty="0"/>
          </a:p>
          <a:p>
            <a:r>
              <a:rPr lang="en-GB" b="1" dirty="0"/>
              <a:t>Batch Size:</a:t>
            </a:r>
            <a:r>
              <a:rPr lang="en-GB" dirty="0"/>
              <a:t> 64</a:t>
            </a:r>
          </a:p>
          <a:p>
            <a:r>
              <a:rPr lang="en-GB" b="1" dirty="0"/>
              <a:t>Epochs:</a:t>
            </a:r>
            <a:r>
              <a:rPr lang="en-GB" dirty="0"/>
              <a:t> 50</a:t>
            </a:r>
          </a:p>
          <a:p>
            <a:r>
              <a:rPr lang="en-GB" b="1" dirty="0"/>
              <a:t>Learning Rate:</a:t>
            </a:r>
            <a:r>
              <a:rPr lang="en-GB" dirty="0"/>
              <a:t> 0.001</a:t>
            </a:r>
          </a:p>
          <a:p>
            <a:r>
              <a:rPr lang="en-GB" b="1" dirty="0"/>
              <a:t>Optimizer:</a:t>
            </a:r>
            <a:r>
              <a:rPr lang="en-GB" dirty="0"/>
              <a:t> Adam</a:t>
            </a:r>
          </a:p>
          <a:p>
            <a:r>
              <a:rPr lang="en-GB" b="1" dirty="0"/>
              <a:t>Data Augmentation:</a:t>
            </a:r>
            <a:r>
              <a:rPr lang="en-GB" dirty="0"/>
              <a:t> Random rotations, zooms, and horizontal flips</a:t>
            </a:r>
          </a:p>
          <a:p>
            <a:r>
              <a:rPr lang="en-GB" b="1" dirty="0"/>
              <a:t>Evaluation Metrics</a:t>
            </a:r>
          </a:p>
          <a:p>
            <a:r>
              <a:rPr lang="en-GB" dirty="0"/>
              <a:t>The model's performance was evaluated using the following metrics:</a:t>
            </a:r>
          </a:p>
          <a:p>
            <a:r>
              <a:rPr lang="en-GB" b="1" dirty="0"/>
              <a:t>Accuracy:</a:t>
            </a:r>
            <a:r>
              <a:rPr lang="en-GB" dirty="0"/>
              <a:t> Overall correctness of the model’s predictions.</a:t>
            </a:r>
          </a:p>
          <a:p>
            <a:r>
              <a:rPr lang="en-GB" b="1" dirty="0"/>
              <a:t>Precision:</a:t>
            </a:r>
            <a:r>
              <a:rPr lang="en-GB" dirty="0"/>
              <a:t> The ratio of true positives to the sum of true and false positives.</a:t>
            </a:r>
          </a:p>
          <a:p>
            <a:r>
              <a:rPr lang="en-GB" b="1" dirty="0"/>
              <a:t>Recall:</a:t>
            </a:r>
            <a:r>
              <a:rPr lang="en-GB" dirty="0"/>
              <a:t> The ratio of true positives to the sum of true positives and false negatives.</a:t>
            </a:r>
          </a:p>
          <a:p>
            <a:r>
              <a:rPr lang="en-GB" b="1" dirty="0"/>
              <a:t>F1-Score:</a:t>
            </a:r>
            <a:r>
              <a:rPr lang="en-GB" dirty="0"/>
              <a:t> The harmonic mean of precision and recall, providing a balance between the two.</a:t>
            </a:r>
          </a:p>
          <a:p>
            <a:r>
              <a:rPr lang="en-GB" b="1" dirty="0"/>
              <a:t>Confusion Matrix:</a:t>
            </a:r>
            <a:r>
              <a:rPr lang="en-GB" dirty="0"/>
              <a:t> A matrix that shows the true versus predicted classifications, helping to identify misclassifications.</a:t>
            </a:r>
          </a:p>
          <a:p>
            <a:endParaRPr lang="en-GB" dirty="0"/>
          </a:p>
        </p:txBody>
      </p:sp>
    </p:spTree>
    <p:extLst>
      <p:ext uri="{BB962C8B-B14F-4D97-AF65-F5344CB8AC3E}">
        <p14:creationId xmlns:p14="http://schemas.microsoft.com/office/powerpoint/2010/main" val="77737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Analysis of Results</a:t>
            </a:r>
            <a:r>
              <a:rPr lang="en-GB" b="1" dirty="0"/>
              <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a:t>
            </a:r>
            <a:r>
              <a:rPr lang="en-GB" dirty="0"/>
              <a:t>model achieved an accuracy of approximately 95% on the test dataset. The confusion matrix indicated that certain digits, such as '3' and '8', were frequently misclassified. This can be attributed to similarities in their shapes and features, particularly in certain orientations or lighting conditions.</a:t>
            </a:r>
          </a:p>
          <a:p>
            <a:r>
              <a:rPr lang="en-GB" b="1" dirty="0"/>
              <a:t>Possible Improvements</a:t>
            </a:r>
          </a:p>
          <a:p>
            <a:r>
              <a:rPr lang="en-GB" b="1" dirty="0"/>
              <a:t>Advanced Data Augmentation:</a:t>
            </a:r>
            <a:r>
              <a:rPr lang="en-GB" dirty="0"/>
              <a:t> Implement more complex augmentation techniques, such as elastic distortions, to create a more diverse training set.</a:t>
            </a:r>
          </a:p>
          <a:p>
            <a:r>
              <a:rPr lang="en-GB" b="1" dirty="0" err="1"/>
              <a:t>Hyperparameter</a:t>
            </a:r>
            <a:r>
              <a:rPr lang="en-GB" b="1" dirty="0"/>
              <a:t> Optimization:</a:t>
            </a:r>
            <a:r>
              <a:rPr lang="en-GB" dirty="0"/>
              <a:t> Utilize techniques such as Grid Search or Random Search for better </a:t>
            </a:r>
            <a:r>
              <a:rPr lang="en-GB" dirty="0" err="1"/>
              <a:t>hyperparameter</a:t>
            </a:r>
            <a:r>
              <a:rPr lang="en-GB" dirty="0"/>
              <a:t> tuning.</a:t>
            </a:r>
          </a:p>
          <a:p>
            <a:r>
              <a:rPr lang="en-GB" b="1" dirty="0"/>
              <a:t>Transfer Learning:</a:t>
            </a:r>
            <a:r>
              <a:rPr lang="en-GB" dirty="0"/>
              <a:t> Explore pre-trained models and fine-tune them on the SVHN dataset to leverage existing learned features.</a:t>
            </a:r>
          </a:p>
          <a:p>
            <a:endParaRPr lang="en-GB" dirty="0"/>
          </a:p>
        </p:txBody>
      </p:sp>
    </p:spTree>
    <p:extLst>
      <p:ext uri="{BB962C8B-B14F-4D97-AF65-F5344CB8AC3E}">
        <p14:creationId xmlns:p14="http://schemas.microsoft.com/office/powerpoint/2010/main" val="162583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Future improvements</a:t>
            </a:r>
            <a:endParaRPr lang="en-GB"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GB" b="1" dirty="0"/>
              <a:t>1. </a:t>
            </a:r>
            <a:r>
              <a:rPr lang="en-GB" b="1" dirty="0" err="1"/>
              <a:t>Hyperparameter</a:t>
            </a:r>
            <a:r>
              <a:rPr lang="en-GB" b="1" dirty="0"/>
              <a:t> Optimization</a:t>
            </a:r>
          </a:p>
          <a:p>
            <a:r>
              <a:rPr lang="en-GB" b="1" dirty="0"/>
              <a:t>Current Limitation:</a:t>
            </a:r>
            <a:r>
              <a:rPr lang="en-GB" dirty="0"/>
              <a:t> The model uses manually set </a:t>
            </a:r>
            <a:r>
              <a:rPr lang="en-GB" dirty="0" err="1"/>
              <a:t>hyperparameters</a:t>
            </a:r>
            <a:r>
              <a:rPr lang="en-GB" dirty="0"/>
              <a:t> such as the number of layers, learning rate, and batch size. These values might not be optimal for the dataset and task.</a:t>
            </a:r>
          </a:p>
          <a:p>
            <a:r>
              <a:rPr lang="en-GB" b="1" dirty="0"/>
              <a:t>Future Enhancement:</a:t>
            </a:r>
            <a:r>
              <a:rPr lang="en-GB" dirty="0"/>
              <a:t> Use </a:t>
            </a:r>
            <a:r>
              <a:rPr lang="en-GB" dirty="0" err="1"/>
              <a:t>hyperparameter</a:t>
            </a:r>
            <a:r>
              <a:rPr lang="en-GB" dirty="0"/>
              <a:t> optimization techniques like </a:t>
            </a:r>
            <a:r>
              <a:rPr lang="en-GB" b="1" dirty="0"/>
              <a:t>Grid Search</a:t>
            </a:r>
            <a:r>
              <a:rPr lang="en-GB" dirty="0"/>
              <a:t>, </a:t>
            </a:r>
            <a:r>
              <a:rPr lang="en-GB" b="1" dirty="0"/>
              <a:t>Random Search</a:t>
            </a:r>
            <a:r>
              <a:rPr lang="en-GB" dirty="0"/>
              <a:t>, or advanced methods such as </a:t>
            </a:r>
            <a:r>
              <a:rPr lang="en-GB" b="1" dirty="0"/>
              <a:t>Bayesian Optimization</a:t>
            </a:r>
            <a:r>
              <a:rPr lang="en-GB" dirty="0"/>
              <a:t> to find the optimal set of </a:t>
            </a:r>
            <a:r>
              <a:rPr lang="en-GB" dirty="0" err="1"/>
              <a:t>hyperparameters</a:t>
            </a:r>
            <a:r>
              <a:rPr lang="en-GB" dirty="0"/>
              <a:t>, potentially improving the model’s performance.</a:t>
            </a:r>
          </a:p>
          <a:p>
            <a:r>
              <a:rPr lang="en-GB" b="1" dirty="0"/>
              <a:t>2. Deeper Architectures</a:t>
            </a:r>
          </a:p>
          <a:p>
            <a:r>
              <a:rPr lang="en-GB" b="1" dirty="0"/>
              <a:t>Current Limitation:</a:t>
            </a:r>
            <a:r>
              <a:rPr lang="en-GB" dirty="0"/>
              <a:t> The current CNN architecture is relatively simple, consisting of a few convolutional layers followed by fully connected layers.</a:t>
            </a:r>
          </a:p>
          <a:p>
            <a:r>
              <a:rPr lang="en-GB" b="1" dirty="0"/>
              <a:t>Future Enhancement:</a:t>
            </a:r>
            <a:r>
              <a:rPr lang="en-GB" dirty="0"/>
              <a:t> Experiment with deeper architectures like </a:t>
            </a:r>
            <a:r>
              <a:rPr lang="en-GB" b="1" dirty="0" err="1"/>
              <a:t>ResNet</a:t>
            </a:r>
            <a:r>
              <a:rPr lang="en-GB" dirty="0"/>
              <a:t>, </a:t>
            </a:r>
            <a:r>
              <a:rPr lang="en-GB" b="1" dirty="0"/>
              <a:t>VGG</a:t>
            </a:r>
            <a:r>
              <a:rPr lang="en-GB" dirty="0"/>
              <a:t>, or </a:t>
            </a:r>
            <a:r>
              <a:rPr lang="en-GB" b="1" dirty="0"/>
              <a:t>Inception</a:t>
            </a:r>
            <a:r>
              <a:rPr lang="en-GB" dirty="0"/>
              <a:t> models, which have been proven to handle complex image data effectively. Deeper architectures can capture more complex features, but they require careful regularization to avoid overfitting</a:t>
            </a:r>
            <a:r>
              <a:rPr lang="en-GB" dirty="0" smtClean="0"/>
              <a:t>.</a:t>
            </a:r>
            <a:endParaRPr lang="en-GB" dirty="0"/>
          </a:p>
        </p:txBody>
      </p:sp>
    </p:spTree>
    <p:extLst>
      <p:ext uri="{BB962C8B-B14F-4D97-AF65-F5344CB8AC3E}">
        <p14:creationId xmlns:p14="http://schemas.microsoft.com/office/powerpoint/2010/main" val="152072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idx="1"/>
          </p:nvPr>
        </p:nvSpPr>
        <p:spPr/>
        <p:txBody>
          <a:bodyPr/>
          <a:lstStyle/>
          <a:p>
            <a:r>
              <a:rPr lang="en-GB" b="1" dirty="0"/>
              <a:t>3. Transfer Learning</a:t>
            </a:r>
          </a:p>
          <a:p>
            <a:r>
              <a:rPr lang="en-GB" b="1" dirty="0"/>
              <a:t>Current Limitation:</a:t>
            </a:r>
            <a:r>
              <a:rPr lang="en-GB" dirty="0"/>
              <a:t> The CNN is trained from scratch, which requires substantial computational resources and large amounts of data.</a:t>
            </a:r>
          </a:p>
          <a:p>
            <a:r>
              <a:rPr lang="en-GB" b="1" dirty="0"/>
              <a:t>Future Enhancement:</a:t>
            </a:r>
            <a:r>
              <a:rPr lang="en-GB" dirty="0"/>
              <a:t> Apply </a:t>
            </a:r>
            <a:r>
              <a:rPr lang="en-GB" b="1" dirty="0"/>
              <a:t>transfer learning</a:t>
            </a:r>
            <a:r>
              <a:rPr lang="en-GB" dirty="0"/>
              <a:t> by using pre-trained models such as </a:t>
            </a:r>
            <a:r>
              <a:rPr lang="en-GB" b="1" dirty="0"/>
              <a:t>VGG16</a:t>
            </a:r>
            <a:r>
              <a:rPr lang="en-GB" dirty="0"/>
              <a:t>, </a:t>
            </a:r>
            <a:r>
              <a:rPr lang="en-GB" b="1" dirty="0" err="1"/>
              <a:t>ResNet</a:t>
            </a:r>
            <a:r>
              <a:rPr lang="en-GB" dirty="0"/>
              <a:t>, or </a:t>
            </a:r>
            <a:r>
              <a:rPr lang="en-GB" b="1" dirty="0" err="1"/>
              <a:t>MobileNet</a:t>
            </a:r>
            <a:r>
              <a:rPr lang="en-GB" dirty="0"/>
              <a:t>, which are trained on large datasets like ImageNet. Fine-tuning these models on the SVHN dataset can improve performance, especially for small datasets or tasks with limited computational power.</a:t>
            </a:r>
          </a:p>
          <a:p>
            <a:r>
              <a:rPr lang="en-GB" b="1" dirty="0"/>
              <a:t>4. Improved Data Augmentation</a:t>
            </a:r>
          </a:p>
          <a:p>
            <a:endParaRPr lang="en-GB" dirty="0"/>
          </a:p>
        </p:txBody>
      </p:sp>
    </p:spTree>
    <p:extLst>
      <p:ext uri="{BB962C8B-B14F-4D97-AF65-F5344CB8AC3E}">
        <p14:creationId xmlns:p14="http://schemas.microsoft.com/office/powerpoint/2010/main" val="155719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idx="1"/>
          </p:nvPr>
        </p:nvSpPr>
        <p:spPr/>
        <p:txBody>
          <a:bodyPr>
            <a:normAutofit fontScale="92500" lnSpcReduction="20000"/>
          </a:bodyPr>
          <a:lstStyle/>
          <a:p>
            <a:r>
              <a:rPr lang="en-GB" b="1" dirty="0"/>
              <a:t>Current Limitation:</a:t>
            </a:r>
            <a:r>
              <a:rPr lang="en-GB" dirty="0"/>
              <a:t> Basic augmentation techniques like rotation, zoom, and flips were applied, but they may not sufficiently simulate the diversity of real-world conditions.</a:t>
            </a:r>
          </a:p>
          <a:p>
            <a:r>
              <a:rPr lang="en-GB" b="1" dirty="0"/>
              <a:t>Future Enhancement:</a:t>
            </a:r>
            <a:r>
              <a:rPr lang="en-GB" dirty="0"/>
              <a:t> Use more advanced augmentation techniques, such as </a:t>
            </a:r>
            <a:r>
              <a:rPr lang="en-GB" b="1" dirty="0"/>
              <a:t>elastic deformations</a:t>
            </a:r>
            <a:r>
              <a:rPr lang="en-GB" dirty="0"/>
              <a:t>, </a:t>
            </a:r>
            <a:r>
              <a:rPr lang="en-GB" b="1" dirty="0"/>
              <a:t>Gaussian noise</a:t>
            </a:r>
            <a:r>
              <a:rPr lang="en-GB" dirty="0"/>
              <a:t>, or </a:t>
            </a:r>
            <a:r>
              <a:rPr lang="en-GB" b="1" dirty="0" err="1"/>
              <a:t>cutout</a:t>
            </a:r>
            <a:r>
              <a:rPr lang="en-GB" dirty="0"/>
              <a:t>, to artificially increase dataset variety and improve model robustness to noise, lighting variations, and perspective changes.</a:t>
            </a:r>
          </a:p>
          <a:p>
            <a:r>
              <a:rPr lang="en-GB" b="1" dirty="0"/>
              <a:t>5. Regularization Techniques</a:t>
            </a:r>
          </a:p>
          <a:p>
            <a:r>
              <a:rPr lang="en-GB" b="1" dirty="0"/>
              <a:t>Current Limitation:</a:t>
            </a:r>
            <a:r>
              <a:rPr lang="en-GB" dirty="0"/>
              <a:t> The model might </a:t>
            </a:r>
            <a:r>
              <a:rPr lang="en-GB" dirty="0" err="1"/>
              <a:t>overfit</a:t>
            </a:r>
            <a:r>
              <a:rPr lang="en-GB" dirty="0"/>
              <a:t> the training data, especially with deeper architectures, due to the complexity of the dataset.</a:t>
            </a:r>
          </a:p>
          <a:p>
            <a:r>
              <a:rPr lang="en-GB" b="1" dirty="0"/>
              <a:t>Future Enhancement:</a:t>
            </a:r>
            <a:r>
              <a:rPr lang="en-GB" dirty="0"/>
              <a:t> Implement additional regularization techniques like </a:t>
            </a:r>
            <a:r>
              <a:rPr lang="en-GB" b="1" dirty="0"/>
              <a:t>Dropout</a:t>
            </a:r>
            <a:r>
              <a:rPr lang="en-GB" dirty="0"/>
              <a:t>, </a:t>
            </a:r>
            <a:r>
              <a:rPr lang="en-GB" b="1" dirty="0"/>
              <a:t>L2 regularization</a:t>
            </a:r>
            <a:r>
              <a:rPr lang="en-GB" dirty="0"/>
              <a:t>, and </a:t>
            </a:r>
            <a:r>
              <a:rPr lang="en-GB" b="1" dirty="0"/>
              <a:t>Batch Normalization</a:t>
            </a:r>
            <a:r>
              <a:rPr lang="en-GB" dirty="0"/>
              <a:t>. These methods help prevent overfitting, allowing the model to generalize better to unseen data.</a:t>
            </a:r>
          </a:p>
          <a:p>
            <a:endParaRPr lang="en-GB" dirty="0"/>
          </a:p>
        </p:txBody>
      </p:sp>
    </p:spTree>
    <p:extLst>
      <p:ext uri="{BB962C8B-B14F-4D97-AF65-F5344CB8AC3E}">
        <p14:creationId xmlns:p14="http://schemas.microsoft.com/office/powerpoint/2010/main" val="4244280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1279</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Project Report: Train a CNN on the SVHN Dataset for Classification </vt:lpstr>
      <vt:lpstr>Project Summary </vt:lpstr>
      <vt:lpstr>Literature Review </vt:lpstr>
      <vt:lpstr>Dataset Details </vt:lpstr>
      <vt:lpstr>cont</vt:lpstr>
      <vt:lpstr>Analysis of Results </vt:lpstr>
      <vt:lpstr>Future improvements</vt:lpstr>
      <vt:lpstr>cont</vt:lpstr>
      <vt:lpstr>cont</vt:lpstr>
      <vt:lpstr>cont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ComputerLAND</dc:creator>
  <cp:lastModifiedBy>ComputerLAND</cp:lastModifiedBy>
  <cp:revision>4</cp:revision>
  <dcterms:created xsi:type="dcterms:W3CDTF">2024-10-04T13:41:37Z</dcterms:created>
  <dcterms:modified xsi:type="dcterms:W3CDTF">2024-10-04T14:07:12Z</dcterms:modified>
</cp:coreProperties>
</file>