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44" autoAdjust="0"/>
    <p:restoredTop sz="94660"/>
  </p:normalViewPr>
  <p:slideViewPr>
    <p:cSldViewPr snapToGrid="0">
      <p:cViewPr>
        <p:scale>
          <a:sx n="66" d="100"/>
          <a:sy n="66" d="100"/>
        </p:scale>
        <p:origin x="93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Connect ISP via BGP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59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325217"/>
          </a:xfrm>
        </p:spPr>
        <p:txBody>
          <a:bodyPr/>
          <a:lstStyle/>
          <a:p>
            <a:r>
              <a:rPr lang="en-US" b="1" dirty="0">
                <a:effectLst/>
              </a:rPr>
              <a:t>Problem Statement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934817"/>
            <a:ext cx="9905998" cy="43732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 medium-sized company needs to connect internal and external branches (each with HR, IT, Sales, and Management departments). The current infrastructure has:</a:t>
            </a:r>
          </a:p>
          <a:p>
            <a:r>
              <a:rPr lang="en-US" dirty="0"/>
              <a:t>Incompatible routing protocols (OSPF vs EIGRP)</a:t>
            </a:r>
          </a:p>
          <a:p>
            <a:r>
              <a:rPr lang="en-US" dirty="0"/>
              <a:t>No dynamic route exchange</a:t>
            </a:r>
          </a:p>
          <a:p>
            <a:r>
              <a:rPr lang="en-US" dirty="0"/>
              <a:t>Static routes (poor scalability)</a:t>
            </a:r>
          </a:p>
          <a:p>
            <a:r>
              <a:rPr lang="en-US" dirty="0"/>
              <a:t>Weak router security</a:t>
            </a:r>
          </a:p>
          <a:p>
            <a:r>
              <a:rPr lang="en-US" dirty="0"/>
              <a:t>Manual IP addressing (error-prone)</a:t>
            </a:r>
          </a:p>
          <a:p>
            <a:r>
              <a:rPr lang="en-US" dirty="0"/>
              <a:t>Large broadcast domains</a:t>
            </a:r>
          </a:p>
        </p:txBody>
      </p:sp>
    </p:spTree>
    <p:extLst>
      <p:ext uri="{BB962C8B-B14F-4D97-AF65-F5344CB8AC3E}">
        <p14:creationId xmlns:p14="http://schemas.microsoft.com/office/powerpoint/2010/main" val="3522517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874642"/>
          </a:xfrm>
        </p:spPr>
        <p:txBody>
          <a:bodyPr/>
          <a:lstStyle/>
          <a:p>
            <a:r>
              <a:rPr lang="en-US" dirty="0"/>
              <a:t>Proposed Solution</a:t>
            </a: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84242"/>
            <a:ext cx="9905998" cy="524786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The proposed solution involves the construction of an internal and external network using 10 routers and 2 switches. The network integrates:</a:t>
            </a:r>
          </a:p>
          <a:p>
            <a:r>
              <a:rPr lang="en-US" b="1" dirty="0"/>
              <a:t>OSPF:</a:t>
            </a:r>
            <a:r>
              <a:rPr lang="en-US" dirty="0"/>
              <a:t> Configured in a multi-area design (Backbone, Stubby, and Totally Stubby).</a:t>
            </a:r>
          </a:p>
          <a:p>
            <a:r>
              <a:rPr lang="en-US" b="1" dirty="0"/>
              <a:t>EIGRP:</a:t>
            </a:r>
            <a:r>
              <a:rPr lang="en-US" dirty="0"/>
              <a:t> Deployed in a separate routing domain.</a:t>
            </a:r>
          </a:p>
          <a:p>
            <a:r>
              <a:rPr lang="en-US" b="1" dirty="0"/>
              <a:t>BGP:</a:t>
            </a:r>
            <a:r>
              <a:rPr lang="en-US" dirty="0"/>
              <a:t> Used to connect and enable communication between OSPF and EIGRP domains via an ISP router.</a:t>
            </a:r>
          </a:p>
          <a:p>
            <a:r>
              <a:rPr lang="en-US" b="1" dirty="0"/>
              <a:t>ASBR:</a:t>
            </a:r>
            <a:r>
              <a:rPr lang="en-US" dirty="0"/>
              <a:t> Autonomous System Boundary Routers (R4 and R5) for route redistribution.</a:t>
            </a:r>
          </a:p>
          <a:p>
            <a:r>
              <a:rPr lang="en-US" b="1" dirty="0"/>
              <a:t>Basic Security:</a:t>
            </a:r>
            <a:r>
              <a:rPr lang="en-US" dirty="0"/>
              <a:t> All routers secured with passwords, encryption, and message banners.</a:t>
            </a:r>
          </a:p>
          <a:p>
            <a:r>
              <a:rPr lang="en-US" b="1" dirty="0"/>
              <a:t>VLANs:</a:t>
            </a:r>
            <a:r>
              <a:rPr lang="en-US" dirty="0"/>
              <a:t> VLANs divide a physical network into logical segments, improving security, traffic management, and reducing broadcast domains.</a:t>
            </a:r>
          </a:p>
          <a:p>
            <a:r>
              <a:rPr lang="en-US" b="1" dirty="0"/>
              <a:t>Inter-VLAN Routing:</a:t>
            </a:r>
            <a:r>
              <a:rPr lang="en-US" dirty="0"/>
              <a:t> Enables communication between devices in different VLANs using router </a:t>
            </a:r>
            <a:r>
              <a:rPr lang="en-US" dirty="0" err="1"/>
              <a:t>subinterfaces</a:t>
            </a:r>
            <a:r>
              <a:rPr lang="en-US" dirty="0"/>
              <a:t> 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/>
              <a:t>DHCP:</a:t>
            </a:r>
            <a:r>
              <a:rPr lang="en-US" dirty="0"/>
              <a:t> Automatically assigns IP addresses, subnet masks, gateways, and DNS servers to devices.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274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596348"/>
          </a:xfrm>
        </p:spPr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431235"/>
            <a:ext cx="10957822" cy="5426765"/>
          </a:xfrm>
        </p:spPr>
        <p:txBody>
          <a:bodyPr>
            <a:normAutofit/>
          </a:bodyPr>
          <a:lstStyle/>
          <a:p>
            <a:r>
              <a:rPr lang="en-US" b="1" dirty="0"/>
              <a:t>Dynamic </a:t>
            </a:r>
            <a:r>
              <a:rPr lang="en-US" b="1" dirty="0" err="1"/>
              <a:t>Routing</a:t>
            </a:r>
            <a:r>
              <a:rPr lang="en-US" dirty="0" err="1"/>
              <a:t>:Automatic</a:t>
            </a:r>
            <a:r>
              <a:rPr lang="en-US" dirty="0"/>
              <a:t> and efficient route exchange between internal (OSPF) and external (EIGRP) networks using BGP, eliminating the need for manual static </a:t>
            </a:r>
            <a:r>
              <a:rPr lang="en-US" dirty="0" smtClean="0"/>
              <a:t>routes</a:t>
            </a:r>
          </a:p>
          <a:p>
            <a:r>
              <a:rPr lang="en-US" b="1" dirty="0" smtClean="0"/>
              <a:t>. </a:t>
            </a:r>
            <a:r>
              <a:rPr lang="en-US" b="1" dirty="0"/>
              <a:t>Protocol </a:t>
            </a:r>
            <a:r>
              <a:rPr lang="en-US" b="1" dirty="0" err="1"/>
              <a:t>Interoperability</a:t>
            </a:r>
            <a:r>
              <a:rPr lang="en-US" dirty="0" err="1"/>
              <a:t>:Seamless</a:t>
            </a:r>
            <a:r>
              <a:rPr lang="en-US" dirty="0"/>
              <a:t> communication between OSPF and EIGRP routing domains through effective BGP route redistribution at ASBRs.</a:t>
            </a:r>
            <a:r>
              <a:rPr lang="en-US" dirty="0" smtClean="0"/>
              <a:t>🛡</a:t>
            </a:r>
          </a:p>
          <a:p>
            <a:r>
              <a:rPr lang="en-US" dirty="0" smtClean="0"/>
              <a:t> ️ </a:t>
            </a:r>
            <a:r>
              <a:rPr lang="en-US" b="1" dirty="0" smtClean="0"/>
              <a:t>Improved Network </a:t>
            </a:r>
            <a:r>
              <a:rPr lang="en-US" b="1" dirty="0" err="1" smtClean="0"/>
              <a:t>Security</a:t>
            </a:r>
            <a:r>
              <a:rPr lang="en-US" dirty="0" err="1" smtClean="0"/>
              <a:t>:All</a:t>
            </a:r>
            <a:r>
              <a:rPr lang="en-US" dirty="0" smtClean="0"/>
              <a:t> routers secured with encrypted passwords, login banners, and controlled access policies.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Scalability </a:t>
            </a:r>
            <a:r>
              <a:rPr lang="en-US" b="1" dirty="0"/>
              <a:t>and </a:t>
            </a:r>
            <a:r>
              <a:rPr lang="en-US" b="1" dirty="0" err="1"/>
              <a:t>Modularity</a:t>
            </a:r>
            <a:r>
              <a:rPr lang="en-US" dirty="0" err="1"/>
              <a:t>:The</a:t>
            </a:r>
            <a:r>
              <a:rPr lang="en-US" dirty="0"/>
              <a:t> network design supports future expansion with minimal reconfiguration due to its modular structure and use of dynamic protocols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b="1" dirty="0"/>
              <a:t>VLAN Segmentation with Inter-VLAN </a:t>
            </a:r>
            <a:r>
              <a:rPr lang="en-US" b="1" dirty="0" err="1"/>
              <a:t>Routing</a:t>
            </a:r>
            <a:r>
              <a:rPr lang="en-US" dirty="0" err="1"/>
              <a:t>:Enhanced</a:t>
            </a:r>
            <a:r>
              <a:rPr lang="en-US" dirty="0"/>
              <a:t> traffic management and communication between departments while reducing broadcast traffic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b="1" dirty="0" smtClean="0"/>
              <a:t>Automated </a:t>
            </a:r>
            <a:r>
              <a:rPr lang="en-US" b="1" dirty="0"/>
              <a:t>IP </a:t>
            </a:r>
            <a:r>
              <a:rPr lang="en-US" b="1" dirty="0" err="1"/>
              <a:t>Management</a:t>
            </a:r>
            <a:r>
              <a:rPr lang="en-US" dirty="0" err="1"/>
              <a:t>:DHCP</a:t>
            </a:r>
            <a:r>
              <a:rPr lang="en-US" dirty="0"/>
              <a:t> implementation reduces administrative overhead and configuration errors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 </a:t>
            </a:r>
            <a:r>
              <a:rPr lang="en-US" b="1" dirty="0"/>
              <a:t>Full Network Visibility and </a:t>
            </a:r>
            <a:r>
              <a:rPr lang="en-US" b="1" dirty="0" err="1"/>
              <a:t>Testing</a:t>
            </a:r>
            <a:r>
              <a:rPr lang="en-US" dirty="0" err="1"/>
              <a:t>:Easy</a:t>
            </a:r>
            <a:r>
              <a:rPr lang="en-US" dirty="0"/>
              <a:t> monitoring and troubleshooting using diagnostic commands (show </a:t>
            </a:r>
            <a:r>
              <a:rPr lang="en-US" dirty="0" err="1"/>
              <a:t>ip</a:t>
            </a:r>
            <a:r>
              <a:rPr lang="en-US" dirty="0"/>
              <a:t> route, show </a:t>
            </a:r>
            <a:r>
              <a:rPr lang="en-US" dirty="0" err="1"/>
              <a:t>ip</a:t>
            </a:r>
            <a:r>
              <a:rPr lang="en-US" dirty="0"/>
              <a:t> </a:t>
            </a:r>
            <a:r>
              <a:rPr lang="en-US" dirty="0" err="1"/>
              <a:t>bgp</a:t>
            </a:r>
            <a:r>
              <a:rPr lang="en-US" dirty="0"/>
              <a:t> summary, etc.) via Cisco Packet Tracer simulation.</a:t>
            </a:r>
          </a:p>
        </p:txBody>
      </p:sp>
    </p:spTree>
    <p:extLst>
      <p:ext uri="{BB962C8B-B14F-4D97-AF65-F5344CB8AC3E}">
        <p14:creationId xmlns:p14="http://schemas.microsoft.com/office/powerpoint/2010/main" val="4035675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01486"/>
          </a:xfrm>
        </p:spPr>
        <p:txBody>
          <a:bodyPr/>
          <a:lstStyle/>
          <a:p>
            <a:r>
              <a:rPr lang="en-US" dirty="0" smtClean="0"/>
              <a:t>OSPF </a:t>
            </a:r>
            <a:r>
              <a:rPr lang="en-US" dirty="0"/>
              <a:t>(Open Shortest Path First)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9771"/>
            <a:ext cx="9905998" cy="47606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Type: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Link-State Routing Protocol</a:t>
            </a:r>
          </a:p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Advantages:</a:t>
            </a:r>
            <a:endParaRPr lang="en-US" dirty="0"/>
          </a:p>
          <a:p>
            <a:r>
              <a:rPr lang="en-US" dirty="0"/>
              <a:t>Supports </a:t>
            </a:r>
            <a:r>
              <a:rPr lang="en-US" b="1" dirty="0"/>
              <a:t>multiple areas</a:t>
            </a:r>
            <a:r>
              <a:rPr lang="en-US" dirty="0"/>
              <a:t>, improving scalability</a:t>
            </a:r>
          </a:p>
          <a:p>
            <a:r>
              <a:rPr lang="en-US" dirty="0"/>
              <a:t>Uses </a:t>
            </a:r>
            <a:r>
              <a:rPr lang="en-US" b="1" dirty="0" err="1"/>
              <a:t>Dijkstra’s</a:t>
            </a:r>
            <a:r>
              <a:rPr lang="en-US" b="1" dirty="0"/>
              <a:t> Algorithm</a:t>
            </a:r>
            <a:r>
              <a:rPr lang="en-US" dirty="0"/>
              <a:t> to calculate the best path</a:t>
            </a:r>
          </a:p>
          <a:p>
            <a:r>
              <a:rPr lang="en-US" dirty="0"/>
              <a:t>Fast </a:t>
            </a:r>
            <a:r>
              <a:rPr lang="en-US" b="1" dirty="0"/>
              <a:t>convergence</a:t>
            </a:r>
            <a:r>
              <a:rPr lang="en-US" dirty="0"/>
              <a:t> in case of network changes</a:t>
            </a:r>
          </a:p>
          <a:p>
            <a:r>
              <a:rPr lang="en-US" dirty="0"/>
              <a:t>Allows </a:t>
            </a:r>
            <a:r>
              <a:rPr lang="en-US" b="1" dirty="0"/>
              <a:t>route summarization</a:t>
            </a:r>
            <a:r>
              <a:rPr lang="en-US" dirty="0"/>
              <a:t> and efficient routing updates</a:t>
            </a:r>
          </a:p>
          <a:p>
            <a:pPr marL="0" indent="0">
              <a:buNone/>
            </a:pPr>
            <a:r>
              <a:rPr lang="en-US" dirty="0"/>
              <a:t>🔹 </a:t>
            </a:r>
            <a:r>
              <a:rPr lang="en-US" b="1" dirty="0"/>
              <a:t>In the Project:</a:t>
            </a:r>
            <a:endParaRPr lang="en-US" dirty="0"/>
          </a:p>
          <a:p>
            <a:r>
              <a:rPr lang="en-US" dirty="0"/>
              <a:t>Used in the </a:t>
            </a:r>
            <a:r>
              <a:rPr lang="en-US" b="1" dirty="0"/>
              <a:t>internal branch</a:t>
            </a:r>
            <a:endParaRPr lang="en-US" dirty="0"/>
          </a:p>
          <a:p>
            <a:r>
              <a:rPr lang="en-US" dirty="0"/>
              <a:t>Divided into three areas:</a:t>
            </a:r>
          </a:p>
          <a:p>
            <a:pPr lvl="1"/>
            <a:r>
              <a:rPr lang="en-US" b="1" dirty="0"/>
              <a:t>Area 0</a:t>
            </a:r>
            <a:r>
              <a:rPr lang="en-US" dirty="0"/>
              <a:t>: Backbone (R4)</a:t>
            </a:r>
          </a:p>
          <a:p>
            <a:pPr lvl="1"/>
            <a:r>
              <a:rPr lang="en-US" b="1" dirty="0"/>
              <a:t>Area 1</a:t>
            </a:r>
            <a:r>
              <a:rPr lang="en-US" dirty="0"/>
              <a:t>: Stub Area (R1, R2)</a:t>
            </a:r>
          </a:p>
          <a:p>
            <a:pPr lvl="1"/>
            <a:r>
              <a:rPr lang="en-US" b="1" dirty="0"/>
              <a:t>Area 2</a:t>
            </a:r>
            <a:r>
              <a:rPr lang="en-US" dirty="0"/>
              <a:t>: Totally Stubby Area (R0, R3)</a:t>
            </a:r>
          </a:p>
          <a:p>
            <a:r>
              <a:rPr lang="en-US" dirty="0"/>
              <a:t>R4 is the </a:t>
            </a:r>
            <a:r>
              <a:rPr lang="en-US" b="1" dirty="0"/>
              <a:t>ASBR</a:t>
            </a:r>
            <a:r>
              <a:rPr lang="en-US" dirty="0"/>
              <a:t>, redistributing between OSPF and BGP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05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01486"/>
          </a:xfrm>
        </p:spPr>
        <p:txBody>
          <a:bodyPr>
            <a:normAutofit fontScale="90000"/>
          </a:bodyPr>
          <a:lstStyle/>
          <a:p>
            <a:r>
              <a:rPr lang="en-US" dirty="0"/>
              <a:t>EIGRP (Enhanced Interior Gateway Routing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9771"/>
            <a:ext cx="9905998" cy="4760686"/>
          </a:xfrm>
        </p:spPr>
        <p:txBody>
          <a:bodyPr>
            <a:normAutofit/>
          </a:bodyPr>
          <a:lstStyle/>
          <a:p>
            <a:r>
              <a:rPr lang="en-US" dirty="0"/>
              <a:t>🔹 </a:t>
            </a:r>
            <a:r>
              <a:rPr lang="en-US" b="1" dirty="0"/>
              <a:t>Type: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Advanced Distance-Vector Routing Protocol (Cisco proprietary)</a:t>
            </a:r>
          </a:p>
          <a:p>
            <a:r>
              <a:rPr lang="en-US" dirty="0"/>
              <a:t>🔹 </a:t>
            </a:r>
            <a:r>
              <a:rPr lang="en-US" b="1" dirty="0"/>
              <a:t>Advantages:</a:t>
            </a:r>
            <a:endParaRPr lang="en-US" dirty="0"/>
          </a:p>
          <a:p>
            <a:r>
              <a:rPr lang="en-US" dirty="0"/>
              <a:t>Uses </a:t>
            </a:r>
            <a:r>
              <a:rPr lang="en-US" b="1" dirty="0"/>
              <a:t>DUAL algorithm</a:t>
            </a:r>
            <a:r>
              <a:rPr lang="en-US" dirty="0"/>
              <a:t> for fast path calculation</a:t>
            </a:r>
          </a:p>
          <a:p>
            <a:r>
              <a:rPr lang="en-US" dirty="0"/>
              <a:t>Supports </a:t>
            </a:r>
            <a:r>
              <a:rPr lang="en-US" b="1" dirty="0"/>
              <a:t>load balancing</a:t>
            </a:r>
            <a:r>
              <a:rPr lang="en-US" dirty="0"/>
              <a:t> and route summarization</a:t>
            </a:r>
          </a:p>
          <a:p>
            <a:r>
              <a:rPr lang="en-US" dirty="0"/>
              <a:t>Quick convergence and reliable metric calculation</a:t>
            </a:r>
          </a:p>
          <a:p>
            <a:r>
              <a:rPr lang="en-US" dirty="0"/>
              <a:t>🔹 </a:t>
            </a:r>
            <a:r>
              <a:rPr lang="en-US" b="1" dirty="0"/>
              <a:t>In the Project:</a:t>
            </a:r>
            <a:endParaRPr lang="en-US" dirty="0"/>
          </a:p>
          <a:p>
            <a:r>
              <a:rPr lang="en-US" dirty="0"/>
              <a:t>Used in the </a:t>
            </a:r>
            <a:r>
              <a:rPr lang="en-US" b="1" dirty="0"/>
              <a:t>external branch</a:t>
            </a:r>
            <a:endParaRPr lang="en-US" dirty="0"/>
          </a:p>
          <a:p>
            <a:r>
              <a:rPr lang="en-US" dirty="0"/>
              <a:t>Implemented across routers R5 to R9</a:t>
            </a:r>
          </a:p>
          <a:p>
            <a:r>
              <a:rPr lang="en-US" dirty="0"/>
              <a:t>R5 is the </a:t>
            </a:r>
            <a:r>
              <a:rPr lang="en-US" b="1" dirty="0"/>
              <a:t>ASBR</a:t>
            </a:r>
            <a:r>
              <a:rPr lang="en-US" dirty="0"/>
              <a:t>, redistributing between EIGRP and BGP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646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01486"/>
          </a:xfrm>
        </p:spPr>
        <p:txBody>
          <a:bodyPr>
            <a:normAutofit/>
          </a:bodyPr>
          <a:lstStyle/>
          <a:p>
            <a:r>
              <a:rPr lang="en-US" dirty="0"/>
              <a:t>BGP (Border Gateway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9771"/>
            <a:ext cx="9905998" cy="4760686"/>
          </a:xfrm>
        </p:spPr>
        <p:txBody>
          <a:bodyPr>
            <a:normAutofit/>
          </a:bodyPr>
          <a:lstStyle/>
          <a:p>
            <a:r>
              <a:rPr lang="en-US" dirty="0"/>
              <a:t>🔹 </a:t>
            </a:r>
            <a:r>
              <a:rPr lang="en-US" b="1" dirty="0"/>
              <a:t>Type: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Path Vector Routing Protocol</a:t>
            </a:r>
          </a:p>
          <a:p>
            <a:r>
              <a:rPr lang="en-US" dirty="0"/>
              <a:t>🔹 </a:t>
            </a:r>
            <a:r>
              <a:rPr lang="en-US" b="1" dirty="0"/>
              <a:t>Advantages:</a:t>
            </a:r>
            <a:endParaRPr lang="en-US" dirty="0"/>
          </a:p>
          <a:p>
            <a:r>
              <a:rPr lang="en-US" dirty="0"/>
              <a:t>Used for routing </a:t>
            </a:r>
            <a:r>
              <a:rPr lang="en-US" b="1" dirty="0"/>
              <a:t>between autonomous systems</a:t>
            </a:r>
            <a:r>
              <a:rPr lang="en-US" dirty="0"/>
              <a:t> (AS)</a:t>
            </a:r>
          </a:p>
          <a:p>
            <a:r>
              <a:rPr lang="en-US" dirty="0"/>
              <a:t>Supports routing </a:t>
            </a:r>
            <a:r>
              <a:rPr lang="en-US" b="1" dirty="0"/>
              <a:t>policies and attributes</a:t>
            </a:r>
            <a:r>
              <a:rPr lang="en-US" dirty="0"/>
              <a:t> like AS-Path, MED, and Local Preference</a:t>
            </a:r>
          </a:p>
          <a:p>
            <a:r>
              <a:rPr lang="en-US" dirty="0"/>
              <a:t>Ensures </a:t>
            </a:r>
            <a:r>
              <a:rPr lang="en-US" b="1" dirty="0"/>
              <a:t>inter-domain communication</a:t>
            </a:r>
            <a:r>
              <a:rPr lang="en-US" dirty="0"/>
              <a:t>, ideal for internet-level routing</a:t>
            </a:r>
          </a:p>
          <a:p>
            <a:r>
              <a:rPr lang="en-US" dirty="0"/>
              <a:t>🔹 </a:t>
            </a:r>
            <a:r>
              <a:rPr lang="en-US" b="1" dirty="0"/>
              <a:t>In the Project:</a:t>
            </a:r>
            <a:endParaRPr lang="en-US" dirty="0"/>
          </a:p>
          <a:p>
            <a:r>
              <a:rPr lang="en-US" dirty="0"/>
              <a:t>Used to connect OSPF and EIGRP domains</a:t>
            </a:r>
          </a:p>
          <a:p>
            <a:r>
              <a:rPr lang="en-US" b="1" dirty="0" err="1"/>
              <a:t>eBGP</a:t>
            </a:r>
            <a:r>
              <a:rPr lang="en-US" b="1" dirty="0"/>
              <a:t> peering</a:t>
            </a:r>
            <a:r>
              <a:rPr lang="en-US" dirty="0"/>
              <a:t> between R4 (AS100) and R5 (AS200) via ISP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66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01486"/>
          </a:xfrm>
        </p:spPr>
        <p:txBody>
          <a:bodyPr>
            <a:normAutofit fontScale="90000"/>
          </a:bodyPr>
          <a:lstStyle/>
          <a:p>
            <a:r>
              <a:rPr lang="en-US" dirty="0"/>
              <a:t>. DHCP (Dynamic Host Configuration Protocol)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9771"/>
            <a:ext cx="9905998" cy="4760686"/>
          </a:xfrm>
        </p:spPr>
        <p:txBody>
          <a:bodyPr>
            <a:normAutofit/>
          </a:bodyPr>
          <a:lstStyle/>
          <a:p>
            <a:r>
              <a:rPr lang="en-US" dirty="0"/>
              <a:t>🔹 </a:t>
            </a:r>
            <a:r>
              <a:rPr lang="en-US" b="1" dirty="0"/>
              <a:t>Purpose: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Automatically assigns IP addresses and network settings to devices</a:t>
            </a:r>
          </a:p>
          <a:p>
            <a:r>
              <a:rPr lang="en-US" dirty="0"/>
              <a:t>🔹 </a:t>
            </a:r>
            <a:r>
              <a:rPr lang="en-US" b="1" dirty="0"/>
              <a:t>Advantages:</a:t>
            </a:r>
            <a:endParaRPr lang="en-US" dirty="0"/>
          </a:p>
          <a:p>
            <a:r>
              <a:rPr lang="en-US" dirty="0"/>
              <a:t>Saves time and reduces manual errors</a:t>
            </a:r>
          </a:p>
          <a:p>
            <a:r>
              <a:rPr lang="en-US" dirty="0"/>
              <a:t>Provides IP, subnet mask, default gateway, and DNS info</a:t>
            </a:r>
          </a:p>
          <a:p>
            <a:r>
              <a:rPr lang="en-US" dirty="0"/>
              <a:t>Centralized management of IP addressing</a:t>
            </a:r>
          </a:p>
          <a:p>
            <a:r>
              <a:rPr lang="en-US" dirty="0"/>
              <a:t>🔹 </a:t>
            </a:r>
            <a:r>
              <a:rPr lang="en-US" b="1" dirty="0"/>
              <a:t>In the Project:</a:t>
            </a:r>
            <a:endParaRPr lang="en-US" dirty="0"/>
          </a:p>
          <a:p>
            <a:r>
              <a:rPr lang="en-US" dirty="0"/>
              <a:t>Each VLAN uses DHCP to assign IP addresses to client devices automatically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105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1"/>
            <a:ext cx="9905998" cy="1001486"/>
          </a:xfrm>
        </p:spPr>
        <p:txBody>
          <a:bodyPr>
            <a:normAutofit/>
          </a:bodyPr>
          <a:lstStyle/>
          <a:p>
            <a:r>
              <a:rPr lang="en-US" dirty="0" smtClean="0"/>
              <a:t>VLAN </a:t>
            </a:r>
            <a:r>
              <a:rPr lang="en-US" dirty="0"/>
              <a:t>(Virtual Local Area Network)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1799771"/>
            <a:ext cx="9905998" cy="4760686"/>
          </a:xfrm>
        </p:spPr>
        <p:txBody>
          <a:bodyPr>
            <a:normAutofit/>
          </a:bodyPr>
          <a:lstStyle/>
          <a:p>
            <a:r>
              <a:rPr lang="en-US" dirty="0"/>
              <a:t>🔹 </a:t>
            </a:r>
            <a:r>
              <a:rPr lang="en-US" b="1" dirty="0"/>
              <a:t>Purpose: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Logically divides a physical network into isolated segments</a:t>
            </a:r>
          </a:p>
          <a:p>
            <a:r>
              <a:rPr lang="en-US" dirty="0"/>
              <a:t>🔹 </a:t>
            </a:r>
            <a:r>
              <a:rPr lang="en-US" b="1" dirty="0"/>
              <a:t>Advantages:</a:t>
            </a:r>
            <a:endParaRPr lang="en-US" dirty="0"/>
          </a:p>
          <a:p>
            <a:r>
              <a:rPr lang="en-US" dirty="0"/>
              <a:t>Enhances </a:t>
            </a:r>
            <a:r>
              <a:rPr lang="en-US" b="1" dirty="0"/>
              <a:t>security</a:t>
            </a:r>
            <a:r>
              <a:rPr lang="en-US" dirty="0"/>
              <a:t> and </a:t>
            </a:r>
            <a:r>
              <a:rPr lang="en-US" b="1" dirty="0"/>
              <a:t>traffic control</a:t>
            </a:r>
            <a:endParaRPr lang="en-US" dirty="0"/>
          </a:p>
          <a:p>
            <a:r>
              <a:rPr lang="en-US" dirty="0"/>
              <a:t>Reduces </a:t>
            </a:r>
            <a:r>
              <a:rPr lang="en-US" b="1" dirty="0"/>
              <a:t>broadcast domains</a:t>
            </a:r>
            <a:endParaRPr lang="en-US" dirty="0"/>
          </a:p>
          <a:p>
            <a:r>
              <a:rPr lang="en-US" dirty="0"/>
              <a:t>Segregates departments (HR, IT, Sales, Management)</a:t>
            </a:r>
          </a:p>
          <a:p>
            <a:r>
              <a:rPr lang="en-US" dirty="0"/>
              <a:t>🔹 </a:t>
            </a:r>
            <a:r>
              <a:rPr lang="en-US" b="1" dirty="0"/>
              <a:t>In the Project:</a:t>
            </a:r>
            <a:endParaRPr lang="en-US" dirty="0"/>
          </a:p>
          <a:p>
            <a:r>
              <a:rPr lang="en-US" dirty="0"/>
              <a:t>Each department in each branch is assigned a specific VLAN</a:t>
            </a:r>
          </a:p>
          <a:p>
            <a:r>
              <a:rPr lang="en-US" b="1" dirty="0"/>
              <a:t>Inter-VLAN Routing</a:t>
            </a:r>
            <a:r>
              <a:rPr lang="en-US" dirty="0"/>
              <a:t> allows communication between VLANs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13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47</TotalTime>
  <Words>416</Words>
  <Application>Microsoft Office PowerPoint</Application>
  <PresentationFormat>Widescreen</PresentationFormat>
  <Paragraphs>77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Mesh</vt:lpstr>
      <vt:lpstr>Connect ISP via BGP</vt:lpstr>
      <vt:lpstr>Problem Statement</vt:lpstr>
      <vt:lpstr>Proposed Solution</vt:lpstr>
      <vt:lpstr>Expected Outcomes</vt:lpstr>
      <vt:lpstr>OSPF (Open Shortest Path First)</vt:lpstr>
      <vt:lpstr>EIGRP (Enhanced Interior Gateway Routing Protocol)</vt:lpstr>
      <vt:lpstr>BGP (Border Gateway Protocol)</vt:lpstr>
      <vt:lpstr>. DHCP (Dynamic Host Configuration Protocol)</vt:lpstr>
      <vt:lpstr>VLAN (Virtual Local Area Network)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Connect ISP via BGP</dc:title>
  <dc:creator>compu city</dc:creator>
  <cp:lastModifiedBy>compu city</cp:lastModifiedBy>
  <cp:revision>5</cp:revision>
  <dcterms:created xsi:type="dcterms:W3CDTF">2025-05-09T00:32:09Z</dcterms:created>
  <dcterms:modified xsi:type="dcterms:W3CDTF">2025-05-09T01:20:06Z</dcterms:modified>
</cp:coreProperties>
</file>