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3F20CF-2EF0-42C4-8ECF-FFB79CB4F52A}"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D593-9C57-41F7-9574-FFF3688B9403}" type="slidenum">
              <a:rPr lang="en-US" smtClean="0"/>
              <a:t>‹#›</a:t>
            </a:fld>
            <a:endParaRPr lang="en-US"/>
          </a:p>
        </p:txBody>
      </p:sp>
    </p:spTree>
    <p:extLst>
      <p:ext uri="{BB962C8B-B14F-4D97-AF65-F5344CB8AC3E}">
        <p14:creationId xmlns:p14="http://schemas.microsoft.com/office/powerpoint/2010/main" val="106192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F20CF-2EF0-42C4-8ECF-FFB79CB4F52A}"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D593-9C57-41F7-9574-FFF3688B9403}" type="slidenum">
              <a:rPr lang="en-US" smtClean="0"/>
              <a:t>‹#›</a:t>
            </a:fld>
            <a:endParaRPr lang="en-US"/>
          </a:p>
        </p:txBody>
      </p:sp>
    </p:spTree>
    <p:extLst>
      <p:ext uri="{BB962C8B-B14F-4D97-AF65-F5344CB8AC3E}">
        <p14:creationId xmlns:p14="http://schemas.microsoft.com/office/powerpoint/2010/main" val="415942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F20CF-2EF0-42C4-8ECF-FFB79CB4F52A}"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D593-9C57-41F7-9574-FFF3688B9403}" type="slidenum">
              <a:rPr lang="en-US" smtClean="0"/>
              <a:t>‹#›</a:t>
            </a:fld>
            <a:endParaRPr lang="en-US"/>
          </a:p>
        </p:txBody>
      </p:sp>
    </p:spTree>
    <p:extLst>
      <p:ext uri="{BB962C8B-B14F-4D97-AF65-F5344CB8AC3E}">
        <p14:creationId xmlns:p14="http://schemas.microsoft.com/office/powerpoint/2010/main" val="156357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F20CF-2EF0-42C4-8ECF-FFB79CB4F52A}"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D593-9C57-41F7-9574-FFF3688B9403}" type="slidenum">
              <a:rPr lang="en-US" smtClean="0"/>
              <a:t>‹#›</a:t>
            </a:fld>
            <a:endParaRPr lang="en-US"/>
          </a:p>
        </p:txBody>
      </p:sp>
    </p:spTree>
    <p:extLst>
      <p:ext uri="{BB962C8B-B14F-4D97-AF65-F5344CB8AC3E}">
        <p14:creationId xmlns:p14="http://schemas.microsoft.com/office/powerpoint/2010/main" val="243003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3F20CF-2EF0-42C4-8ECF-FFB79CB4F52A}"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D593-9C57-41F7-9574-FFF3688B9403}" type="slidenum">
              <a:rPr lang="en-US" smtClean="0"/>
              <a:t>‹#›</a:t>
            </a:fld>
            <a:endParaRPr lang="en-US"/>
          </a:p>
        </p:txBody>
      </p:sp>
    </p:spTree>
    <p:extLst>
      <p:ext uri="{BB962C8B-B14F-4D97-AF65-F5344CB8AC3E}">
        <p14:creationId xmlns:p14="http://schemas.microsoft.com/office/powerpoint/2010/main" val="237044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3F20CF-2EF0-42C4-8ECF-FFB79CB4F52A}"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9D593-9C57-41F7-9574-FFF3688B9403}" type="slidenum">
              <a:rPr lang="en-US" smtClean="0"/>
              <a:t>‹#›</a:t>
            </a:fld>
            <a:endParaRPr lang="en-US"/>
          </a:p>
        </p:txBody>
      </p:sp>
    </p:spTree>
    <p:extLst>
      <p:ext uri="{BB962C8B-B14F-4D97-AF65-F5344CB8AC3E}">
        <p14:creationId xmlns:p14="http://schemas.microsoft.com/office/powerpoint/2010/main" val="284036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3F20CF-2EF0-42C4-8ECF-FFB79CB4F52A}"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9D593-9C57-41F7-9574-FFF3688B9403}" type="slidenum">
              <a:rPr lang="en-US" smtClean="0"/>
              <a:t>‹#›</a:t>
            </a:fld>
            <a:endParaRPr lang="en-US"/>
          </a:p>
        </p:txBody>
      </p:sp>
    </p:spTree>
    <p:extLst>
      <p:ext uri="{BB962C8B-B14F-4D97-AF65-F5344CB8AC3E}">
        <p14:creationId xmlns:p14="http://schemas.microsoft.com/office/powerpoint/2010/main" val="63785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3F20CF-2EF0-42C4-8ECF-FFB79CB4F52A}"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9D593-9C57-41F7-9574-FFF3688B9403}" type="slidenum">
              <a:rPr lang="en-US" smtClean="0"/>
              <a:t>‹#›</a:t>
            </a:fld>
            <a:endParaRPr lang="en-US"/>
          </a:p>
        </p:txBody>
      </p:sp>
    </p:spTree>
    <p:extLst>
      <p:ext uri="{BB962C8B-B14F-4D97-AF65-F5344CB8AC3E}">
        <p14:creationId xmlns:p14="http://schemas.microsoft.com/office/powerpoint/2010/main" val="2846798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F20CF-2EF0-42C4-8ECF-FFB79CB4F52A}"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9D593-9C57-41F7-9574-FFF3688B9403}" type="slidenum">
              <a:rPr lang="en-US" smtClean="0"/>
              <a:t>‹#›</a:t>
            </a:fld>
            <a:endParaRPr lang="en-US"/>
          </a:p>
        </p:txBody>
      </p:sp>
    </p:spTree>
    <p:extLst>
      <p:ext uri="{BB962C8B-B14F-4D97-AF65-F5344CB8AC3E}">
        <p14:creationId xmlns:p14="http://schemas.microsoft.com/office/powerpoint/2010/main" val="409943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3F20CF-2EF0-42C4-8ECF-FFB79CB4F52A}"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9D593-9C57-41F7-9574-FFF3688B9403}" type="slidenum">
              <a:rPr lang="en-US" smtClean="0"/>
              <a:t>‹#›</a:t>
            </a:fld>
            <a:endParaRPr lang="en-US"/>
          </a:p>
        </p:txBody>
      </p:sp>
    </p:spTree>
    <p:extLst>
      <p:ext uri="{BB962C8B-B14F-4D97-AF65-F5344CB8AC3E}">
        <p14:creationId xmlns:p14="http://schemas.microsoft.com/office/powerpoint/2010/main" val="382188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3F20CF-2EF0-42C4-8ECF-FFB79CB4F52A}"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9D593-9C57-41F7-9574-FFF3688B9403}" type="slidenum">
              <a:rPr lang="en-US" smtClean="0"/>
              <a:t>‹#›</a:t>
            </a:fld>
            <a:endParaRPr lang="en-US"/>
          </a:p>
        </p:txBody>
      </p:sp>
    </p:spTree>
    <p:extLst>
      <p:ext uri="{BB962C8B-B14F-4D97-AF65-F5344CB8AC3E}">
        <p14:creationId xmlns:p14="http://schemas.microsoft.com/office/powerpoint/2010/main" val="7983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F20CF-2EF0-42C4-8ECF-FFB79CB4F52A}" type="datetimeFigureOut">
              <a:rPr lang="en-US" smtClean="0"/>
              <a:t>7/6/2024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9D593-9C57-41F7-9574-FFF3688B9403}" type="slidenum">
              <a:rPr lang="en-US" smtClean="0"/>
              <a:t>‹#›</a:t>
            </a:fld>
            <a:endParaRPr lang="en-US"/>
          </a:p>
        </p:txBody>
      </p:sp>
    </p:spTree>
    <p:extLst>
      <p:ext uri="{BB962C8B-B14F-4D97-AF65-F5344CB8AC3E}">
        <p14:creationId xmlns:p14="http://schemas.microsoft.com/office/powerpoint/2010/main" val="497416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THE STATE UNIVERSITY OF ZANZIBAR (SUZA)</a:t>
            </a:r>
          </a:p>
        </p:txBody>
      </p:sp>
      <p:pic>
        <p:nvPicPr>
          <p:cNvPr id="7" name="Content Placeholder 6" descr="State University of Zanzibar [SUZA]"/>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5619" y="1998992"/>
            <a:ext cx="3226190" cy="1613096"/>
          </a:xfrm>
          <a:prstGeom prst="rect">
            <a:avLst/>
          </a:prstGeom>
          <a:noFill/>
          <a:ln>
            <a:noFill/>
          </a:ln>
        </p:spPr>
      </p:pic>
      <p:sp>
        <p:nvSpPr>
          <p:cNvPr id="8" name="Rectangle 7"/>
          <p:cNvSpPr/>
          <p:nvPr/>
        </p:nvSpPr>
        <p:spPr>
          <a:xfrm>
            <a:off x="1167618" y="3612088"/>
            <a:ext cx="10186181" cy="2062103"/>
          </a:xfrm>
          <a:prstGeom prst="rect">
            <a:avLst/>
          </a:prstGeom>
        </p:spPr>
        <p:txBody>
          <a:bodyPr wrap="square">
            <a:spAutoFit/>
          </a:bodyPr>
          <a:lstStyle/>
          <a:p>
            <a:pPr>
              <a:lnSpc>
                <a:spcPct val="150000"/>
              </a:lnSpc>
              <a:spcAft>
                <a:spcPts val="800"/>
              </a:spcAft>
            </a:pPr>
            <a:r>
              <a:rPr lang="en-US" b="1" kern="100" dirty="0">
                <a:latin typeface="Times New Roman" panose="02020603050405020304" pitchFamily="18" charset="0"/>
                <a:ea typeface="Calibri" panose="020F0502020204030204" pitchFamily="34" charset="0"/>
                <a:cs typeface="Times New Roman" panose="02020603050405020304" pitchFamily="18" charset="0"/>
              </a:rPr>
              <a:t>COURSE CODE:                INF 1202</a:t>
            </a:r>
            <a:endParaRPr lang="en-US" sz="16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b="1" kern="100" dirty="0">
                <a:latin typeface="Times New Roman" panose="02020603050405020304" pitchFamily="18" charset="0"/>
                <a:ea typeface="Calibri" panose="020F0502020204030204" pitchFamily="34" charset="0"/>
                <a:cs typeface="Times New Roman" panose="02020603050405020304" pitchFamily="18" charset="0"/>
              </a:rPr>
              <a:t>COURSE NAME:                ENTERPRISE RESOURCE PLANNING</a:t>
            </a:r>
            <a:endParaRPr lang="en-US" sz="16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b="1" kern="100" dirty="0">
                <a:latin typeface="Times New Roman" panose="02020603050405020304" pitchFamily="18" charset="0"/>
                <a:ea typeface="Calibri" panose="020F0502020204030204" pitchFamily="34" charset="0"/>
                <a:cs typeface="Times New Roman" panose="02020603050405020304" pitchFamily="18" charset="0"/>
              </a:rPr>
              <a:t>TYPE OF WORK:              GROUP ASSIGMENT</a:t>
            </a:r>
            <a:endParaRPr lang="en-US" sz="16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b="1" kern="100" dirty="0">
                <a:latin typeface="Times New Roman" panose="02020603050405020304" pitchFamily="18" charset="0"/>
                <a:ea typeface="Calibri" panose="020F0502020204030204" pitchFamily="34" charset="0"/>
                <a:cs typeface="Times New Roman" panose="02020603050405020304" pitchFamily="18" charset="0"/>
              </a:rPr>
              <a:t>SUPERVISOR NAME:      MR. IBRAHIM AHMED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5323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Advantages of the selected ERP software.</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p:cNvSpPr>
            <a:spLocks noGrp="1"/>
          </p:cNvSpPr>
          <p:nvPr>
            <p:ph idx="1"/>
          </p:nvPr>
        </p:nvSpPr>
        <p:spPr/>
        <p:txBody>
          <a:bodyPr>
            <a:noAutofit/>
          </a:bodyPr>
          <a:lstStyle/>
          <a:p>
            <a:pPr lvl="0"/>
            <a:r>
              <a:rPr lang="en-US" b="1" dirty="0">
                <a:latin typeface="Times New Roman" panose="02020603050405020304" pitchFamily="18" charset="0"/>
                <a:cs typeface="Times New Roman" panose="02020603050405020304" pitchFamily="18" charset="0"/>
              </a:rPr>
              <a:t>Continuous update and improvements: </a:t>
            </a:r>
            <a:r>
              <a:rPr lang="en-US" dirty="0">
                <a:latin typeface="Times New Roman" panose="02020603050405020304" pitchFamily="18" charset="0"/>
                <a:cs typeface="Times New Roman" panose="02020603050405020304" pitchFamily="18" charset="0"/>
              </a:rPr>
              <a:t>regular updates ensure that the system stays current with the latest technological advancements and industry trends.</a:t>
            </a:r>
          </a:p>
          <a:p>
            <a:pPr lvl="0"/>
            <a:r>
              <a:rPr lang="en-US" b="1" dirty="0">
                <a:latin typeface="Times New Roman" panose="02020603050405020304" pitchFamily="18" charset="0"/>
                <a:cs typeface="Times New Roman" panose="02020603050405020304" pitchFamily="18" charset="0"/>
              </a:rPr>
              <a:t>Strong security: </a:t>
            </a:r>
            <a:r>
              <a:rPr lang="en-US" dirty="0">
                <a:latin typeface="Times New Roman" panose="02020603050405020304" pitchFamily="18" charset="0"/>
                <a:cs typeface="Times New Roman" panose="02020603050405020304" pitchFamily="18" charset="0"/>
              </a:rPr>
              <a:t>It provides robust security features, including data encryption, role-based access controls, and compliance with industry standard and regulations.</a:t>
            </a:r>
          </a:p>
          <a:p>
            <a:pPr lvl="0"/>
            <a:r>
              <a:rPr lang="en-US" b="1" dirty="0">
                <a:latin typeface="Times New Roman" panose="02020603050405020304" pitchFamily="18" charset="0"/>
                <a:cs typeface="Times New Roman" panose="02020603050405020304" pitchFamily="18" charset="0"/>
              </a:rPr>
              <a:t>Global reach: </a:t>
            </a:r>
            <a:r>
              <a:rPr lang="en-US" dirty="0">
                <a:latin typeface="Times New Roman" panose="02020603050405020304" pitchFamily="18" charset="0"/>
                <a:cs typeface="Times New Roman" panose="02020603050405020304" pitchFamily="18" charset="0"/>
              </a:rPr>
              <a:t> Supports multiple language, currencies, and legal entities, making it ideals for multinational companies with global operations.</a:t>
            </a:r>
          </a:p>
          <a:p>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937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TZ" sz="4000" b="1" dirty="0">
                <a:latin typeface="Times New Roman" panose="02020603050405020304" pitchFamily="18" charset="0"/>
                <a:cs typeface="Times New Roman" panose="02020603050405020304" pitchFamily="18" charset="0"/>
              </a:rPr>
              <a:t>Risk associated in ERP Implementation: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lvl="0" algn="just"/>
            <a:r>
              <a:rPr lang="en-TZ" b="1" dirty="0">
                <a:latin typeface="Times New Roman" panose="02020603050405020304" pitchFamily="18" charset="0"/>
                <a:cs typeface="Times New Roman" panose="02020603050405020304" pitchFamily="18" charset="0"/>
              </a:rPr>
              <a:t>Cost Overruns:</a:t>
            </a:r>
            <a:r>
              <a:rPr lang="en-TZ" dirty="0">
                <a:latin typeface="Times New Roman" panose="02020603050405020304" pitchFamily="18" charset="0"/>
                <a:cs typeface="Times New Roman" panose="02020603050405020304" pitchFamily="18" charset="0"/>
              </a:rPr>
              <a:t> ERP projects can be expensive, and costs can quickly escalate due to unanticipated issues, scope changes, or extended timelines.</a:t>
            </a:r>
            <a:endParaRPr lang="en-US" dirty="0">
              <a:latin typeface="Times New Roman" panose="02020603050405020304" pitchFamily="18" charset="0"/>
              <a:cs typeface="Times New Roman" panose="02020603050405020304" pitchFamily="18" charset="0"/>
            </a:endParaRPr>
          </a:p>
          <a:p>
            <a:pPr lvl="0" algn="just"/>
            <a:r>
              <a:rPr lang="en-TZ" b="1" dirty="0">
                <a:latin typeface="Times New Roman" panose="02020603050405020304" pitchFamily="18" charset="0"/>
                <a:cs typeface="Times New Roman" panose="02020603050405020304" pitchFamily="18" charset="0"/>
              </a:rPr>
              <a:t>Project Delays:</a:t>
            </a:r>
            <a:r>
              <a:rPr lang="en-TZ" dirty="0">
                <a:latin typeface="Times New Roman" panose="02020603050405020304" pitchFamily="18" charset="0"/>
                <a:cs typeface="Times New Roman" panose="02020603050405020304" pitchFamily="18" charset="0"/>
              </a:rPr>
              <a:t>   Implementation projects often take longer than expected due to unforeseen challenges, inadequate planning, or resource constraints.</a:t>
            </a:r>
            <a:endParaRPr lang="en-US" dirty="0">
              <a:latin typeface="Times New Roman" panose="02020603050405020304" pitchFamily="18" charset="0"/>
              <a:cs typeface="Times New Roman" panose="02020603050405020304" pitchFamily="18" charset="0"/>
            </a:endParaRPr>
          </a:p>
          <a:p>
            <a:pPr lvl="0" algn="just"/>
            <a:r>
              <a:rPr lang="en-TZ" b="1" dirty="0">
                <a:latin typeface="Times New Roman" panose="02020603050405020304" pitchFamily="18" charset="0"/>
                <a:cs typeface="Times New Roman" panose="02020603050405020304" pitchFamily="18" charset="0"/>
              </a:rPr>
              <a:t>Insufficient Training:</a:t>
            </a:r>
            <a:r>
              <a:rPr lang="en-TZ" dirty="0">
                <a:latin typeface="Times New Roman" panose="02020603050405020304" pitchFamily="18" charset="0"/>
                <a:cs typeface="Times New Roman" panose="02020603050405020304" pitchFamily="18" charset="0"/>
              </a:rPr>
              <a:t>If end-users are not adequately trained, they may struggle to use the system effectively, leading to decreased productivity and user dissatisfaction.</a:t>
            </a:r>
            <a:endParaRPr lang="en-US" dirty="0">
              <a:latin typeface="Times New Roman" panose="02020603050405020304" pitchFamily="18" charset="0"/>
              <a:cs typeface="Times New Roman" panose="02020603050405020304" pitchFamily="18" charset="0"/>
            </a:endParaRPr>
          </a:p>
          <a:p>
            <a:pPr lvl="0" algn="just"/>
            <a:r>
              <a:rPr lang="en-TZ" b="1" dirty="0">
                <a:latin typeface="Times New Roman" panose="02020603050405020304" pitchFamily="18" charset="0"/>
                <a:cs typeface="Times New Roman" panose="02020603050405020304" pitchFamily="18" charset="0"/>
              </a:rPr>
              <a:t>Resistance to Change:</a:t>
            </a:r>
            <a:r>
              <a:rPr lang="en-TZ" dirty="0">
                <a:latin typeface="Times New Roman" panose="02020603050405020304" pitchFamily="18" charset="0"/>
                <a:cs typeface="Times New Roman" panose="02020603050405020304" pitchFamily="18" charset="0"/>
              </a:rPr>
              <a:t> Employees may resist adopting new processes and systems, which can hinder the successful implementation and realization of benefits.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02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TZ" sz="4000" b="1" dirty="0">
                <a:latin typeface="Times New Roman" panose="02020603050405020304" pitchFamily="18" charset="0"/>
                <a:cs typeface="Times New Roman" panose="02020603050405020304" pitchFamily="18" charset="0"/>
              </a:rPr>
              <a:t>The ERP implementation strategies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lvl="0" algn="just"/>
            <a:r>
              <a:rPr lang="en-US" b="1" dirty="0">
                <a:latin typeface="Times New Roman" panose="02020603050405020304" pitchFamily="18" charset="0"/>
                <a:cs typeface="Times New Roman" panose="02020603050405020304" pitchFamily="18" charset="0"/>
              </a:rPr>
              <a:t>Strategies to Overcome ERP Implementation Problems: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Through Planning and Project Management</a:t>
            </a:r>
            <a:r>
              <a:rPr lang="en-US" dirty="0" smtClean="0">
                <a:latin typeface="Times New Roman" panose="02020603050405020304" pitchFamily="18" charset="0"/>
                <a:cs typeface="Times New Roman" panose="02020603050405020304" pitchFamily="18" charset="0"/>
              </a:rPr>
              <a:t>:</a:t>
            </a:r>
          </a:p>
          <a:p>
            <a:pPr marL="0" lvl="0" indent="0" algn="just">
              <a:buNone/>
            </a:pPr>
            <a:r>
              <a:rPr lang="en-TZ" b="1" dirty="0">
                <a:latin typeface="Times New Roman" panose="02020603050405020304" pitchFamily="18" charset="0"/>
                <a:cs typeface="Times New Roman" panose="02020603050405020304" pitchFamily="18" charset="0"/>
              </a:rPr>
              <a:t>Strategies to Overcome Changes:</a:t>
            </a:r>
            <a:endParaRPr lang="en-US" dirty="0">
              <a:latin typeface="Times New Roman" panose="02020603050405020304" pitchFamily="18" charset="0"/>
              <a:cs typeface="Times New Roman" panose="02020603050405020304" pitchFamily="18" charset="0"/>
            </a:endParaRPr>
          </a:p>
          <a:p>
            <a:pPr marL="0" indent="0" algn="just">
              <a:buNone/>
            </a:pPr>
            <a:r>
              <a:rPr lang="en-TZ" dirty="0">
                <a:latin typeface="Times New Roman" panose="02020603050405020304" pitchFamily="18" charset="0"/>
                <a:cs typeface="Times New Roman" panose="02020603050405020304" pitchFamily="18" charset="0"/>
              </a:rPr>
              <a:t> Effective Change Management:</a:t>
            </a:r>
            <a:endParaRPr lang="en-US" dirty="0">
              <a:latin typeface="Times New Roman" panose="02020603050405020304" pitchFamily="18" charset="0"/>
              <a:cs typeface="Times New Roman" panose="02020603050405020304" pitchFamily="18" charset="0"/>
            </a:endParaRPr>
          </a:p>
          <a:p>
            <a:pPr marL="0" indent="0" algn="just">
              <a:buNone/>
            </a:pPr>
            <a:r>
              <a:rPr lang="en-TZ" dirty="0">
                <a:latin typeface="Times New Roman" panose="02020603050405020304" pitchFamily="18" charset="0"/>
                <a:cs typeface="Times New Roman" panose="02020603050405020304" pitchFamily="18" charset="0"/>
              </a:rPr>
              <a:t>Change Management Team: Establish a dedicated team to manage change throughout the implementation.</a:t>
            </a:r>
            <a:endParaRPr lang="en-US" dirty="0">
              <a:latin typeface="Times New Roman" panose="02020603050405020304" pitchFamily="18" charset="0"/>
              <a:cs typeface="Times New Roman" panose="02020603050405020304" pitchFamily="18" charset="0"/>
            </a:endParaRPr>
          </a:p>
          <a:p>
            <a:pPr lvl="0" algn="just"/>
            <a:r>
              <a:rPr lang="en-US" b="1" dirty="0" smtClean="0">
                <a:latin typeface="Times New Roman" panose="02020603050405020304" pitchFamily="18" charset="0"/>
                <a:cs typeface="Times New Roman" panose="02020603050405020304" pitchFamily="18" charset="0"/>
              </a:rPr>
              <a:t>S</a:t>
            </a:r>
            <a:r>
              <a:rPr lang="en-TZ" b="1" dirty="0" smtClean="0">
                <a:latin typeface="Times New Roman" panose="02020603050405020304" pitchFamily="18" charset="0"/>
                <a:cs typeface="Times New Roman" panose="02020603050405020304" pitchFamily="18" charset="0"/>
              </a:rPr>
              <a:t>trategies </a:t>
            </a:r>
            <a:r>
              <a:rPr lang="en-TZ" b="1" dirty="0">
                <a:latin typeface="Times New Roman" panose="02020603050405020304" pitchFamily="18" charset="0"/>
                <a:cs typeface="Times New Roman" panose="02020603050405020304" pitchFamily="18" charset="0"/>
              </a:rPr>
              <a:t>to Overcome Risks Associated:</a:t>
            </a:r>
            <a:endParaRPr lang="en-US" dirty="0">
              <a:latin typeface="Times New Roman" panose="02020603050405020304" pitchFamily="18" charset="0"/>
              <a:cs typeface="Times New Roman" panose="02020603050405020304" pitchFamily="18" charset="0"/>
            </a:endParaRPr>
          </a:p>
          <a:p>
            <a:pPr marL="0" indent="0" algn="just">
              <a:buNone/>
            </a:pPr>
            <a:r>
              <a:rPr lang="en-TZ" dirty="0">
                <a:latin typeface="Times New Roman" panose="02020603050405020304" pitchFamily="18" charset="0"/>
                <a:cs typeface="Times New Roman" panose="02020603050405020304" pitchFamily="18" charset="0"/>
              </a:rPr>
              <a:t>Risk Assessment and Mitigation:</a:t>
            </a:r>
            <a:endParaRPr lang="en-US" dirty="0">
              <a:latin typeface="Times New Roman" panose="02020603050405020304" pitchFamily="18" charset="0"/>
              <a:cs typeface="Times New Roman" panose="02020603050405020304" pitchFamily="18" charset="0"/>
            </a:endParaRPr>
          </a:p>
          <a:p>
            <a:pPr marL="0" indent="0" algn="just">
              <a:buNone/>
            </a:pPr>
            <a:r>
              <a:rPr lang="en-TZ" dirty="0">
                <a:latin typeface="Times New Roman" panose="02020603050405020304" pitchFamily="18" charset="0"/>
                <a:cs typeface="Times New Roman" panose="02020603050405020304" pitchFamily="18" charset="0"/>
              </a:rPr>
              <a:t>Risk Management Plan:Develop a comprehensive risk management plan that identifies potential risks and outlines mitigation strategies.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09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smtClean="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types of ERP  Testing </a:t>
            </a:r>
            <a:r>
              <a:rPr lang="en-GB" b="1" dirty="0" smtClean="0">
                <a:latin typeface="Times New Roman" panose="02020603050405020304" pitchFamily="18" charset="0"/>
                <a:cs typeface="Times New Roman" panose="02020603050405020304" pitchFamily="18" charset="0"/>
              </a:rPr>
              <a:t> we can use </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lvl="0" algn="just"/>
            <a:r>
              <a:rPr lang="en-TZ" b="1" dirty="0">
                <a:latin typeface="Times New Roman" panose="02020603050405020304" pitchFamily="18" charset="0"/>
                <a:cs typeface="Times New Roman" panose="02020603050405020304" pitchFamily="18" charset="0"/>
              </a:rPr>
              <a:t>Unit </a:t>
            </a:r>
            <a:r>
              <a:rPr lang="en-TZ" b="1" dirty="0" smtClean="0">
                <a:latin typeface="Times New Roman" panose="02020603050405020304" pitchFamily="18" charset="0"/>
                <a:cs typeface="Times New Roman" panose="02020603050405020304" pitchFamily="18" charset="0"/>
              </a:rPr>
              <a:t>Testing</a:t>
            </a:r>
            <a:r>
              <a:rPr lang="en-US" b="1" dirty="0" smtClean="0">
                <a:latin typeface="Times New Roman" panose="02020603050405020304" pitchFamily="18" charset="0"/>
                <a:cs typeface="Times New Roman" panose="02020603050405020304" pitchFamily="18" charset="0"/>
              </a:rPr>
              <a:t>:</a:t>
            </a:r>
            <a:r>
              <a:rPr lang="en-TZ" dirty="0" smtClean="0">
                <a:latin typeface="Times New Roman" panose="02020603050405020304" pitchFamily="18" charset="0"/>
                <a:cs typeface="Times New Roman" panose="02020603050405020304" pitchFamily="18" charset="0"/>
              </a:rPr>
              <a:t>Objective</a:t>
            </a:r>
            <a:r>
              <a:rPr lang="en-TZ" dirty="0">
                <a:latin typeface="Times New Roman" panose="02020603050405020304" pitchFamily="18" charset="0"/>
                <a:cs typeface="Times New Roman" panose="02020603050405020304" pitchFamily="18" charset="0"/>
              </a:rPr>
              <a:t>: Verify that individual components or modules of the ERP system function correctly</a:t>
            </a:r>
            <a:r>
              <a:rPr lang="en-TZ" dirty="0" smtClean="0">
                <a:latin typeface="Times New Roman" panose="02020603050405020304" pitchFamily="18" charset="0"/>
                <a:cs typeface="Times New Roman" panose="02020603050405020304" pitchFamily="18" charset="0"/>
              </a:rPr>
              <a:t>.</a:t>
            </a:r>
            <a:r>
              <a:rPr lang="en-TZ" dirty="0">
                <a:latin typeface="Times New Roman" panose="02020603050405020304" pitchFamily="18" charset="0"/>
                <a:cs typeface="Times New Roman" panose="02020603050405020304" pitchFamily="18" charset="0"/>
              </a:rPr>
              <a:t> Example: Testing a single financial module to ensure it calculates taxes correctly</a:t>
            </a:r>
            <a:r>
              <a:rPr lang="en-US" dirty="0">
                <a:latin typeface="Times New Roman" panose="02020603050405020304" pitchFamily="18" charset="0"/>
                <a:cs typeface="Times New Roman" panose="02020603050405020304" pitchFamily="18" charset="0"/>
              </a:rPr>
              <a:t>.</a:t>
            </a:r>
          </a:p>
          <a:p>
            <a:pPr lvl="0" algn="just"/>
            <a:r>
              <a:rPr lang="en-TZ" b="1" dirty="0">
                <a:latin typeface="Times New Roman" panose="02020603050405020304" pitchFamily="18" charset="0"/>
                <a:cs typeface="Times New Roman" panose="02020603050405020304" pitchFamily="18" charset="0"/>
              </a:rPr>
              <a:t>Integration </a:t>
            </a:r>
            <a:r>
              <a:rPr lang="en-TZ" b="1" dirty="0" smtClean="0">
                <a:latin typeface="Times New Roman" panose="02020603050405020304" pitchFamily="18" charset="0"/>
                <a:cs typeface="Times New Roman" panose="02020603050405020304" pitchFamily="18" charset="0"/>
              </a:rPr>
              <a:t>Testing</a:t>
            </a:r>
            <a:r>
              <a:rPr lang="en-US" b="1" dirty="0" smtClean="0">
                <a:latin typeface="Times New Roman" panose="02020603050405020304" pitchFamily="18" charset="0"/>
                <a:cs typeface="Times New Roman" panose="02020603050405020304" pitchFamily="18" charset="0"/>
              </a:rPr>
              <a:t>:</a:t>
            </a:r>
            <a:r>
              <a:rPr lang="en-TZ" dirty="0" smtClean="0">
                <a:latin typeface="Times New Roman" panose="02020603050405020304" pitchFamily="18" charset="0"/>
                <a:cs typeface="Times New Roman" panose="02020603050405020304" pitchFamily="18" charset="0"/>
              </a:rPr>
              <a:t>Objective</a:t>
            </a:r>
            <a:r>
              <a:rPr lang="en-TZ" dirty="0">
                <a:latin typeface="Times New Roman" panose="02020603050405020304" pitchFamily="18" charset="0"/>
                <a:cs typeface="Times New Roman" panose="02020603050405020304" pitchFamily="18" charset="0"/>
              </a:rPr>
              <a:t>: Ensure that different modules or components of the ERP system work together seamlessly.</a:t>
            </a:r>
            <a:endParaRPr lang="en-US" dirty="0">
              <a:latin typeface="Times New Roman" panose="02020603050405020304" pitchFamily="18" charset="0"/>
              <a:cs typeface="Times New Roman" panose="02020603050405020304" pitchFamily="18" charset="0"/>
            </a:endParaRPr>
          </a:p>
          <a:p>
            <a:pPr algn="just"/>
            <a:r>
              <a:rPr lang="en-TZ"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a:t>
            </a:r>
            <a:r>
              <a:rPr lang="en-TZ" dirty="0">
                <a:latin typeface="Times New Roman" panose="02020603050405020304" pitchFamily="18" charset="0"/>
                <a:cs typeface="Times New Roman" panose="02020603050405020304" pitchFamily="18" charset="0"/>
              </a:rPr>
              <a:t> Testing the integration between the inventory management module and the order processing module.</a:t>
            </a:r>
            <a:endParaRPr lang="en-US" dirty="0">
              <a:latin typeface="Times New Roman" panose="02020603050405020304" pitchFamily="18" charset="0"/>
              <a:cs typeface="Times New Roman" panose="02020603050405020304" pitchFamily="18" charset="0"/>
            </a:endParaRPr>
          </a:p>
          <a:p>
            <a:pPr lvl="0" algn="just"/>
            <a:r>
              <a:rPr lang="en-TZ" b="1" dirty="0">
                <a:latin typeface="Times New Roman" panose="02020603050405020304" pitchFamily="18" charset="0"/>
                <a:cs typeface="Times New Roman" panose="02020603050405020304" pitchFamily="18" charset="0"/>
              </a:rPr>
              <a:t>Backup and Recovery Testing</a:t>
            </a:r>
            <a:endParaRPr lang="en-US" dirty="0">
              <a:latin typeface="Times New Roman" panose="02020603050405020304" pitchFamily="18" charset="0"/>
              <a:cs typeface="Times New Roman" panose="02020603050405020304" pitchFamily="18" charset="0"/>
            </a:endParaRPr>
          </a:p>
          <a:p>
            <a:pPr algn="just"/>
            <a:r>
              <a:rPr lang="en-TZ" dirty="0">
                <a:latin typeface="Times New Roman" panose="02020603050405020304" pitchFamily="18" charset="0"/>
                <a:cs typeface="Times New Roman" panose="02020603050405020304" pitchFamily="18" charset="0"/>
              </a:rPr>
              <a:t>Objective:Ensure that the ERP system’s backup and recovery </a:t>
            </a:r>
            <a:r>
              <a:rPr lang="en-TZ" dirty="0" smtClean="0">
                <a:latin typeface="Times New Roman" panose="02020603050405020304" pitchFamily="18" charset="0"/>
                <a:cs typeface="Times New Roman" panose="02020603050405020304" pitchFamily="18" charset="0"/>
              </a:rPr>
              <a:t>rocesses </a:t>
            </a:r>
            <a:r>
              <a:rPr lang="en-TZ" dirty="0">
                <a:latin typeface="Times New Roman" panose="02020603050405020304" pitchFamily="18" charset="0"/>
                <a:cs typeface="Times New Roman" panose="02020603050405020304" pitchFamily="18" charset="0"/>
              </a:rPr>
              <a:t>work correctly</a:t>
            </a:r>
            <a:r>
              <a:rPr lang="en-TZ" dirty="0" smtClean="0">
                <a:latin typeface="Times New Roman" panose="02020603050405020304" pitchFamily="18" charset="0"/>
                <a:cs typeface="Times New Roman" panose="02020603050405020304" pitchFamily="18" charset="0"/>
              </a:rPr>
              <a:t>.</a:t>
            </a:r>
            <a:r>
              <a:rPr lang="en-TZ" dirty="0">
                <a:latin typeface="Times New Roman" panose="02020603050405020304" pitchFamily="18" charset="0"/>
                <a:cs typeface="Times New Roman" panose="02020603050405020304" pitchFamily="18" charset="0"/>
              </a:rPr>
              <a:t> Example: Performing a simulated data recovery scenario to ensure data can be restored from backups.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709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latin typeface="Times New Roman" panose="02020603050405020304" pitchFamily="18" charset="0"/>
                <a:cs typeface="Times New Roman" panose="02020603050405020304" pitchFamily="18" charset="0"/>
              </a:rPr>
              <a:t>Implement </a:t>
            </a:r>
            <a:r>
              <a:rPr lang="en-GB" b="1" dirty="0">
                <a:latin typeface="Times New Roman" panose="02020603050405020304" pitchFamily="18" charset="0"/>
                <a:cs typeface="Times New Roman" panose="02020603050405020304" pitchFamily="18" charset="0"/>
              </a:rPr>
              <a:t>ERP Disaster Recovery </a:t>
            </a:r>
            <a:r>
              <a:rPr lang="en-GB" b="1" dirty="0" smtClean="0">
                <a:latin typeface="Times New Roman" panose="02020603050405020304" pitchFamily="18" charset="0"/>
                <a:cs typeface="Times New Roman" panose="02020603050405020304" pitchFamily="18" charset="0"/>
              </a:rPr>
              <a:t>Planning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486275"/>
          </a:xfrm>
        </p:spPr>
        <p:txBody>
          <a:bodyPr>
            <a:noAutofit/>
          </a:bodyPr>
          <a:lstStyle/>
          <a:p>
            <a:pPr algn="just"/>
            <a:r>
              <a:rPr lang="en-TZ" b="1" dirty="0">
                <a:latin typeface="Times New Roman" panose="02020603050405020304" pitchFamily="18" charset="0"/>
                <a:cs typeface="Times New Roman" panose="02020603050405020304" pitchFamily="18" charset="0"/>
              </a:rPr>
              <a:t>Assess Risks and Define </a:t>
            </a:r>
            <a:r>
              <a:rPr lang="en-TZ" b="1" dirty="0" smtClean="0">
                <a:latin typeface="Times New Roman" panose="02020603050405020304" pitchFamily="18" charset="0"/>
                <a:cs typeface="Times New Roman" panose="02020603050405020304" pitchFamily="18" charset="0"/>
              </a:rPr>
              <a:t>Objectives</a:t>
            </a:r>
            <a:r>
              <a:rPr lang="en-US" b="1" dirty="0" smtClean="0">
                <a:latin typeface="Times New Roman" panose="02020603050405020304" pitchFamily="18" charset="0"/>
                <a:cs typeface="Times New Roman" panose="02020603050405020304" pitchFamily="18" charset="0"/>
              </a:rPr>
              <a:t>:</a:t>
            </a:r>
            <a:r>
              <a:rPr lang="en-TZ" dirty="0" smtClean="0">
                <a:latin typeface="Times New Roman" panose="02020603050405020304" pitchFamily="18" charset="0"/>
                <a:cs typeface="Times New Roman" panose="02020603050405020304" pitchFamily="18" charset="0"/>
              </a:rPr>
              <a:t>such </a:t>
            </a:r>
            <a:r>
              <a:rPr lang="en-TZ" dirty="0">
                <a:latin typeface="Times New Roman" panose="02020603050405020304" pitchFamily="18" charset="0"/>
                <a:cs typeface="Times New Roman" panose="02020603050405020304" pitchFamily="18" charset="0"/>
              </a:rPr>
              <a:t>as natural disasters, cyberattacks, hardware failures, and human errors</a:t>
            </a:r>
            <a:r>
              <a:rPr lang="en-TZ"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0" algn="just"/>
            <a:r>
              <a:rPr lang="en-TZ" b="1" dirty="0">
                <a:latin typeface="Times New Roman" panose="02020603050405020304" pitchFamily="18" charset="0"/>
                <a:cs typeface="Times New Roman" panose="02020603050405020304" pitchFamily="18" charset="0"/>
              </a:rPr>
              <a:t>Develop a Disaster Recovery </a:t>
            </a:r>
            <a:r>
              <a:rPr lang="en-TZ" b="1" dirty="0" smtClean="0">
                <a:latin typeface="Times New Roman" panose="02020603050405020304" pitchFamily="18" charset="0"/>
                <a:cs typeface="Times New Roman" panose="02020603050405020304" pitchFamily="18" charset="0"/>
              </a:rPr>
              <a:t>Team</a:t>
            </a:r>
            <a:r>
              <a:rPr lang="en-US" b="1" dirty="0" smtClean="0">
                <a:latin typeface="Times New Roman" panose="02020603050405020304" pitchFamily="18" charset="0"/>
                <a:cs typeface="Times New Roman" panose="02020603050405020304" pitchFamily="18" charset="0"/>
              </a:rPr>
              <a:t>:</a:t>
            </a:r>
            <a:r>
              <a:rPr lang="en-TZ" dirty="0" smtClean="0">
                <a:latin typeface="Times New Roman" panose="02020603050405020304" pitchFamily="18" charset="0"/>
                <a:cs typeface="Times New Roman" panose="02020603050405020304" pitchFamily="18" charset="0"/>
              </a:rPr>
              <a:t>Roles </a:t>
            </a:r>
            <a:r>
              <a:rPr lang="en-TZ" dirty="0">
                <a:latin typeface="Times New Roman" panose="02020603050405020304" pitchFamily="18" charset="0"/>
                <a:cs typeface="Times New Roman" panose="02020603050405020304" pitchFamily="18" charset="0"/>
              </a:rPr>
              <a:t>and Responsibilities:Assign specific roles and responsibilities to team members, including IT staff, system administrators, and business unit leaders</a:t>
            </a:r>
            <a:r>
              <a:rPr lang="en-TZ"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0" algn="just"/>
            <a:r>
              <a:rPr lang="en-TZ" b="1" dirty="0">
                <a:latin typeface="Times New Roman" panose="02020603050405020304" pitchFamily="18" charset="0"/>
                <a:cs typeface="Times New Roman" panose="02020603050405020304" pitchFamily="18" charset="0"/>
              </a:rPr>
              <a:t>Data Backup </a:t>
            </a:r>
            <a:r>
              <a:rPr lang="en-TZ" b="1" dirty="0" smtClean="0">
                <a:latin typeface="Times New Roman" panose="02020603050405020304" pitchFamily="18" charset="0"/>
                <a:cs typeface="Times New Roman" panose="02020603050405020304" pitchFamily="18" charset="0"/>
              </a:rPr>
              <a:t>Strategy</a:t>
            </a:r>
            <a:r>
              <a:rPr lang="en-US" b="1" dirty="0" smtClean="0">
                <a:latin typeface="Times New Roman" panose="02020603050405020304" pitchFamily="18" charset="0"/>
                <a:cs typeface="Times New Roman" panose="02020603050405020304" pitchFamily="18" charset="0"/>
              </a:rPr>
              <a:t>:</a:t>
            </a:r>
            <a:r>
              <a:rPr lang="en-TZ" dirty="0" smtClean="0">
                <a:latin typeface="Times New Roman" panose="02020603050405020304" pitchFamily="18" charset="0"/>
                <a:cs typeface="Times New Roman" panose="02020603050405020304" pitchFamily="18" charset="0"/>
              </a:rPr>
              <a:t>Regular </a:t>
            </a:r>
            <a:r>
              <a:rPr lang="en-TZ" dirty="0">
                <a:latin typeface="Times New Roman" panose="02020603050405020304" pitchFamily="18" charset="0"/>
                <a:cs typeface="Times New Roman" panose="02020603050405020304" pitchFamily="18" charset="0"/>
              </a:rPr>
              <a:t>Backups:Schedule regular data backups (daily, weekly, monthly) to ensure data is up-to-date</a:t>
            </a:r>
            <a:r>
              <a:rPr lang="en-TZ"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0" algn="just"/>
            <a:r>
              <a:rPr lang="en-TZ" b="1" dirty="0">
                <a:latin typeface="Times New Roman" panose="02020603050405020304" pitchFamily="18" charset="0"/>
                <a:cs typeface="Times New Roman" panose="02020603050405020304" pitchFamily="18" charset="0"/>
              </a:rPr>
              <a:t>Test the Disaster Recovery </a:t>
            </a:r>
            <a:r>
              <a:rPr lang="en-TZ" b="1" dirty="0" smtClean="0">
                <a:latin typeface="Times New Roman" panose="02020603050405020304" pitchFamily="18" charset="0"/>
                <a:cs typeface="Times New Roman" panose="02020603050405020304" pitchFamily="18" charset="0"/>
              </a:rPr>
              <a:t>Plan</a:t>
            </a:r>
            <a:r>
              <a:rPr lang="en-US" b="1" dirty="0" smtClean="0">
                <a:latin typeface="Times New Roman" panose="02020603050405020304" pitchFamily="18" charset="0"/>
                <a:cs typeface="Times New Roman" panose="02020603050405020304" pitchFamily="18" charset="0"/>
              </a:rPr>
              <a:t>:</a:t>
            </a:r>
            <a:r>
              <a:rPr lang="en-TZ" dirty="0" smtClean="0">
                <a:latin typeface="Times New Roman" panose="02020603050405020304" pitchFamily="18" charset="0"/>
                <a:cs typeface="Times New Roman" panose="02020603050405020304" pitchFamily="18" charset="0"/>
              </a:rPr>
              <a:t>Regular </a:t>
            </a:r>
            <a:r>
              <a:rPr lang="en-TZ" dirty="0">
                <a:latin typeface="Times New Roman" panose="02020603050405020304" pitchFamily="18" charset="0"/>
                <a:cs typeface="Times New Roman" panose="02020603050405020304" pitchFamily="18" charset="0"/>
              </a:rPr>
              <a:t>Testing: Conduct regular DR tests and drills to ensure that the plan is effective and that team members are familiar with their roles.</a:t>
            </a:r>
            <a:endParaRPr lang="en-US" dirty="0">
              <a:latin typeface="Times New Roman" panose="02020603050405020304" pitchFamily="18" charset="0"/>
              <a:cs typeface="Times New Roman" panose="02020603050405020304" pitchFamily="18" charset="0"/>
            </a:endParaRPr>
          </a:p>
          <a:p>
            <a:pPr lvl="0" algn="just"/>
            <a:endParaRPr lang="en-US" dirty="0">
              <a:latin typeface="Times New Roman" panose="02020603050405020304" pitchFamily="18" charset="0"/>
              <a:cs typeface="Times New Roman" panose="02020603050405020304" pitchFamily="18" charset="0"/>
            </a:endParaRPr>
          </a:p>
          <a:p>
            <a:pPr lvl="0"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07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88" y="182245"/>
            <a:ext cx="10515600" cy="1325563"/>
          </a:xfrm>
        </p:spPr>
        <p:txBody>
          <a:bodyPr>
            <a:normAutofit/>
          </a:bodyPr>
          <a:lstStyle/>
          <a:p>
            <a:pPr algn="ctr"/>
            <a:r>
              <a:rPr lang="en-TZ" sz="4000" b="1" dirty="0" smtClean="0">
                <a:latin typeface="Times New Roman" panose="02020603050405020304" pitchFamily="18" charset="0"/>
                <a:cs typeface="Times New Roman" panose="02020603050405020304" pitchFamily="18" charset="0"/>
              </a:rPr>
              <a:t>CONCLUSION </a:t>
            </a:r>
            <a:r>
              <a:rPr lang="en-TZ" sz="3600" b="1" dirty="0" smtClean="0">
                <a:latin typeface="Times New Roman" panose="02020603050405020304" pitchFamily="18" charset="0"/>
                <a:cs typeface="Times New Roman" panose="02020603050405020304" pitchFamily="18" charset="0"/>
              </a:rPr>
              <a:t>AND</a:t>
            </a:r>
            <a:r>
              <a:rPr lang="en-TZ" sz="4000" b="1" dirty="0" smtClean="0">
                <a:latin typeface="Times New Roman" panose="02020603050405020304" pitchFamily="18" charset="0"/>
                <a:cs typeface="Times New Roman" panose="02020603050405020304" pitchFamily="18" charset="0"/>
              </a:rPr>
              <a:t> RECOMMENDATION</a:t>
            </a:r>
            <a:r>
              <a:rPr lang="en-TZ" sz="4000" dirty="0" smtClean="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6431"/>
            <a:ext cx="10515600" cy="4840532"/>
          </a:xfrm>
        </p:spPr>
        <p:txBody>
          <a:bodyPr>
            <a:noAutofit/>
          </a:bodyPr>
          <a:lstStyle/>
          <a:p>
            <a:pPr marL="0" indent="0" algn="just">
              <a:buNone/>
            </a:pPr>
            <a:r>
              <a:rPr lang="en-TZ" b="1" dirty="0" smtClean="0">
                <a:latin typeface="Times New Roman" panose="02020603050405020304" pitchFamily="18" charset="0"/>
                <a:cs typeface="Times New Roman" panose="02020603050405020304" pitchFamily="18" charset="0"/>
              </a:rPr>
              <a:t>Conclusion</a:t>
            </a:r>
            <a:endParaRPr lang="en-US" dirty="0" smtClean="0">
              <a:latin typeface="Times New Roman" panose="02020603050405020304" pitchFamily="18" charset="0"/>
              <a:cs typeface="Times New Roman" panose="02020603050405020304" pitchFamily="18" charset="0"/>
            </a:endParaRPr>
          </a:p>
          <a:p>
            <a:pPr marL="0" indent="0" algn="just">
              <a:buNone/>
            </a:pPr>
            <a:r>
              <a:rPr lang="en-TZ" dirty="0" smtClean="0">
                <a:latin typeface="Times New Roman" panose="02020603050405020304" pitchFamily="18" charset="0"/>
                <a:cs typeface="Times New Roman" panose="02020603050405020304" pitchFamily="18" charset="0"/>
              </a:rPr>
              <a:t>Implementing </a:t>
            </a:r>
            <a:r>
              <a:rPr lang="en-TZ" dirty="0">
                <a:latin typeface="Times New Roman" panose="02020603050405020304" pitchFamily="18" charset="0"/>
                <a:cs typeface="Times New Roman" panose="02020603050405020304" pitchFamily="18" charset="0"/>
              </a:rPr>
              <a:t>an ERP system is a complex but critical endeavor for modern businesses, providing comprehensive integration of business processes and data across the </a:t>
            </a:r>
            <a:r>
              <a:rPr lang="en-TZ" dirty="0" smtClean="0">
                <a:latin typeface="Times New Roman" panose="02020603050405020304" pitchFamily="18" charset="0"/>
                <a:cs typeface="Times New Roman" panose="02020603050405020304" pitchFamily="18" charset="0"/>
              </a:rPr>
              <a:t>organization</a:t>
            </a:r>
            <a:endParaRPr lang="en-US" dirty="0" smtClean="0">
              <a:latin typeface="Times New Roman" panose="02020603050405020304" pitchFamily="18" charset="0"/>
              <a:cs typeface="Times New Roman" panose="02020603050405020304" pitchFamily="18" charset="0"/>
            </a:endParaRPr>
          </a:p>
          <a:p>
            <a:pPr marL="0" indent="0" algn="just">
              <a:buNone/>
            </a:pPr>
            <a:r>
              <a:rPr lang="en-TZ" b="1" dirty="0" smtClean="0">
                <a:latin typeface="Times New Roman" panose="02020603050405020304" pitchFamily="18" charset="0"/>
                <a:cs typeface="Times New Roman" panose="02020603050405020304" pitchFamily="18" charset="0"/>
              </a:rPr>
              <a:t> Recommendation</a:t>
            </a:r>
            <a:r>
              <a:rPr lang="en-US" b="1" dirty="0" smtClean="0">
                <a:latin typeface="Times New Roman" panose="02020603050405020304" pitchFamily="18" charset="0"/>
                <a:cs typeface="Times New Roman" panose="02020603050405020304" pitchFamily="18" charset="0"/>
              </a:rPr>
              <a:t>s</a:t>
            </a:r>
            <a:r>
              <a:rPr lang="en-TZ"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TZ" dirty="0">
                <a:latin typeface="Times New Roman" panose="02020603050405020304" pitchFamily="18" charset="0"/>
                <a:cs typeface="Times New Roman" panose="02020603050405020304" pitchFamily="18" charset="0"/>
              </a:rPr>
              <a:t>Engage and Train </a:t>
            </a:r>
            <a:r>
              <a:rPr lang="en-TZ" dirty="0" smtClean="0">
                <a:latin typeface="Times New Roman" panose="02020603050405020304" pitchFamily="18" charset="0"/>
                <a:cs typeface="Times New Roman" panose="02020603050405020304" pitchFamily="18" charset="0"/>
              </a:rPr>
              <a:t>Users</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TZ" dirty="0">
                <a:latin typeface="Times New Roman" panose="02020603050405020304" pitchFamily="18" charset="0"/>
                <a:cs typeface="Times New Roman" panose="02020603050405020304" pitchFamily="18" charset="0"/>
              </a:rPr>
              <a:t>Regular Testing and Updates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TZ" dirty="0">
                <a:latin typeface="Times New Roman" panose="02020603050405020304" pitchFamily="18" charset="0"/>
                <a:cs typeface="Times New Roman" panose="02020603050405020304" pitchFamily="18" charset="0"/>
              </a:rPr>
              <a:t>Effective Change Management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TZ" dirty="0">
                <a:latin typeface="Times New Roman" panose="02020603050405020304" pitchFamily="18" charset="0"/>
                <a:cs typeface="Times New Roman" panose="02020603050405020304" pitchFamily="18" charset="0"/>
              </a:rPr>
              <a:t>Focus on Data Integrity and Security</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TZ" dirty="0">
                <a:latin typeface="Times New Roman" panose="02020603050405020304" pitchFamily="18" charset="0"/>
                <a:cs typeface="Times New Roman" panose="02020603050405020304" pitchFamily="18" charset="0"/>
              </a:rPr>
              <a:t>Leverage Expert Support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TZ" dirty="0">
                <a:latin typeface="Times New Roman" panose="02020603050405020304" pitchFamily="18" charset="0"/>
                <a:cs typeface="Times New Roman" panose="02020603050405020304" pitchFamily="18" charset="0"/>
              </a:rPr>
              <a:t>Monitor and Maintain</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65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GROUP</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MEMBERS 7</a:t>
            </a:r>
            <a:endParaRPr lang="en-US" b="1"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52663771"/>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52468345"/>
                    </a:ext>
                  </a:extLst>
                </a:gridCol>
                <a:gridCol w="5257800">
                  <a:extLst>
                    <a:ext uri="{9D8B030D-6E8A-4147-A177-3AD203B41FA5}">
                      <a16:colId xmlns:a16="http://schemas.microsoft.com/office/drawing/2014/main" val="1225775655"/>
                    </a:ext>
                  </a:extLst>
                </a:gridCol>
              </a:tblGrid>
              <a:tr h="370840">
                <a:tc>
                  <a:txBody>
                    <a:bodyPr/>
                    <a:lstStyle/>
                    <a:p>
                      <a:r>
                        <a:rPr lang="en-US" dirty="0" smtClean="0">
                          <a:latin typeface="Times New Roman" panose="02020603050405020304" pitchFamily="18" charset="0"/>
                          <a:cs typeface="Times New Roman" panose="02020603050405020304" pitchFamily="18" charset="0"/>
                        </a:rPr>
                        <a:t>STUDENTS NAME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REGISTRATION NUMBERS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2535658"/>
                  </a:ext>
                </a:extLst>
              </a:tr>
              <a:tr h="370840">
                <a:tc>
                  <a:txBody>
                    <a:bodyPr/>
                    <a:lstStyle/>
                    <a:p>
                      <a:r>
                        <a:rPr lang="en-US" dirty="0" smtClean="0">
                          <a:latin typeface="Times New Roman" panose="02020603050405020304" pitchFamily="18" charset="0"/>
                          <a:cs typeface="Times New Roman" panose="02020603050405020304" pitchFamily="18" charset="0"/>
                        </a:rPr>
                        <a:t>MARYAM SALUM MOHAMMED</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BITAM/11/23/034/TZ</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6925767"/>
                  </a:ext>
                </a:extLst>
              </a:tr>
              <a:tr h="370840">
                <a:tc>
                  <a:txBody>
                    <a:bodyPr/>
                    <a:lstStyle/>
                    <a:p>
                      <a:r>
                        <a:rPr lang="en-US" dirty="0" smtClean="0">
                          <a:latin typeface="Times New Roman" panose="02020603050405020304" pitchFamily="18" charset="0"/>
                          <a:cs typeface="Times New Roman" panose="02020603050405020304" pitchFamily="18" charset="0"/>
                        </a:rPr>
                        <a:t>SALHA SAID ABDALLA</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BITAM/11/23/054/TZ</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0241146"/>
                  </a:ext>
                </a:extLst>
              </a:tr>
              <a:tr h="370840">
                <a:tc>
                  <a:txBody>
                    <a:bodyPr/>
                    <a:lstStyle/>
                    <a:p>
                      <a:r>
                        <a:rPr lang="en-US" dirty="0" smtClean="0">
                          <a:latin typeface="Times New Roman" panose="02020603050405020304" pitchFamily="18" charset="0"/>
                          <a:cs typeface="Times New Roman" panose="02020603050405020304" pitchFamily="18" charset="0"/>
                        </a:rPr>
                        <a:t>PATIMA KHAMIS MUHAMMED</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BITAM/11/23/088/TZ</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2192978"/>
                  </a:ext>
                </a:extLst>
              </a:tr>
              <a:tr h="370840">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ZULEIKHA ABDI SULEIMAN</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BITAM/11/23/090/TZ</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2209142"/>
                  </a:ext>
                </a:extLst>
              </a:tr>
              <a:tr h="370840">
                <a:tc>
                  <a:txBody>
                    <a:bodyPr/>
                    <a:lstStyle/>
                    <a:p>
                      <a:pPr>
                        <a:lnSpc>
                          <a:spcPct val="150000"/>
                        </a:lnSpc>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NASSOR S. </a:t>
                      </a:r>
                      <a:r>
                        <a:rPr lang="en-US" sz="1800" kern="100" smtClean="0">
                          <a:effectLst/>
                          <a:latin typeface="Times New Roman" panose="02020603050405020304" pitchFamily="18" charset="0"/>
                          <a:ea typeface="Calibri" panose="020F0502020204030204" pitchFamily="34" charset="0"/>
                          <a:cs typeface="Times New Roman" panose="02020603050405020304" pitchFamily="18" charset="0"/>
                        </a:rPr>
                        <a:t>MOHSIN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BITAM/11/23/036/TZ</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2737565"/>
                  </a:ext>
                </a:extLst>
              </a:tr>
              <a:tr h="370840">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NASIBU RAMADHAN SAIDI</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BITAM/11/23/0127/TZ</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5649150"/>
                  </a:ext>
                </a:extLst>
              </a:tr>
              <a:tr h="370840">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THOMAS JOSEPH MWAMBOLE</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BITAM/11/23/010/TZ</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0590060"/>
                  </a:ext>
                </a:extLst>
              </a:tr>
            </a:tbl>
          </a:graphicData>
        </a:graphic>
      </p:graphicFrame>
    </p:spTree>
    <p:extLst>
      <p:ext uri="{BB962C8B-B14F-4D97-AF65-F5344CB8AC3E}">
        <p14:creationId xmlns:p14="http://schemas.microsoft.com/office/powerpoint/2010/main" val="235017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INTRODUCTION OF OUTFIT COMPANY</a:t>
            </a:r>
            <a:endParaRPr lang="en-US" dirty="0"/>
          </a:p>
        </p:txBody>
      </p:sp>
      <p:sp>
        <p:nvSpPr>
          <p:cNvPr id="3" name="Content Placeholder 2"/>
          <p:cNvSpPr>
            <a:spLocks noGrp="1"/>
          </p:cNvSpPr>
          <p:nvPr>
            <p:ph idx="1"/>
          </p:nvPr>
        </p:nvSpPr>
        <p:spPr/>
        <p:txBody>
          <a:bodyPr>
            <a:normAutofit/>
          </a:bodyPr>
          <a:lstStyle/>
          <a:p>
            <a:pPr algn="just"/>
            <a:r>
              <a:rPr lang="en-US" b="1" dirty="0" smtClean="0">
                <a:latin typeface="Times New Roman" panose="02020603050405020304" pitchFamily="18" charset="0"/>
                <a:cs typeface="Times New Roman" panose="02020603050405020304" pitchFamily="18" charset="0"/>
              </a:rPr>
              <a:t>Outfit: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refer to a set of clothes worn together, often chosen for a specific purpose. It includes all the pieces of clothing and accessories that make up a complete look shine, such as shirts, shoes, pants and sometimes accessories like hats, belts or jewelry.</a:t>
            </a:r>
          </a:p>
          <a:p>
            <a:pPr algn="just"/>
            <a:r>
              <a:rPr lang="en-US" dirty="0">
                <a:latin typeface="Times New Roman" panose="02020603050405020304" pitchFamily="18" charset="0"/>
                <a:cs typeface="Times New Roman" panose="02020603050405020304" pitchFamily="18" charset="0"/>
              </a:rPr>
              <a:t>Outfit Company is a design automation software company that provide tools to create, manage and distribute branded content and marketing materials. They focus on helping businesses maintain brand consistency while allowing for customization and scalability.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48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BENEFIT OF ADOPTING ERP SYSTEM TO THE COMPANY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3283" y="1690688"/>
            <a:ext cx="10515600" cy="4351338"/>
          </a:xfrm>
        </p:spPr>
        <p:txBody>
          <a:bodyPr>
            <a:normAutofit lnSpcReduction="10000"/>
          </a:bodyPr>
          <a:lstStyle/>
          <a:p>
            <a:pPr algn="just"/>
            <a:r>
              <a:rPr lang="en-TZ" b="1" dirty="0">
                <a:latin typeface="Times New Roman" panose="02020603050405020304" pitchFamily="18" charset="0"/>
                <a:cs typeface="Times New Roman" panose="02020603050405020304" pitchFamily="18" charset="0"/>
              </a:rPr>
              <a:t>Streamlined Operations:</a:t>
            </a:r>
            <a:r>
              <a:rPr lang="en-TZ" dirty="0">
                <a:latin typeface="Times New Roman" panose="02020603050405020304" pitchFamily="18" charset="0"/>
                <a:cs typeface="Times New Roman" panose="02020603050405020304" pitchFamily="18" charset="0"/>
              </a:rPr>
              <a:t> By integrating processes such as inventory management, order processing, and supply chain </a:t>
            </a:r>
            <a:r>
              <a:rPr lang="en-TZ" dirty="0" smtClean="0">
                <a:latin typeface="Times New Roman" panose="02020603050405020304" pitchFamily="18" charset="0"/>
                <a:cs typeface="Times New Roman" panose="02020603050405020304" pitchFamily="18" charset="0"/>
              </a:rPr>
              <a:t>management</a:t>
            </a:r>
            <a:r>
              <a:rPr lang="en-US" dirty="0" smtClean="0">
                <a:latin typeface="Times New Roman" panose="02020603050405020304" pitchFamily="18" charset="0"/>
                <a:cs typeface="Times New Roman" panose="02020603050405020304" pitchFamily="18" charset="0"/>
              </a:rPr>
              <a:t>.</a:t>
            </a:r>
          </a:p>
          <a:p>
            <a:pPr algn="just"/>
            <a:r>
              <a:rPr lang="en-TZ" b="1" dirty="0">
                <a:latin typeface="Times New Roman" panose="02020603050405020304" pitchFamily="18" charset="0"/>
                <a:cs typeface="Times New Roman" panose="02020603050405020304" pitchFamily="18" charset="0"/>
              </a:rPr>
              <a:t>Personalized Customer Experience:</a:t>
            </a:r>
            <a:r>
              <a:rPr lang="en-TZ" dirty="0">
                <a:latin typeface="Times New Roman" panose="02020603050405020304" pitchFamily="18" charset="0"/>
                <a:cs typeface="Times New Roman" panose="02020603050405020304" pitchFamily="18" charset="0"/>
              </a:rPr>
              <a:t> With a unified view of customer data, the company can offer personalized </a:t>
            </a:r>
            <a:r>
              <a:rPr lang="en-TZ" dirty="0" smtClean="0">
                <a:latin typeface="Times New Roman" panose="02020603050405020304" pitchFamily="18" charset="0"/>
                <a:cs typeface="Times New Roman" panose="02020603050405020304" pitchFamily="18" charset="0"/>
              </a:rPr>
              <a:t>experiences</a:t>
            </a:r>
            <a:r>
              <a:rPr lang="en-US" dirty="0" smtClean="0">
                <a:latin typeface="Times New Roman" panose="02020603050405020304" pitchFamily="18" charset="0"/>
                <a:cs typeface="Times New Roman" panose="02020603050405020304" pitchFamily="18" charset="0"/>
              </a:rPr>
              <a:t>.</a:t>
            </a:r>
          </a:p>
          <a:p>
            <a:pPr algn="just"/>
            <a:r>
              <a:rPr lang="en-TZ" b="1" dirty="0">
                <a:latin typeface="Times New Roman" panose="02020603050405020304" pitchFamily="18" charset="0"/>
                <a:cs typeface="Times New Roman" panose="02020603050405020304" pitchFamily="18" charset="0"/>
              </a:rPr>
              <a:t>Cost Reduction:</a:t>
            </a:r>
            <a:r>
              <a:rPr lang="en-TZ" dirty="0">
                <a:latin typeface="Times New Roman" panose="02020603050405020304" pitchFamily="18" charset="0"/>
                <a:cs typeface="Times New Roman" panose="02020603050405020304" pitchFamily="18" charset="0"/>
              </a:rPr>
              <a:t> By automating routine tasks and optimizing resource allocation, an ERP system can reduce operational costs, such as labor and inventory carrying </a:t>
            </a:r>
            <a:r>
              <a:rPr lang="en-TZ" dirty="0" smtClean="0">
                <a:latin typeface="Times New Roman" panose="02020603050405020304" pitchFamily="18" charset="0"/>
                <a:cs typeface="Times New Roman" panose="02020603050405020304" pitchFamily="18" charset="0"/>
              </a:rPr>
              <a:t>costs</a:t>
            </a:r>
            <a:r>
              <a:rPr lang="en-US" dirty="0" smtClean="0">
                <a:latin typeface="Times New Roman" panose="02020603050405020304" pitchFamily="18" charset="0"/>
                <a:cs typeface="Times New Roman" panose="02020603050405020304" pitchFamily="18" charset="0"/>
              </a:rPr>
              <a:t>.</a:t>
            </a:r>
          </a:p>
          <a:p>
            <a:pPr algn="just"/>
            <a:r>
              <a:rPr lang="en-TZ" b="1" dirty="0">
                <a:latin typeface="Times New Roman" panose="02020603050405020304" pitchFamily="18" charset="0"/>
                <a:cs typeface="Times New Roman" panose="02020603050405020304" pitchFamily="18" charset="0"/>
              </a:rPr>
              <a:t>Efficient Order Fulfillment:</a:t>
            </a:r>
            <a:r>
              <a:rPr lang="en-TZ" dirty="0">
                <a:latin typeface="Times New Roman" panose="02020603050405020304" pitchFamily="18" charset="0"/>
                <a:cs typeface="Times New Roman" panose="02020603050405020304" pitchFamily="18" charset="0"/>
              </a:rPr>
              <a:t> ERP systems can streamline order processing, from order entry to delivery, ensuring that customers receive their products promptly and accurately, which can lead to improved customer loyalty.</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573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b="1" dirty="0">
                <a:latin typeface="Times New Roman" panose="02020603050405020304" pitchFamily="18" charset="0"/>
                <a:cs typeface="Times New Roman" panose="02020603050405020304" pitchFamily="18" charset="0"/>
              </a:rPr>
              <a:t>Vendor Selection Process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TZ" b="1" dirty="0">
                <a:latin typeface="Times New Roman" panose="02020603050405020304" pitchFamily="18" charset="0"/>
                <a:cs typeface="Times New Roman" panose="02020603050405020304" pitchFamily="18" charset="0"/>
              </a:rPr>
              <a:t>Needs Assessment</a:t>
            </a:r>
            <a:r>
              <a:rPr lang="en-TZ" dirty="0">
                <a:latin typeface="Times New Roman" panose="02020603050405020304" pitchFamily="18" charset="0"/>
                <a:cs typeface="Times New Roman" panose="02020603050405020304" pitchFamily="18" charset="0"/>
              </a:rPr>
              <a:t>: The first step is to clearly define the company's product and service requirements. </a:t>
            </a:r>
            <a:endParaRPr lang="en-US" dirty="0" smtClean="0">
              <a:latin typeface="Times New Roman" panose="02020603050405020304" pitchFamily="18" charset="0"/>
              <a:cs typeface="Times New Roman" panose="02020603050405020304" pitchFamily="18" charset="0"/>
            </a:endParaRPr>
          </a:p>
          <a:p>
            <a:pPr algn="just"/>
            <a:r>
              <a:rPr lang="en-TZ" b="1" dirty="0">
                <a:latin typeface="Times New Roman" panose="02020603050405020304" pitchFamily="18" charset="0"/>
                <a:cs typeface="Times New Roman" panose="02020603050405020304" pitchFamily="18" charset="0"/>
              </a:rPr>
              <a:t>Vendor Identification:</a:t>
            </a:r>
            <a:r>
              <a:rPr lang="en-TZ" dirty="0">
                <a:latin typeface="Times New Roman" panose="02020603050405020304" pitchFamily="18" charset="0"/>
                <a:cs typeface="Times New Roman" panose="02020603050405020304" pitchFamily="18" charset="0"/>
              </a:rPr>
              <a:t> The company will research and identify potential vendors that can meet their </a:t>
            </a:r>
            <a:r>
              <a:rPr lang="en-TZ" dirty="0" smtClean="0">
                <a:latin typeface="Times New Roman" panose="02020603050405020304" pitchFamily="18" charset="0"/>
                <a:cs typeface="Times New Roman" panose="02020603050405020304" pitchFamily="18" charset="0"/>
              </a:rPr>
              <a:t>needs</a:t>
            </a:r>
            <a:r>
              <a:rPr lang="en-US" dirty="0" smtClean="0">
                <a:latin typeface="Times New Roman" panose="02020603050405020304" pitchFamily="18" charset="0"/>
                <a:cs typeface="Times New Roman" panose="02020603050405020304" pitchFamily="18" charset="0"/>
              </a:rPr>
              <a:t>,</a:t>
            </a:r>
          </a:p>
          <a:p>
            <a:pPr algn="just"/>
            <a:r>
              <a:rPr lang="en-TZ" b="1" dirty="0">
                <a:latin typeface="Times New Roman" panose="02020603050405020304" pitchFamily="18" charset="0"/>
                <a:cs typeface="Times New Roman" panose="02020603050405020304" pitchFamily="18" charset="0"/>
              </a:rPr>
              <a:t>Vendor Evaluation:</a:t>
            </a:r>
            <a:r>
              <a:rPr lang="en-TZ" dirty="0">
                <a:latin typeface="Times New Roman" panose="02020603050405020304" pitchFamily="18" charset="0"/>
                <a:cs typeface="Times New Roman" panose="02020603050405020304" pitchFamily="18" charset="0"/>
              </a:rPr>
              <a:t> The company will thoroughly evaluate the responses from the vendors based on criteria such as Product quality and consistency</a:t>
            </a:r>
            <a:r>
              <a:rPr lang="en-US" dirty="0">
                <a:latin typeface="Times New Roman" panose="02020603050405020304" pitchFamily="18" charset="0"/>
                <a:cs typeface="Times New Roman" panose="02020603050405020304" pitchFamily="18" charset="0"/>
              </a:rPr>
              <a:t>, </a:t>
            </a:r>
            <a:r>
              <a:rPr lang="en-TZ" dirty="0">
                <a:latin typeface="Times New Roman" panose="02020603050405020304" pitchFamily="18" charset="0"/>
                <a:cs typeface="Times New Roman" panose="02020603050405020304" pitchFamily="18" charset="0"/>
              </a:rPr>
              <a:t>Pricing and cost </a:t>
            </a:r>
            <a:r>
              <a:rPr lang="en-US" dirty="0" smtClean="0">
                <a:latin typeface="Times New Roman" panose="02020603050405020304" pitchFamily="18" charset="0"/>
                <a:cs typeface="Times New Roman" panose="02020603050405020304" pitchFamily="18" charset="0"/>
              </a:rPr>
              <a:t>.</a:t>
            </a:r>
          </a:p>
          <a:p>
            <a:pPr algn="just"/>
            <a:r>
              <a:rPr lang="en-TZ" b="1" dirty="0">
                <a:latin typeface="Times New Roman" panose="02020603050405020304" pitchFamily="18" charset="0"/>
                <a:cs typeface="Times New Roman" panose="02020603050405020304" pitchFamily="18" charset="0"/>
              </a:rPr>
              <a:t>Site Visits:</a:t>
            </a:r>
            <a:r>
              <a:rPr lang="en-TZ" dirty="0">
                <a:latin typeface="Times New Roman" panose="02020603050405020304" pitchFamily="18" charset="0"/>
                <a:cs typeface="Times New Roman" panose="02020603050405020304" pitchFamily="18" charset="0"/>
              </a:rPr>
              <a:t> The company may conduct on-site visits to the vendor's facilities to assess their operations, quality control processes, and overall fit with the company's requirements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51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ERP Acquisition Model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Hybrid Approach:</a:t>
            </a:r>
          </a:p>
          <a:p>
            <a:pPr lvl="0" algn="just"/>
            <a:r>
              <a:rPr lang="en-TZ" sz="3200" dirty="0">
                <a:latin typeface="Times New Roman" panose="02020603050405020304" pitchFamily="18" charset="0"/>
                <a:cs typeface="Times New Roman" panose="02020603050405020304" pitchFamily="18" charset="0"/>
              </a:rPr>
              <a:t>The company combines elements of in-house development and COTS or cloud-based solutions.</a:t>
            </a:r>
            <a:endParaRPr lang="en-US" sz="3200" dirty="0">
              <a:latin typeface="Times New Roman" panose="02020603050405020304" pitchFamily="18" charset="0"/>
              <a:cs typeface="Times New Roman" panose="02020603050405020304" pitchFamily="18" charset="0"/>
            </a:endParaRPr>
          </a:p>
          <a:p>
            <a:pPr lvl="0" algn="just"/>
            <a:r>
              <a:rPr lang="en-TZ" sz="3200" dirty="0">
                <a:latin typeface="Times New Roman" panose="02020603050405020304" pitchFamily="18" charset="0"/>
                <a:cs typeface="Times New Roman" panose="02020603050405020304" pitchFamily="18" charset="0"/>
              </a:rPr>
              <a:t>They may use a COTS or cloud-based ERP as the core system, while building custom modules or integrations to address specific business needs.</a:t>
            </a:r>
            <a:endParaRPr lang="en-US" sz="3200" dirty="0">
              <a:latin typeface="Times New Roman" panose="02020603050405020304" pitchFamily="18" charset="0"/>
              <a:cs typeface="Times New Roman" panose="02020603050405020304" pitchFamily="18" charset="0"/>
            </a:endParaRPr>
          </a:p>
          <a:p>
            <a:pPr lvl="0" algn="just"/>
            <a:r>
              <a:rPr lang="en-TZ" sz="3200" dirty="0">
                <a:latin typeface="Times New Roman" panose="02020603050405020304" pitchFamily="18" charset="0"/>
                <a:cs typeface="Times New Roman" panose="02020603050405020304" pitchFamily="18" charset="0"/>
              </a:rPr>
              <a:t>This approach can provide the benefits of both standardized and tailored functionality.</a:t>
            </a: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802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latin typeface="Times New Roman" panose="02020603050405020304" pitchFamily="18" charset="0"/>
                <a:cs typeface="Times New Roman" panose="02020603050405020304" pitchFamily="18" charset="0"/>
              </a:rPr>
              <a:t>Comparison between open and proprietary ERP software </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3915397"/>
              </p:ext>
            </p:extLst>
          </p:nvPr>
        </p:nvGraphicFramePr>
        <p:xfrm>
          <a:off x="1230923" y="1308296"/>
          <a:ext cx="9730154" cy="5275385"/>
        </p:xfrm>
        <a:graphic>
          <a:graphicData uri="http://schemas.openxmlformats.org/drawingml/2006/table">
            <a:tbl>
              <a:tblPr firstRow="1" firstCol="1" bandRow="1">
                <a:tableStyleId>{5C22544A-7EE6-4342-B048-85BDC9FD1C3A}</a:tableStyleId>
              </a:tblPr>
              <a:tblGrid>
                <a:gridCol w="1605864">
                  <a:extLst>
                    <a:ext uri="{9D8B030D-6E8A-4147-A177-3AD203B41FA5}">
                      <a16:colId xmlns:a16="http://schemas.microsoft.com/office/drawing/2014/main" val="3572914543"/>
                    </a:ext>
                  </a:extLst>
                </a:gridCol>
                <a:gridCol w="3458506">
                  <a:extLst>
                    <a:ext uri="{9D8B030D-6E8A-4147-A177-3AD203B41FA5}">
                      <a16:colId xmlns:a16="http://schemas.microsoft.com/office/drawing/2014/main" val="611327061"/>
                    </a:ext>
                  </a:extLst>
                </a:gridCol>
                <a:gridCol w="4665784">
                  <a:extLst>
                    <a:ext uri="{9D8B030D-6E8A-4147-A177-3AD203B41FA5}">
                      <a16:colId xmlns:a16="http://schemas.microsoft.com/office/drawing/2014/main" val="905560956"/>
                    </a:ext>
                  </a:extLst>
                </a:gridCol>
              </a:tblGrid>
              <a:tr h="405503">
                <a:tc>
                  <a:txBody>
                    <a:bodyPr/>
                    <a:lstStyle/>
                    <a:p>
                      <a:pPr algn="ctr">
                        <a:lnSpc>
                          <a:spcPct val="107000"/>
                        </a:lnSpc>
                        <a:spcAft>
                          <a:spcPts val="0"/>
                        </a:spcAft>
                      </a:pPr>
                      <a:r>
                        <a:rPr lang="en-US" sz="1900" kern="100">
                          <a:effectLst/>
                        </a:rPr>
                        <a:t>CRITERIA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gn="ctr">
                        <a:lnSpc>
                          <a:spcPct val="107000"/>
                        </a:lnSpc>
                        <a:spcAft>
                          <a:spcPts val="0"/>
                        </a:spcAft>
                      </a:pPr>
                      <a:r>
                        <a:rPr lang="en-US" sz="1900" kern="100">
                          <a:effectLst/>
                        </a:rPr>
                        <a:t>OPEN SOFTWARE ERP</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gn="ctr">
                        <a:lnSpc>
                          <a:spcPct val="107000"/>
                        </a:lnSpc>
                        <a:spcAft>
                          <a:spcPts val="0"/>
                        </a:spcAft>
                      </a:pPr>
                      <a:r>
                        <a:rPr lang="en-US" sz="1900" kern="100">
                          <a:effectLst/>
                        </a:rPr>
                        <a:t>PROPRIETARY SOFTWARE ERP</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extLst>
                  <a:ext uri="{0D108BD9-81ED-4DB2-BD59-A6C34878D82A}">
                    <a16:rowId xmlns:a16="http://schemas.microsoft.com/office/drawing/2014/main" val="2472152878"/>
                  </a:ext>
                </a:extLst>
              </a:tr>
              <a:tr h="811647">
                <a:tc>
                  <a:txBody>
                    <a:bodyPr/>
                    <a:lstStyle/>
                    <a:p>
                      <a:pPr>
                        <a:lnSpc>
                          <a:spcPct val="107000"/>
                        </a:lnSpc>
                        <a:spcAft>
                          <a:spcPts val="0"/>
                        </a:spcAft>
                      </a:pPr>
                      <a:r>
                        <a:rPr lang="en-US" sz="1900" kern="100">
                          <a:effectLst/>
                        </a:rPr>
                        <a:t>Cost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dirty="0">
                          <a:effectLst/>
                        </a:rPr>
                        <a:t>Low to moderate, no licensing fees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a:effectLst/>
                        </a:rPr>
                        <a:t>High includes licensing and maintenances fees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extLst>
                  <a:ext uri="{0D108BD9-81ED-4DB2-BD59-A6C34878D82A}">
                    <a16:rowId xmlns:a16="http://schemas.microsoft.com/office/drawing/2014/main" val="103112046"/>
                  </a:ext>
                </a:extLst>
              </a:tr>
              <a:tr h="811647">
                <a:tc>
                  <a:txBody>
                    <a:bodyPr/>
                    <a:lstStyle/>
                    <a:p>
                      <a:pPr>
                        <a:lnSpc>
                          <a:spcPct val="107000"/>
                        </a:lnSpc>
                        <a:spcAft>
                          <a:spcPts val="0"/>
                        </a:spcAft>
                      </a:pPr>
                      <a:r>
                        <a:rPr lang="en-US" sz="1900" kern="100">
                          <a:effectLst/>
                        </a:rPr>
                        <a:t>Customization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a:effectLst/>
                        </a:rPr>
                        <a:t>High full access to source code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a:effectLst/>
                        </a:rPr>
                        <a:t>Limited often requires vendor intervention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extLst>
                  <a:ext uri="{0D108BD9-81ED-4DB2-BD59-A6C34878D82A}">
                    <a16:rowId xmlns:a16="http://schemas.microsoft.com/office/drawing/2014/main" val="272796393"/>
                  </a:ext>
                </a:extLst>
              </a:tr>
              <a:tr h="811647">
                <a:tc>
                  <a:txBody>
                    <a:bodyPr/>
                    <a:lstStyle/>
                    <a:p>
                      <a:pPr>
                        <a:lnSpc>
                          <a:spcPct val="107000"/>
                        </a:lnSpc>
                        <a:spcAft>
                          <a:spcPts val="0"/>
                        </a:spcAft>
                      </a:pPr>
                      <a:r>
                        <a:rPr lang="en-US" sz="1900" kern="100">
                          <a:effectLst/>
                        </a:rPr>
                        <a:t>Support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a:effectLst/>
                        </a:rPr>
                        <a:t>Community support, third part consultants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a:effectLst/>
                        </a:rPr>
                        <a:t>Professional support from vendor</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extLst>
                  <a:ext uri="{0D108BD9-81ED-4DB2-BD59-A6C34878D82A}">
                    <a16:rowId xmlns:a16="http://schemas.microsoft.com/office/drawing/2014/main" val="3531868020"/>
                  </a:ext>
                </a:extLst>
              </a:tr>
              <a:tr h="811647">
                <a:tc>
                  <a:txBody>
                    <a:bodyPr/>
                    <a:lstStyle/>
                    <a:p>
                      <a:pPr>
                        <a:lnSpc>
                          <a:spcPct val="107000"/>
                        </a:lnSpc>
                        <a:spcAft>
                          <a:spcPts val="0"/>
                        </a:spcAft>
                      </a:pPr>
                      <a:r>
                        <a:rPr lang="en-US" sz="1900" kern="100">
                          <a:effectLst/>
                        </a:rPr>
                        <a:t>Integration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a:effectLst/>
                        </a:rPr>
                        <a:t>May require custom development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dirty="0">
                          <a:effectLst/>
                        </a:rPr>
                        <a:t>Typically easier , often with built-in integration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extLst>
                  <a:ext uri="{0D108BD9-81ED-4DB2-BD59-A6C34878D82A}">
                    <a16:rowId xmlns:a16="http://schemas.microsoft.com/office/drawing/2014/main" val="4250098220"/>
                  </a:ext>
                </a:extLst>
              </a:tr>
              <a:tr h="811647">
                <a:tc>
                  <a:txBody>
                    <a:bodyPr/>
                    <a:lstStyle/>
                    <a:p>
                      <a:pPr>
                        <a:lnSpc>
                          <a:spcPct val="107000"/>
                        </a:lnSpc>
                        <a:spcAft>
                          <a:spcPts val="0"/>
                        </a:spcAft>
                      </a:pPr>
                      <a:r>
                        <a:rPr lang="en-US" sz="1900" kern="100" dirty="0">
                          <a:effectLst/>
                        </a:rPr>
                        <a:t>User Friendliness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a:effectLst/>
                        </a:rPr>
                        <a:t>Varies, may require technical expertise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dirty="0">
                          <a:effectLst/>
                        </a:rPr>
                        <a:t>Typically user-friendly with extensive training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extLst>
                  <a:ext uri="{0D108BD9-81ED-4DB2-BD59-A6C34878D82A}">
                    <a16:rowId xmlns:a16="http://schemas.microsoft.com/office/drawing/2014/main" val="3320985794"/>
                  </a:ext>
                </a:extLst>
              </a:tr>
              <a:tr h="811647">
                <a:tc>
                  <a:txBody>
                    <a:bodyPr/>
                    <a:lstStyle/>
                    <a:p>
                      <a:pPr>
                        <a:lnSpc>
                          <a:spcPct val="107000"/>
                        </a:lnSpc>
                        <a:spcAft>
                          <a:spcPts val="0"/>
                        </a:spcAft>
                      </a:pPr>
                      <a:r>
                        <a:rPr lang="en-US" sz="1900" kern="100">
                          <a:effectLst/>
                        </a:rPr>
                        <a:t>Security</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a:effectLst/>
                        </a:rPr>
                        <a:t>Transparent, but depends on community updates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tc>
                  <a:txBody>
                    <a:bodyPr/>
                    <a:lstStyle/>
                    <a:p>
                      <a:pPr>
                        <a:lnSpc>
                          <a:spcPct val="107000"/>
                        </a:lnSpc>
                        <a:spcAft>
                          <a:spcPts val="0"/>
                        </a:spcAft>
                      </a:pPr>
                      <a:r>
                        <a:rPr lang="en-US" sz="1900" kern="100" dirty="0">
                          <a:effectLst/>
                        </a:rPr>
                        <a:t>Vendor-provided, usually robust and tested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1104" marR="111104" marT="0" marB="0"/>
                </a:tc>
                <a:extLst>
                  <a:ext uri="{0D108BD9-81ED-4DB2-BD59-A6C34878D82A}">
                    <a16:rowId xmlns:a16="http://schemas.microsoft.com/office/drawing/2014/main" val="3860730282"/>
                  </a:ext>
                </a:extLst>
              </a:tr>
            </a:tbl>
          </a:graphicData>
        </a:graphic>
      </p:graphicFrame>
    </p:spTree>
    <p:extLst>
      <p:ext uri="{BB962C8B-B14F-4D97-AF65-F5344CB8AC3E}">
        <p14:creationId xmlns:p14="http://schemas.microsoft.com/office/powerpoint/2010/main" val="19815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The ERP software suitable for  </a:t>
            </a:r>
            <a:r>
              <a:rPr lang="en-US" sz="4000" b="1" dirty="0" smtClean="0">
                <a:latin typeface="Times New Roman" panose="02020603050405020304" pitchFamily="18" charset="0"/>
                <a:cs typeface="Times New Roman" panose="02020603050405020304" pitchFamily="18" charset="0"/>
              </a:rPr>
              <a:t>the company</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600" b="1" dirty="0">
                <a:latin typeface="Times New Roman" panose="02020603050405020304" pitchFamily="18" charset="0"/>
                <a:cs typeface="Times New Roman" panose="02020603050405020304" pitchFamily="18" charset="0"/>
              </a:rPr>
              <a:t>Microsoft Dynamic 365: </a:t>
            </a:r>
            <a:r>
              <a:rPr lang="en-US" sz="3600" dirty="0">
                <a:latin typeface="Times New Roman" panose="02020603050405020304" pitchFamily="18" charset="0"/>
                <a:cs typeface="Times New Roman" panose="02020603050405020304" pitchFamily="18" charset="0"/>
              </a:rPr>
              <a:t>This is the software suitable for our company because is  </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good for small to large business. Also it provides modules for finance, operation, sales and customer service and integrated well with other Microsoft products</a:t>
            </a:r>
            <a:r>
              <a:rPr lang="en-US" sz="3600" dirty="0" smtClean="0">
                <a:latin typeface="Times New Roman" panose="02020603050405020304" pitchFamily="18" charset="0"/>
                <a:cs typeface="Times New Roman" panose="02020603050405020304" pitchFamily="18" charset="0"/>
              </a:rPr>
              <a:t>.</a:t>
            </a:r>
          </a:p>
          <a:p>
            <a:pPr marL="0" lvl="0" indent="0">
              <a:buNone/>
            </a:pPr>
            <a:r>
              <a:rPr lang="en-GB" sz="3600" dirty="0">
                <a:latin typeface="Times New Roman" panose="02020603050405020304" pitchFamily="18" charset="0"/>
                <a:cs typeface="Times New Roman" panose="02020603050405020304" pitchFamily="18" charset="0"/>
              </a:rPr>
              <a:t>explain the;</a:t>
            </a:r>
            <a:endParaRPr lang="en-US" sz="3600" dirty="0">
              <a:latin typeface="Times New Roman" panose="02020603050405020304" pitchFamily="18" charset="0"/>
              <a:cs typeface="Times New Roman" panose="02020603050405020304" pitchFamily="18" charset="0"/>
            </a:endParaRPr>
          </a:p>
          <a:p>
            <a:pPr lvl="1"/>
            <a:r>
              <a:rPr lang="en-GB" sz="3600" dirty="0">
                <a:latin typeface="Times New Roman" panose="02020603050405020304" pitchFamily="18" charset="0"/>
                <a:cs typeface="Times New Roman" panose="02020603050405020304" pitchFamily="18" charset="0"/>
              </a:rPr>
              <a:t>Limitation of the selected ERP software.</a:t>
            </a:r>
            <a:endParaRPr lang="en-US" sz="3600" dirty="0">
              <a:latin typeface="Times New Roman" panose="02020603050405020304" pitchFamily="18" charset="0"/>
              <a:cs typeface="Times New Roman" panose="02020603050405020304" pitchFamily="18" charset="0"/>
            </a:endParaRPr>
          </a:p>
          <a:p>
            <a:pPr lvl="1"/>
            <a:r>
              <a:rPr lang="en-GB" sz="3600" dirty="0">
                <a:latin typeface="Times New Roman" panose="02020603050405020304" pitchFamily="18" charset="0"/>
                <a:cs typeface="Times New Roman" panose="02020603050405020304" pitchFamily="18" charset="0"/>
              </a:rPr>
              <a:t>Advantages of the selected ERP software.</a:t>
            </a: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11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smtClean="0">
                <a:latin typeface="Times New Roman" panose="02020603050405020304" pitchFamily="18" charset="0"/>
                <a:cs typeface="Times New Roman" panose="02020603050405020304" pitchFamily="18" charset="0"/>
              </a:rPr>
              <a:t/>
            </a:r>
            <a:br>
              <a:rPr lang="en-GB" b="1" dirty="0" smtClean="0">
                <a:latin typeface="Times New Roman" panose="02020603050405020304" pitchFamily="18" charset="0"/>
                <a:cs typeface="Times New Roman" panose="02020603050405020304" pitchFamily="18" charset="0"/>
              </a:rPr>
            </a:br>
            <a:r>
              <a:rPr lang="en-GB" b="1" dirty="0" smtClean="0">
                <a:latin typeface="Times New Roman" panose="02020603050405020304" pitchFamily="18" charset="0"/>
                <a:cs typeface="Times New Roman" panose="02020603050405020304" pitchFamily="18" charset="0"/>
              </a:rPr>
              <a:t>Limitation </a:t>
            </a:r>
            <a:r>
              <a:rPr lang="en-GB" b="1" dirty="0">
                <a:latin typeface="Times New Roman" panose="02020603050405020304" pitchFamily="18" charset="0"/>
                <a:cs typeface="Times New Roman" panose="02020603050405020304" pitchFamily="18" charset="0"/>
              </a:rPr>
              <a:t>of the selected ERP software.</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p:cNvSpPr>
            <a:spLocks noGrp="1"/>
          </p:cNvSpPr>
          <p:nvPr>
            <p:ph idx="1"/>
          </p:nvPr>
        </p:nvSpPr>
        <p:spPr/>
        <p:txBody>
          <a:bodyPr>
            <a:normAutofit fontScale="92500" lnSpcReduction="10000"/>
          </a:bodyPr>
          <a:lstStyle/>
          <a:p>
            <a:pPr lvl="0" algn="just"/>
            <a:r>
              <a:rPr lang="en-US" b="1" dirty="0">
                <a:latin typeface="Times New Roman" panose="02020603050405020304" pitchFamily="18" charset="0"/>
                <a:cs typeface="Times New Roman" panose="02020603050405020304" pitchFamily="18" charset="0"/>
              </a:rPr>
              <a:t>Cost: </a:t>
            </a:r>
            <a:r>
              <a:rPr lang="en-US" dirty="0">
                <a:latin typeface="Times New Roman" panose="02020603050405020304" pitchFamily="18" charset="0"/>
                <a:cs typeface="Times New Roman" panose="02020603050405020304" pitchFamily="18" charset="0"/>
              </a:rPr>
              <a:t>licensing and implementation costs can be high, particularly to small business and also ongoing cost for support, maintenance and upgrade can add up.</a:t>
            </a:r>
            <a:endParaRPr lang="en-US" sz="2400" dirty="0">
              <a:latin typeface="Times New Roman" panose="02020603050405020304" pitchFamily="18" charset="0"/>
              <a:cs typeface="Times New Roman" panose="02020603050405020304" pitchFamily="18" charset="0"/>
            </a:endParaRPr>
          </a:p>
          <a:p>
            <a:pPr lvl="0" algn="just"/>
            <a:r>
              <a:rPr lang="en-US" b="1" dirty="0">
                <a:latin typeface="Times New Roman" panose="02020603050405020304" pitchFamily="18" charset="0"/>
                <a:cs typeface="Times New Roman" panose="02020603050405020304" pitchFamily="18" charset="0"/>
              </a:rPr>
              <a:t>Customization and flexibility: </a:t>
            </a:r>
            <a:r>
              <a:rPr lang="en-US" dirty="0">
                <a:latin typeface="Times New Roman" panose="02020603050405020304" pitchFamily="18" charset="0"/>
                <a:cs typeface="Times New Roman" panose="02020603050405020304" pitchFamily="18" charset="0"/>
              </a:rPr>
              <a:t>while customizable, significance customizations can be costly and time-consuming also it requires skilled developer familiar with that platform.</a:t>
            </a:r>
            <a:endParaRPr lang="en-US" sz="2400" dirty="0">
              <a:latin typeface="Times New Roman" panose="02020603050405020304" pitchFamily="18" charset="0"/>
              <a:cs typeface="Times New Roman" panose="02020603050405020304" pitchFamily="18" charset="0"/>
            </a:endParaRPr>
          </a:p>
          <a:p>
            <a:pPr lvl="0" algn="just"/>
            <a:r>
              <a:rPr lang="en-US" b="1" dirty="0">
                <a:latin typeface="Times New Roman" panose="02020603050405020304" pitchFamily="18" charset="0"/>
                <a:cs typeface="Times New Roman" panose="02020603050405020304" pitchFamily="18" charset="0"/>
              </a:rPr>
              <a:t>Update and Upgrade:  </a:t>
            </a:r>
            <a:r>
              <a:rPr lang="en-US" dirty="0">
                <a:latin typeface="Times New Roman" panose="02020603050405020304" pitchFamily="18" charset="0"/>
                <a:cs typeface="Times New Roman" panose="02020603050405020304" pitchFamily="18" charset="0"/>
              </a:rPr>
              <a:t>Frequent update can sometimes disrupt operation if not managed carefully also customizations may need to be re-evaluate or re-implemented with each major upgrade.</a:t>
            </a:r>
            <a:endParaRPr lang="en-US" sz="2400" dirty="0">
              <a:latin typeface="Times New Roman" panose="02020603050405020304" pitchFamily="18" charset="0"/>
              <a:cs typeface="Times New Roman" panose="02020603050405020304" pitchFamily="18" charset="0"/>
            </a:endParaRPr>
          </a:p>
          <a:p>
            <a:pPr lvl="0" algn="just"/>
            <a:r>
              <a:rPr lang="en-US" b="1" dirty="0">
                <a:latin typeface="Times New Roman" panose="02020603050405020304" pitchFamily="18" charset="0"/>
                <a:cs typeface="Times New Roman" panose="02020603050405020304" pitchFamily="18" charset="0"/>
              </a:rPr>
              <a:t>User Experience: </a:t>
            </a:r>
            <a:r>
              <a:rPr lang="en-US" dirty="0">
                <a:latin typeface="Times New Roman" panose="02020603050405020304" pitchFamily="18" charset="0"/>
                <a:cs typeface="Times New Roman" panose="02020603050405020304" pitchFamily="18" charset="0"/>
              </a:rPr>
              <a:t> Some user finds the interface less intuitive compared to other ERP systems also navigation and usability can be improved, particularly for new users.</a:t>
            </a:r>
            <a:endParaRPr lang="en-US" sz="2400" dirty="0">
              <a:latin typeface="Times New Roman" panose="02020603050405020304" pitchFamily="18" charset="0"/>
              <a:cs typeface="Times New Roman" panose="02020603050405020304" pitchFamily="18" charset="0"/>
            </a:endParaRPr>
          </a:p>
          <a:p>
            <a:pPr marL="457200" lvl="1" indent="0" algn="just">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232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1225</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THE STATE UNIVERSITY OF ZANZIBAR (SUZA)</vt:lpstr>
      <vt:lpstr>GROUP MEMBERS 7</vt:lpstr>
      <vt:lpstr>INTRODUCTION OF OUTFIT COMPANY</vt:lpstr>
      <vt:lpstr>BENEFIT OF ADOPTING ERP SYSTEM TO THE COMPANY</vt:lpstr>
      <vt:lpstr>Vendor Selection Process</vt:lpstr>
      <vt:lpstr> The ERP Acquisition Model  </vt:lpstr>
      <vt:lpstr>Comparison between open and proprietary ERP software  </vt:lpstr>
      <vt:lpstr>The ERP software suitable for  the company</vt:lpstr>
      <vt:lpstr> Limitation of the selected ERP software. </vt:lpstr>
      <vt:lpstr>Advantages of the selected ERP software. </vt:lpstr>
      <vt:lpstr>Risk associated in ERP Implementation:</vt:lpstr>
      <vt:lpstr>The ERP implementation strategies</vt:lpstr>
      <vt:lpstr>The types of ERP  Testing  we can use  </vt:lpstr>
      <vt:lpstr>Implement ERP Disaster Recovery Planning</vt:lpstr>
      <vt:lpstr>CONCLUSION AND 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STATE UNIVERSITY OF ZANZIBAR (SUZA)</dc:title>
  <dc:creator>hp</dc:creator>
  <cp:lastModifiedBy>hp</cp:lastModifiedBy>
  <cp:revision>16</cp:revision>
  <dcterms:created xsi:type="dcterms:W3CDTF">2024-07-06T16:29:34Z</dcterms:created>
  <dcterms:modified xsi:type="dcterms:W3CDTF">2024-07-06T19:34:28Z</dcterms:modified>
</cp:coreProperties>
</file>