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694E4-56E8-4BCB-A5BE-F6A0B9EC6477}"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E0D60-0DEC-4E88-9DF8-EF2AD878C92C}" type="slidenum">
              <a:rPr lang="en-US" smtClean="0"/>
              <a:t>‹#›</a:t>
            </a:fld>
            <a:endParaRPr lang="en-US"/>
          </a:p>
        </p:txBody>
      </p:sp>
    </p:spTree>
    <p:extLst>
      <p:ext uri="{BB962C8B-B14F-4D97-AF65-F5344CB8AC3E}">
        <p14:creationId xmlns:p14="http://schemas.microsoft.com/office/powerpoint/2010/main" val="338738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D33C1F-90B2-4DD3-A9F2-D793A1AB41B1}" type="datetime1">
              <a:rPr lang="en-US" smtClean="0"/>
              <a:t>5/11/2020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74599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BDD12-95CB-4DD4-9276-336D60EA7FA7}" type="datetime1">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56734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BB2DDD-A5D4-4FCC-AE45-F21B0AE6876B}"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2931817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9B0D43-AD72-481E-B5A6-5BF534F16E16}"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1351703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61B59-9C35-4E33-8F27-6D6D8D392A69}"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643660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915375-E6F4-4B2C-8933-27ED5DC07A66}" type="datetime1">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191633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30FFE7-93EB-4C8F-A5AE-E82CF3D34D41}" type="datetime1">
              <a:rPr lang="en-US" smtClean="0"/>
              <a:t>5/11/2020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70917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B60BC7C-4F04-413C-A605-C03A4D2BE48B}"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54520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5B3441-5AB2-4EB4-AB94-D19FA735E321}"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57480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D394F-289A-4B90-BA8A-B1847ED4CBB7}"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269443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07759-7002-49E7-9057-1A517B9FFC4B}" type="datetime1">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181170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976E15-49C6-4C0E-8340-A59B0C211153}" type="datetime1">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07141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78ECCE-CF40-4995-B812-4E2839F7A628}" type="datetime1">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119402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6C7B1-9F63-4D62-B773-40ED50D7FF58}" type="datetime1">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35353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7B03E-FC69-4F1D-A7C1-97D9413B94BB}" type="datetime1">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279574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DD04EF-C9D2-4054-AC92-1B96FF6AD130}" type="datetime1">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76895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8565-3B85-4215-86EF-3E5AC763F2D9}" type="datetime1">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B9AA37-0BE6-430D-BBEF-C8020404AA41}" type="slidenum">
              <a:rPr lang="en-US" smtClean="0"/>
              <a:t>‹#›</a:t>
            </a:fld>
            <a:endParaRPr lang="en-US"/>
          </a:p>
        </p:txBody>
      </p:sp>
    </p:spTree>
    <p:extLst>
      <p:ext uri="{BB962C8B-B14F-4D97-AF65-F5344CB8AC3E}">
        <p14:creationId xmlns:p14="http://schemas.microsoft.com/office/powerpoint/2010/main" val="315658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55B4BB-E6A9-4369-AE9F-6DFD46DA1860}" type="datetime1">
              <a:rPr lang="en-US" smtClean="0"/>
              <a:t>5/11/2020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B9AA37-0BE6-430D-BBEF-C8020404AA41}" type="slidenum">
              <a:rPr lang="en-US" smtClean="0"/>
              <a:t>‹#›</a:t>
            </a:fld>
            <a:endParaRPr lang="en-US"/>
          </a:p>
        </p:txBody>
      </p:sp>
    </p:spTree>
    <p:extLst>
      <p:ext uri="{BB962C8B-B14F-4D97-AF65-F5344CB8AC3E}">
        <p14:creationId xmlns:p14="http://schemas.microsoft.com/office/powerpoint/2010/main" val="2241483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501-3372-46F5-95AF-B6493185264F}"/>
              </a:ext>
            </a:extLst>
          </p:cNvPr>
          <p:cNvSpPr>
            <a:spLocks noGrp="1"/>
          </p:cNvSpPr>
          <p:nvPr>
            <p:ph type="ctrTitle"/>
          </p:nvPr>
        </p:nvSpPr>
        <p:spPr/>
        <p:txBody>
          <a:bodyPr>
            <a:normAutofit fontScale="90000"/>
          </a:bodyPr>
          <a:lstStyle/>
          <a:p>
            <a:r>
              <a:rPr lang="en-US" sz="4900" b="1" dirty="0"/>
              <a:t>Coursera Capstone Project </a:t>
            </a:r>
            <a:br>
              <a:rPr lang="en-US" sz="4900" dirty="0"/>
            </a:br>
            <a:r>
              <a:rPr lang="en-US" sz="4900" b="1" dirty="0"/>
              <a:t> The Battle of Neighborhoods</a:t>
            </a:r>
            <a:br>
              <a:rPr lang="en-US" dirty="0"/>
            </a:br>
            <a:r>
              <a:rPr lang="en-US" b="1" dirty="0"/>
              <a:t> </a:t>
            </a:r>
            <a:r>
              <a:rPr lang="en-US" sz="3600" b="1" dirty="0"/>
              <a:t>Halal restaurant in New York city</a:t>
            </a:r>
            <a:endParaRPr lang="en-US" dirty="0"/>
          </a:p>
        </p:txBody>
      </p:sp>
      <p:sp>
        <p:nvSpPr>
          <p:cNvPr id="3" name="Subtitle 2">
            <a:extLst>
              <a:ext uri="{FF2B5EF4-FFF2-40B4-BE49-F238E27FC236}">
                <a16:creationId xmlns:a16="http://schemas.microsoft.com/office/drawing/2014/main" id="{DFCEB7C2-F70F-4376-9214-5A5B173D9193}"/>
              </a:ext>
            </a:extLst>
          </p:cNvPr>
          <p:cNvSpPr>
            <a:spLocks noGrp="1"/>
          </p:cNvSpPr>
          <p:nvPr>
            <p:ph type="subTitle" idx="1"/>
          </p:nvPr>
        </p:nvSpPr>
        <p:spPr/>
        <p:txBody>
          <a:bodyPr/>
          <a:lstStyle/>
          <a:p>
            <a:r>
              <a:rPr lang="en-US" dirty="0"/>
              <a:t>By: Maryam </a:t>
            </a:r>
            <a:r>
              <a:rPr lang="en-US" dirty="0" err="1"/>
              <a:t>Amini</a:t>
            </a:r>
            <a:endParaRPr lang="en-US" dirty="0"/>
          </a:p>
        </p:txBody>
      </p:sp>
    </p:spTree>
    <p:extLst>
      <p:ext uri="{BB962C8B-B14F-4D97-AF65-F5344CB8AC3E}">
        <p14:creationId xmlns:p14="http://schemas.microsoft.com/office/powerpoint/2010/main" val="32560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589B8A8-69F4-4DA1-A8CE-E9AA8B8E85A3}"/>
              </a:ext>
            </a:extLst>
          </p:cNvPr>
          <p:cNvSpPr>
            <a:spLocks noChangeArrowheads="1"/>
          </p:cNvSpPr>
          <p:nvPr/>
        </p:nvSpPr>
        <p:spPr bwMode="auto">
          <a:xfrm>
            <a:off x="1409700" y="990684"/>
            <a:ext cx="124682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Manhattan has the highest average rating for Halal restaurant.</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4" descr="D7852D4D">
            <a:extLst>
              <a:ext uri="{FF2B5EF4-FFF2-40B4-BE49-F238E27FC236}">
                <a16:creationId xmlns:a16="http://schemas.microsoft.com/office/drawing/2014/main" id="{43691B98-0A95-488D-83EF-DA8310BC4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657350"/>
            <a:ext cx="6638925" cy="45867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768D17B-A00F-4960-B743-83840C5ADAE0}"/>
              </a:ext>
            </a:extLst>
          </p:cNvPr>
          <p:cNvSpPr>
            <a:spLocks noChangeArrowheads="1"/>
          </p:cNvSpPr>
          <p:nvPr/>
        </p:nvSpPr>
        <p:spPr bwMode="auto">
          <a:xfrm>
            <a:off x="2028825" y="552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3769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E88545E-B705-4C2C-A239-C9B72D4FC100}"/>
              </a:ext>
            </a:extLst>
          </p:cNvPr>
          <p:cNvSpPr>
            <a:spLocks noChangeArrowheads="1"/>
          </p:cNvSpPr>
          <p:nvPr/>
        </p:nvSpPr>
        <p:spPr bwMode="auto">
          <a:xfrm>
            <a:off x="-2105891" y="1143976"/>
            <a:ext cx="1297709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5" defTabSz="914400" eaLnBrk="0" fontAlgn="base" hangingPunct="0">
              <a:spcBef>
                <a:spcPct val="0"/>
              </a:spcBef>
              <a:spcAft>
                <a:spcPct val="0"/>
              </a:spcAft>
              <a:buFontTx/>
              <a:buChar char="•"/>
            </a:pPr>
            <a:r>
              <a:rPr kumimoji="0" lang="en-US" altLang="en-US"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Best neighborhoods in New York that has highest average rating for Indian Restaurants and Borough Choropleth map based on average rating of Indian Restaurants.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5">
            <a:extLst>
              <a:ext uri="{FF2B5EF4-FFF2-40B4-BE49-F238E27FC236}">
                <a16:creationId xmlns:a16="http://schemas.microsoft.com/office/drawing/2014/main" id="{769BB7E1-C815-4F26-874E-DFAF6BCD3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838325"/>
            <a:ext cx="9756758" cy="4124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E62B539-A38E-46AB-8292-704AD4EF7E51}"/>
              </a:ext>
            </a:extLst>
          </p:cNvPr>
          <p:cNvSpPr>
            <a:spLocks noChangeArrowheads="1"/>
          </p:cNvSpPr>
          <p:nvPr/>
        </p:nvSpPr>
        <p:spPr bwMode="auto">
          <a:xfrm>
            <a:off x="571500" y="4260849"/>
            <a:ext cx="139009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2443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294ECC-9B9C-46CA-83C3-5D0E263D01E5}"/>
              </a:ext>
            </a:extLst>
          </p:cNvPr>
          <p:cNvSpPr/>
          <p:nvPr/>
        </p:nvSpPr>
        <p:spPr>
          <a:xfrm>
            <a:off x="1260629" y="1003177"/>
            <a:ext cx="7883371" cy="4134593"/>
          </a:xfrm>
          <a:prstGeom prst="rect">
            <a:avLst/>
          </a:prstGeom>
        </p:spPr>
        <p:txBody>
          <a:bodyPr wrap="square">
            <a:spAutoFit/>
          </a:bodyPr>
          <a:lstStyle/>
          <a:p>
            <a:pPr>
              <a:lnSpc>
                <a:spcPct val="107000"/>
              </a:lnSpc>
              <a:spcBef>
                <a:spcPts val="930"/>
              </a:spcBef>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Gramercy (Manhattan), Stuyvesant Town (Manhattan), Manhattan Valley(Manhattan Valley) are some of the best neighborhoods for Halal cuisine.</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Manhattan have potential Halal Restaurant Market.</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Queens ranks last in average rating of Halal Restaurants.</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Manhattan is the best place to stay if you prefer Halal Cuisine.</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930"/>
              </a:spcBef>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0005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ranking is purely on basis of rating of restaurants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0005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accuracy of data depends purely depends on the data provided by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FourSquare</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4465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293C-4468-4AF9-9B09-E10D273194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2C0394-5C65-4B30-92BF-B751E4AED4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871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899F98-7C29-4720-9FF1-94BEADE76749}"/>
              </a:ext>
            </a:extLst>
          </p:cNvPr>
          <p:cNvSpPr/>
          <p:nvPr/>
        </p:nvSpPr>
        <p:spPr>
          <a:xfrm>
            <a:off x="763479" y="207445"/>
            <a:ext cx="9596761" cy="4531818"/>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Arial" panose="020B0604020202020204" pitchFamily="34" charset="0"/>
              </a:rPr>
              <a:t>Introduction</a:t>
            </a:r>
            <a:endParaRPr lang="en-US" sz="1400" dirty="0">
              <a:latin typeface="Calibri" panose="020F0502020204030204" pitchFamily="34" charset="0"/>
              <a:ea typeface="Calibri" panose="020F0502020204030204" pitchFamily="34" charset="0"/>
              <a:cs typeface="Arial" panose="020B0604020202020204" pitchFamily="34" charset="0"/>
            </a:endParaRPr>
          </a:p>
          <a:p>
            <a:pPr algn="justLow">
              <a:lnSpc>
                <a:spcPct val="115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New York City's demographics show that it is a large and ethnically diverse metropolis. It is the largest city in the United States with a long history of international immigration. New York City was home to over 8.3 million people in 2019,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400" dirty="0">
              <a:latin typeface="Calibri" panose="020F0502020204030204" pitchFamily="34" charset="0"/>
              <a:ea typeface="Calibri" panose="020F0502020204030204" pitchFamily="34" charset="0"/>
              <a:cs typeface="Arial" panose="020B0604020202020204" pitchFamily="34" charset="0"/>
            </a:endParaRPr>
          </a:p>
          <a:p>
            <a:pPr algn="justLow">
              <a:lnSpc>
                <a:spcPct val="115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Around 768,767 Muslims live in New York City as of 2016, making up about 8.96% of the city's total population of 8,583,000. Approximately 22.3% of America's Muslims live in New York City, and the Muslim community is rapidly growing on account of immigration, reproduction, and conversion. As a requirement of their religion, Muslims eat Halal food.</a:t>
            </a:r>
            <a:endParaRPr lang="en-US" sz="1400" dirty="0">
              <a:latin typeface="Calibri" panose="020F0502020204030204" pitchFamily="34" charset="0"/>
              <a:ea typeface="Calibri" panose="020F0502020204030204" pitchFamily="34" charset="0"/>
              <a:cs typeface="Arial" panose="020B0604020202020204" pitchFamily="34" charset="0"/>
            </a:endParaRPr>
          </a:p>
          <a:p>
            <a:pPr algn="justLow">
              <a:lnSpc>
                <a:spcPct val="115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So, in this project, I will list and visualize all major parts of New York City that has great Halal restaurants.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0223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CE400C-EBEB-4D4F-B83E-9D73BA93F7F6}"/>
              </a:ext>
            </a:extLst>
          </p:cNvPr>
          <p:cNvSpPr/>
          <p:nvPr/>
        </p:nvSpPr>
        <p:spPr>
          <a:xfrm>
            <a:off x="603682" y="455622"/>
            <a:ext cx="8540318" cy="5057667"/>
          </a:xfrm>
          <a:prstGeom prst="rect">
            <a:avLst/>
          </a:prstGeom>
        </p:spPr>
        <p:txBody>
          <a:bodyPr wrap="square">
            <a:spAutoFit/>
          </a:bodyPr>
          <a:lstStyle/>
          <a:p>
            <a:pPr>
              <a:lnSpc>
                <a:spcPct val="107000"/>
              </a:lnSpc>
            </a:pPr>
            <a:r>
              <a:rPr lang="en-US" sz="2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Data</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this project I will use the following data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New York City data that contains list Boroughs, Neighborhoods along with their latitude and longitude.</a:t>
            </a:r>
            <a:b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Data source : </a:t>
            </a:r>
            <a:r>
              <a:rPr lang="en-US" u="sng" dirty="0">
                <a:solidFill>
                  <a:srgbClr val="296EAA"/>
                </a:solidFill>
                <a:latin typeface="Times New Roman" panose="02020603050405020304" pitchFamily="18" charset="0"/>
                <a:ea typeface="Times New Roman" panose="02020603050405020304" pitchFamily="18" charset="0"/>
                <a:cs typeface="Arial" panose="020B0604020202020204" pitchFamily="34" charset="0"/>
                <a:hlinkClick r:id="rId2"/>
              </a:rPr>
              <a:t>https://cocl.us/new_york_dataset</a:t>
            </a:r>
            <a:b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Description : This data set contains the required information. And we will use this data set to explore various neighborhoods of new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york</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city.</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Halal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resturants</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in each neighborhood of new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york</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city.</a:t>
            </a:r>
            <a:b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Data source :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Fousquare</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API</a:t>
            </a:r>
            <a:b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Description : By using this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api</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 will get all the venues in each neighborhood. We can filter these venues to get only Halal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resturants</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GeoSpace</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data</a:t>
            </a:r>
            <a:b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Data</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source : </a:t>
            </a:r>
            <a:r>
              <a:rPr lang="en-US" u="sng" dirty="0">
                <a:solidFill>
                  <a:srgbClr val="296EAA"/>
                </a:solidFill>
                <a:latin typeface="Times New Roman" panose="02020603050405020304" pitchFamily="18" charset="0"/>
                <a:ea typeface="Times New Roman" panose="02020603050405020304" pitchFamily="18" charset="0"/>
                <a:cs typeface="Arial" panose="020B0604020202020204" pitchFamily="34" charset="0"/>
                <a:hlinkClick r:id="rId3"/>
              </a:rPr>
              <a:t>https://data.cityofnewyork.us/City-Government/Borough-Boundaries/tqmj-j8zm</a:t>
            </a:r>
            <a:b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Description : By using this geo space data we will get the New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york</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Borough boundaries that will help us visualize choropleth map.</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4824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303E0-359B-410A-B8D9-E99825F55798}"/>
              </a:ext>
            </a:extLst>
          </p:cNvPr>
          <p:cNvSpPr/>
          <p:nvPr/>
        </p:nvSpPr>
        <p:spPr>
          <a:xfrm>
            <a:off x="577049" y="1487187"/>
            <a:ext cx="8566951" cy="2698175"/>
          </a:xfrm>
          <a:prstGeom prst="rect">
            <a:avLst/>
          </a:prstGeom>
        </p:spPr>
        <p:txBody>
          <a:bodyPr wrap="square">
            <a:spAutoFit/>
          </a:bodyPr>
          <a:lstStyle/>
          <a:p>
            <a:pPr>
              <a:lnSpc>
                <a:spcPct val="107000"/>
              </a:lnSpc>
              <a:spcBef>
                <a:spcPts val="930"/>
              </a:spcBef>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Approach</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Collect the new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york</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city data from </a:t>
            </a:r>
            <a:r>
              <a:rPr lang="en-US" u="sng" dirty="0">
                <a:solidFill>
                  <a:srgbClr val="296EAA"/>
                </a:solidFill>
                <a:latin typeface="Times New Roman" panose="02020603050405020304" pitchFamily="18" charset="0"/>
                <a:ea typeface="Times New Roman" panose="02020603050405020304" pitchFamily="18" charset="0"/>
                <a:cs typeface="Arial" panose="020B0604020202020204" pitchFamily="34" charset="0"/>
                <a:hlinkClick r:id="rId2"/>
              </a:rPr>
              <a:t>https://cocl.us/new_york_dataset</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Using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FourSquare</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API we will find all venues for each neighborhood.</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Filter out all venues that are Halal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Resturants</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 rating , tips and like count for each Halal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Resturants</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using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FourSquare</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API.</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Using rating for each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resturant</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we will sort that data.</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Visualize the Ranking of neighborhoods using folium library(python)</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0851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B938F9-882B-45D8-A6A3-E6C678FF53D0}"/>
              </a:ext>
            </a:extLst>
          </p:cNvPr>
          <p:cNvSpPr/>
          <p:nvPr/>
        </p:nvSpPr>
        <p:spPr>
          <a:xfrm>
            <a:off x="213064" y="1322773"/>
            <a:ext cx="8424909" cy="2032608"/>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Arial" panose="020B0604020202020204" pitchFamily="34" charset="0"/>
              </a:rPr>
              <a:t>Questions that can be asked using the above-mentioned datasets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Arial" panose="020B0604020202020204" pitchFamily="34" charset="0"/>
              </a:rPr>
              <a:t>What is best location in New York City for Halal foods?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Arial" panose="020B0604020202020204" pitchFamily="34" charset="0"/>
              </a:rPr>
              <a:t>Which areas have potential Halal Restaurant Market?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Arial" panose="020B0604020202020204" pitchFamily="34" charset="0"/>
              </a:rPr>
              <a:t>Which all areas lack Halal Restaurants?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Arial" panose="020B0604020202020204" pitchFamily="34" charset="0"/>
              </a:rPr>
              <a:t>Which is the best place to stay if I prefer Halal foods?</a:t>
            </a:r>
          </a:p>
          <a:p>
            <a:pPr marR="0" lvl="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BB0DB97-0061-4034-87C5-1AC2DE1B2ED6}"/>
              </a:ext>
            </a:extLst>
          </p:cNvPr>
          <p:cNvSpPr/>
          <p:nvPr/>
        </p:nvSpPr>
        <p:spPr>
          <a:xfrm>
            <a:off x="491231" y="3355381"/>
            <a:ext cx="6096000" cy="2331151"/>
          </a:xfrm>
          <a:prstGeom prst="rect">
            <a:avLst/>
          </a:prstGeom>
        </p:spPr>
        <p:txBody>
          <a:bodyPr>
            <a:spAutoFit/>
          </a:bodyPr>
          <a:lstStyle/>
          <a:p>
            <a:pPr>
              <a:lnSpc>
                <a:spcPct val="107000"/>
              </a:lnSpc>
              <a:spcBef>
                <a:spcPts val="930"/>
              </a:spcBef>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Analysis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a:spcBef>
                <a:spcPts val="120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will import the required libraries for python.</a:t>
            </a:r>
            <a:endParaRPr lang="en-US" sz="1600" dirty="0">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pandas and </a:t>
            </a:r>
            <a:r>
              <a:rPr lang="en-US"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numpy</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 for handling data.</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request module for using </a:t>
            </a:r>
            <a:r>
              <a:rPr lang="en-US"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FourSquare</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 API.</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geopy</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 to get co-ordinates of City of New York.</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folium to visualize the results on a map</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504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73" name="Rectangle 7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6" name="Picture 2" descr="Goa HSSC Result 2019: GBSHSE Releases Class 12th Result at gbshse ...">
            <a:extLst>
              <a:ext uri="{FF2B5EF4-FFF2-40B4-BE49-F238E27FC236}">
                <a16:creationId xmlns:a16="http://schemas.microsoft.com/office/drawing/2014/main" id="{91F9D830-7180-4FB9-8FD9-D6E7319A7C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31360" y="1284394"/>
            <a:ext cx="7224448" cy="42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2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E695D8-FC74-4343-BD98-3050E0FD97B8}"/>
              </a:ext>
            </a:extLst>
          </p:cNvPr>
          <p:cNvSpPr>
            <a:spLocks noChangeArrowheads="1"/>
          </p:cNvSpPr>
          <p:nvPr/>
        </p:nvSpPr>
        <p:spPr bwMode="auto">
          <a:xfrm>
            <a:off x="1076325" y="693453"/>
            <a:ext cx="124301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Queens has the highest number of Halal restaurant in New York city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borough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descr="8CCEEB2B">
            <a:extLst>
              <a:ext uri="{FF2B5EF4-FFF2-40B4-BE49-F238E27FC236}">
                <a16:creationId xmlns:a16="http://schemas.microsoft.com/office/drawing/2014/main" id="{C6A8067C-86B6-4BDC-882D-02B4F348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47492"/>
            <a:ext cx="7391400" cy="51105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F7A2AC4-A7D3-42C9-B05D-5D0E5235FA98}"/>
              </a:ext>
            </a:extLst>
          </p:cNvPr>
          <p:cNvSpPr>
            <a:spLocks noChangeArrowheads="1"/>
          </p:cNvSpPr>
          <p:nvPr/>
        </p:nvSpPr>
        <p:spPr bwMode="auto">
          <a:xfrm>
            <a:off x="0" y="441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380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417584-4BF8-4BA9-AA41-6D5FF9B9E37D}"/>
              </a:ext>
            </a:extLst>
          </p:cNvPr>
          <p:cNvSpPr>
            <a:spLocks noChangeArrowheads="1"/>
          </p:cNvSpPr>
          <p:nvPr/>
        </p:nvSpPr>
        <p:spPr bwMode="auto">
          <a:xfrm>
            <a:off x="895350" y="9298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Jamaica Center has the highest number of Halal restaurant in New York city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neighborhoods.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2" descr="9F9E1971">
            <a:extLst>
              <a:ext uri="{FF2B5EF4-FFF2-40B4-BE49-F238E27FC236}">
                <a16:creationId xmlns:a16="http://schemas.microsoft.com/office/drawing/2014/main" id="{AE244A37-D525-4A3A-BFDA-D272FDB47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676436"/>
            <a:ext cx="5984090" cy="42517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EFC88F2-9E87-4286-AA84-A87A7CD2502D}"/>
              </a:ext>
            </a:extLst>
          </p:cNvPr>
          <p:cNvSpPr>
            <a:spLocks noChangeArrowheads="1"/>
          </p:cNvSpPr>
          <p:nvPr/>
        </p:nvSpPr>
        <p:spPr bwMode="auto">
          <a:xfrm>
            <a:off x="0" y="4084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08075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480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Gothic</vt:lpstr>
      <vt:lpstr>Symbol</vt:lpstr>
      <vt:lpstr>Times New Roman</vt:lpstr>
      <vt:lpstr>Wingdings</vt:lpstr>
      <vt:lpstr>Wingdings 3</vt:lpstr>
      <vt:lpstr>Ion Boardroom</vt:lpstr>
      <vt:lpstr>Coursera Capstone Project   The Battle of Neighborhoods  Halal restaurant in New York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The Battle of Neighborhoods  Halal restaurant in New York city</dc:title>
  <dc:creator>marya</dc:creator>
  <cp:lastModifiedBy>marya</cp:lastModifiedBy>
  <cp:revision>3</cp:revision>
  <dcterms:created xsi:type="dcterms:W3CDTF">2020-05-11T22:46:01Z</dcterms:created>
  <dcterms:modified xsi:type="dcterms:W3CDTF">2020-05-11T22:51:02Z</dcterms:modified>
</cp:coreProperties>
</file>