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0" r:id="rId4"/>
    <p:sldId id="268" r:id="rId5"/>
    <p:sldId id="257" r:id="rId6"/>
    <p:sldId id="261" r:id="rId7"/>
    <p:sldId id="263" r:id="rId8"/>
    <p:sldId id="265" r:id="rId9"/>
    <p:sldId id="266" r:id="rId10"/>
    <p:sldId id="267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9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>
      <p:cViewPr>
        <p:scale>
          <a:sx n="76" d="100"/>
          <a:sy n="76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68624-E3EB-47FB-8AA1-F09BB4FF412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45C80-2100-4506-8A9D-46284DFE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45C80-2100-4506-8A9D-46284DFE2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3779912" y="72008"/>
            <a:ext cx="5292080" cy="4005064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27451" y="5600708"/>
            <a:ext cx="4176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a-IR" altLang="ko-KR" sz="2400" b="1" dirty="0" smtClean="0">
              <a:latin typeface="Arial" pitchFamily="34" charset="0"/>
              <a:cs typeface="B Nazanin" pitchFamily="2" charset="-7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a-IR" altLang="ko-KR" sz="2400" b="1" dirty="0" smtClean="0">
                <a:latin typeface="Arial" pitchFamily="34" charset="0"/>
                <a:cs typeface="B Nazanin" pitchFamily="2" charset="-78"/>
              </a:rPr>
              <a:t>ارائه دهنده: مریم </a:t>
            </a:r>
            <a:r>
              <a:rPr lang="fa-IR" altLang="ko-KR" sz="2400" b="1" dirty="0" smtClean="0">
                <a:latin typeface="Arial" pitchFamily="34" charset="0"/>
                <a:cs typeface="B Nazanin" pitchFamily="2" charset="-78"/>
              </a:rPr>
              <a:t>فرشچیان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fa-IR" altLang="ko-KR" sz="2400" b="1" dirty="0"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89281" y="116632"/>
            <a:ext cx="525471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a-IR" altLang="ko-KR" sz="32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B Nazanin" pitchFamily="2" charset="-78"/>
              </a:rPr>
              <a:t>به نام خداوند بخشنده و مهربان</a:t>
            </a:r>
          </a:p>
          <a:p>
            <a:pPr algn="ctr"/>
            <a:endParaRPr lang="fa-IR" altLang="ko-KR" dirty="0" smtClean="0">
              <a:latin typeface="Arial" pitchFamily="34" charset="0"/>
              <a:ea typeface="맑은 고딕" pitchFamily="50" charset="-127"/>
              <a:cs typeface="B Nazanin" pitchFamily="2" charset="-78"/>
            </a:endParaRPr>
          </a:p>
          <a:p>
            <a:pPr algn="ctr"/>
            <a:r>
              <a:rPr lang="fa-IR" altLang="ko-KR" sz="3200" dirty="0" smtClean="0">
                <a:latin typeface="Arial" pitchFamily="34" charset="0"/>
                <a:ea typeface="맑은 고딕" pitchFamily="50" charset="-127"/>
                <a:cs typeface="B Nazanin" pitchFamily="2" charset="-78"/>
              </a:rPr>
              <a:t>بهبود صحت تشخیص نفوذ</a:t>
            </a:r>
          </a:p>
          <a:p>
            <a:pPr algn="ctr"/>
            <a:r>
              <a:rPr lang="fa-IR" altLang="ko-KR" sz="3200" dirty="0" smtClean="0">
                <a:latin typeface="Arial" pitchFamily="34" charset="0"/>
                <a:ea typeface="맑은 고딕" pitchFamily="50" charset="-127"/>
                <a:cs typeface="B Nazanin" pitchFamily="2" charset="-78"/>
              </a:rPr>
              <a:t> با استفاده از الگوریتم های تلفیقی</a:t>
            </a:r>
            <a:endParaRPr lang="en-US" altLang="ko-KR" sz="3200" dirty="0" smtClean="0">
              <a:latin typeface="Arial" pitchFamily="34" charset="0"/>
              <a:ea typeface="맑은 고딕" pitchFamily="50" charset="-127"/>
              <a:cs typeface="B Nazanin" pitchFamily="2" charset="-7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4048" y="2348880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4716016" y="2924944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حسین فرضعلی وند   و   حمزه نادری ده شیخ</a:t>
            </a:r>
            <a:endParaRPr lang="en-US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فرضیه های تحقیق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18864" y="1412776"/>
            <a:ext cx="8229600" cy="3600400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</a:rPr>
              <a:t>فرضیه های مطرح شده در این مقاله به شرح ذیل است: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fa-IR" sz="2000" dirty="0" smtClean="0">
                <a:solidFill>
                  <a:schemeClr val="tx1"/>
                </a:solidFill>
              </a:rPr>
              <a:t>1. استفاده </a:t>
            </a:r>
            <a:r>
              <a:rPr lang="fa-IR" sz="2000" dirty="0">
                <a:solidFill>
                  <a:schemeClr val="tx1"/>
                </a:solidFill>
              </a:rPr>
              <a:t>از روش های کاهش ویژگی می تواند </a:t>
            </a:r>
            <a:r>
              <a:rPr lang="fa-IR" sz="2000" dirty="0" smtClean="0">
                <a:solidFill>
                  <a:schemeClr val="tx1"/>
                </a:solidFill>
              </a:rPr>
              <a:t>صحت تشخیص </a:t>
            </a:r>
            <a:r>
              <a:rPr lang="fa-IR" sz="2000" dirty="0">
                <a:solidFill>
                  <a:schemeClr val="tx1"/>
                </a:solidFill>
              </a:rPr>
              <a:t>نفوذ در شبکه را افزایش دهد.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fa-IR" sz="2000" dirty="0" smtClean="0">
                <a:solidFill>
                  <a:schemeClr val="tx1"/>
                </a:solidFill>
              </a:rPr>
              <a:t>2. استفاده </a:t>
            </a:r>
            <a:r>
              <a:rPr lang="fa-IR" sz="2000" dirty="0">
                <a:solidFill>
                  <a:schemeClr val="tx1"/>
                </a:solidFill>
              </a:rPr>
              <a:t>از الگوریتم های یادگیری تلفیقی </a:t>
            </a:r>
            <a:r>
              <a:rPr lang="fa-IR" sz="2000" dirty="0" smtClean="0">
                <a:solidFill>
                  <a:schemeClr val="tx1"/>
                </a:solidFill>
              </a:rPr>
              <a:t>صحت تشخیص </a:t>
            </a:r>
            <a:r>
              <a:rPr lang="fa-IR" sz="2000" dirty="0">
                <a:solidFill>
                  <a:schemeClr val="tx1"/>
                </a:solidFill>
              </a:rPr>
              <a:t>نفوذ در شبکه را افزایش می </a:t>
            </a:r>
            <a:r>
              <a:rPr lang="fa-IR" sz="2000" dirty="0" smtClean="0">
                <a:solidFill>
                  <a:schemeClr val="tx1"/>
                </a:solidFill>
              </a:rPr>
              <a:t>دهد.</a:t>
            </a:r>
            <a:endParaRPr lang="fa-IR" sz="2000" dirty="0">
              <a:solidFill>
                <a:schemeClr val="tx1"/>
              </a:solidFill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04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الگوریتم </a:t>
            </a:r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بگینگ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412776"/>
            <a:ext cx="8280920" cy="3600400"/>
          </a:xfrm>
        </p:spPr>
        <p:txBody>
          <a:bodyPr/>
          <a:lstStyle/>
          <a:p>
            <a:pPr algn="just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الگوریتم بگینگ یا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دسته بندی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متا الگوریتم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باشد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که برای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کاهش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عدم توازن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همچنین واریانس به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کار می‌رود. 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روش همچنین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واریانس را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کاهش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به دوری از </a:t>
            </a:r>
            <a:r>
              <a:rPr lang="en-US" sz="2000" dirty="0" err="1" smtClean="0">
                <a:solidFill>
                  <a:schemeClr val="tx1"/>
                </a:solidFill>
                <a:cs typeface="B Nazanin" pitchFamily="2" charset="-78"/>
              </a:rPr>
              <a:t>overfiting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کمک میکند. اگرچه 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روش معمولا در دخت تصمیم به کار می رود اما می تواند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هر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نوع مدل 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شود. بگینگ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یک حالت مخصوص 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روند مدل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میانگین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باشد.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روش چندین پیشگویی کننده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را میانگین می گیرد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، لذا برای بهبود مثالهای خطی مفید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 نمی باشد.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53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الگوریتم بوستینگ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536504"/>
          </a:xfrm>
        </p:spPr>
        <p:txBody>
          <a:bodyPr/>
          <a:lstStyle/>
          <a:p>
            <a:pPr algn="r" rtl="1"/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Boosting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(تقویتی) 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متا الگوریتم یادگیری ماشین برای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اجرای یادگیری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نظارت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شده  است.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یادگیرنده‌های ضعیف در حین اضافه شدن به مجموعه، وزن دهی می‌شوند که این وزن دهی معمولاً بر اساس میزان دقت در طبقه‌بندی نمونه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هاست.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پس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اضافه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شدن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هر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طبقه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بند،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داده‌ها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نیز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وزنشان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اصلاح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می‌گردد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.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وزن دهی نمونه‌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ها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بصورتی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است که در هر مرحله، وزن نمونه‌هایی که به صورت صحیح طبقه‌بندی می‌شوند کاهش یافته و وزن نمونه‌هایی که به درستی طبقه‌بندی نشده‌اند، بیشتر می‌شود تا در مراحل بعدی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توسط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یادگیرنده‌های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جدید، با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دقت بیشتری طبقه‌بندی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گردند.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بنابراین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تمرکز یادگیرنده‌های ضعیف جدید، بیشتر بر روی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داده‌هایی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خواهد بود که سیستم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مراحل قبلی قادر به طبقه‌بندی صحیح آنها نبوده است. 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733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الگوریتم </a:t>
            </a:r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آدابوست 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484784"/>
            <a:ext cx="8352928" cy="4680520"/>
          </a:xfrm>
        </p:spPr>
        <p:txBody>
          <a:bodyPr/>
          <a:lstStyle/>
          <a:p>
            <a:pPr algn="r" rtl="1"/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آدابوست، مختصر شده از بوستینگ انطباقی،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متا الگوریتم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باشد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می تواند 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ترکیب  با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تعداد زیادی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الگوریتم 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یادگیری برای بهبود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کارایی شان استفاده شود.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الگوریتم، طبقه بند هر مرحله جدید به نفع نمونه‌های غلط طبقه‌بندی شده در مراحل 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قبل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تنظیم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می‌گردد.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طبقه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بند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پایه فقط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کافیست از طبقه بند تصادفی (۵۰٪) بهتر باشد و به این ترتیب بهبود </a:t>
            </a:r>
            <a:endParaRPr lang="fa-IR" sz="22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عملکرد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الگوریتم با تکرارهای بیشتر بهبود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می‌یابد.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دور 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طبقه بند ضعیف اضافه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می‌شود و وزن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نمونه‌های غلط طبقه‌بندی شده افزایش و وزن نمونه‌های درست طبقه‌بندی شده کاهش داده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می‌شود.</a:t>
            </a: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بنابراین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طبقه بند جدید تمرکز بر نمونه‌هایی که سخت تر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یاد گرفته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می‌شوند، خواهند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داشت.  آدابوست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 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نویزدار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حساس می باشد.</a:t>
            </a: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23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روش </a:t>
            </a:r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تحقیق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412776"/>
            <a:ext cx="8373616" cy="453650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این مقاله می خواهیم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1- با استفاده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تکنیک های داده کاوی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اطلاعات موجود که مربوط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به دیتاست </a:t>
            </a:r>
            <a:r>
              <a:rPr lang="en-US" sz="2000" smtClean="0">
                <a:solidFill>
                  <a:schemeClr val="tx1"/>
                </a:solidFill>
                <a:cs typeface="B Nazanin" pitchFamily="2" charset="-78"/>
              </a:rPr>
              <a:t>kddcup99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تشخیص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را تشخیص بدهیم. 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2- فیلتر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نمودن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داده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های ورودی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اولین عملیات انجام شده در این مقاله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است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برای کاهش ابعاد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الگوریتم های کاهش ویژگی با 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الگوریتم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های یادگیری استفاده شده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است.</a:t>
            </a:r>
          </a:p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3- با استفاده از الگوریتم کاهش ویژگی در نهایت ویژگی هایی که مهمترین نقش را در دسته بندی کاربران دارد شناسایی شده و داده کاوی بر روی آن انجام شده است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.</a:t>
            </a:r>
            <a:endParaRPr lang="fa-IR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259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200" b="0" dirty="0" smtClean="0">
                <a:solidFill>
                  <a:schemeClr val="tx1"/>
                </a:solidFill>
                <a:cs typeface="B Nazanin" pitchFamily="2" charset="-78"/>
              </a:rPr>
              <a:t>روش تحقیق</a:t>
            </a:r>
            <a:endParaRPr lang="en-US" sz="32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18864" y="1412776"/>
            <a:ext cx="8229600" cy="4464496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4- ویژگی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 بر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حسب واحدهای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مناسب هر گروه استخراج شده 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تقریب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برای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ساده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تر 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حجم محاسبات 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شده است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میزان صحت روش ها با هم مقایسه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5- میزان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تشخیص نفوذ را با الگوریتم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های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یادگیری تلفیقی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 هم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مقایسه می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کنیم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و میزان صحت تشخیص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 با 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تکنیک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های 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bagging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و 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boosting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 محاسبه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شود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6-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نتایج مقایسه شده و بهترین نتیجه در صحت تشخیص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نفوذ مشخص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گردد.</a:t>
            </a:r>
            <a:r>
              <a:rPr lang="fa-IR" sz="2400" dirty="0"/>
              <a:t/>
            </a:r>
            <a:br>
              <a:rPr lang="fa-IR" sz="2400" dirty="0"/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19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مجموعه داده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484784"/>
            <a:ext cx="8373616" cy="4536504"/>
          </a:xfrm>
        </p:spPr>
        <p:txBody>
          <a:bodyPr/>
          <a:lstStyle/>
          <a:p>
            <a:pPr algn="r" rtl="1"/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برای سهولت کار ابتدا داده های آموزشی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مجموعه داده های بصورت اتفاقی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KDDCUP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و پایگاه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99 انتخاب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کنیم.</a:t>
            </a:r>
          </a:p>
          <a:p>
            <a:pPr algn="r" rtl="1"/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مجموعه، شامل اطلاعات اتصالات شبکه محلی نیروی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هوایی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آمریکا به انضمام انواع گسترده ای از تهاجمات شبیه سازی شده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باشد.</a:t>
            </a:r>
          </a:p>
          <a:p>
            <a:pPr algn="r" rtl="1"/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ضمنا بخشی از داده ها نیز مربوط به رفتارهای عادی می باشند. هر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رکورد شامل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41 ویژگی    مربوط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یک ارتباط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باشد.</a:t>
            </a: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927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انواع حملات </a:t>
            </a:r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en-US" sz="3600" b="0" dirty="0" smtClean="0">
                <a:solidFill>
                  <a:schemeClr val="tx1"/>
                </a:solidFill>
                <a:cs typeface="B Nazanin" pitchFamily="2" charset="-78"/>
              </a:rPr>
              <a:t>KDD99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556792"/>
            <a:ext cx="8367387" cy="4608512"/>
          </a:xfrm>
        </p:spPr>
        <p:txBody>
          <a:bodyPr/>
          <a:lstStyle/>
          <a:p>
            <a:pPr algn="r" rtl="1"/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چهار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دسته حمله در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KDDCUP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endParaRPr lang="fa-IR" sz="22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DOS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: 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حمله منابع سیستم بیش از حد مورد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مصرف قرار میگیرد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باعث میشود که درخواست های نرمال برای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اختیار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گرفتن منابع، رد شود.</a:t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R2L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: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حمله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کننده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نفوذ غیر مجاز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راه دور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ماشین قربانی، شروع به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سوء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استفاده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از حساب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قانونی کاربر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کرده و اقدام به ارسال بسته بر روی شبکه میکند.</a:t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U2R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: 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نوع حمله ها به طور موفقیت آمیزی 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ماشین قربانی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اجرا میشوند و ریشه را 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  اختیار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میگیرند.</a:t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Probing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: 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نوع از حمله های کامپوترها برای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جمع آوری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اطلاعات و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یافتن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قابلیت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های آسیب پذیری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شناخته شده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پویش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شوند.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74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یافته ها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1340768"/>
            <a:ext cx="8229600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در این روش دیتاست موجود پس از انجام مرحله انتخاب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ویژگی وارد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الگوریتم یادگیری 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Bagging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Boosting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می شود و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میزان کارایی آن در تشخیص نفوذ بررسی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شود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میزان کارایی به شرح ذیل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است:</a:t>
            </a:r>
          </a:p>
          <a:p>
            <a:pPr algn="r" rtl="1"/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44" y="3356992"/>
            <a:ext cx="49053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6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بحث و نتیجه </a:t>
            </a:r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گیری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340768"/>
            <a:ext cx="8424936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صحت در تشخیص حملات در مقاله ارائه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شده با روش الگوریتم بیزین با هم مقایسه شده است.</a:t>
            </a:r>
          </a:p>
          <a:p>
            <a:pPr algn="r" rtl="1">
              <a:lnSpc>
                <a:spcPct val="150000"/>
              </a:lnSpc>
            </a:pP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با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توجه به اینکه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دراین مقاله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نوع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الگوریتم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های تلفیقی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شده است لذا باعث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بهبود  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صحت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تشخیص حملات مختلف و کارایی بیشتر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آن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شده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میزان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صحت را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تا  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99/93 درصد 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بهبود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بخشیده است.</a:t>
            </a:r>
            <a:r>
              <a:rPr lang="fa-IR" sz="2400" dirty="0">
                <a:solidFill>
                  <a:schemeClr val="tx1"/>
                </a:solidFill>
              </a:rPr>
              <a:t/>
            </a:r>
            <a:br>
              <a:rPr lang="fa-IR" sz="24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0635"/>
            <a:ext cx="49149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0" dirty="0" smtClean="0">
                <a:solidFill>
                  <a:schemeClr val="tx1"/>
                </a:solidFill>
                <a:cs typeface="B Nazanin" pitchFamily="2" charset="-78"/>
              </a:rPr>
              <a:t>پیشگفتار</a:t>
            </a:r>
            <a:endParaRPr lang="en-US" b="0" dirty="0"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1556792"/>
            <a:ext cx="8856984" cy="460851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ارائه هدف این است که بررسی کنیم «آیا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توان صحت تشخیص نفوذ را با استفاده 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الگوریتم  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تلفیقی افزایش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؟»</a:t>
            </a:r>
          </a:p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سیستم های تشخیص نفوذ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یکی از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تکنیک هایی است که برای حفظ امنیت در شبکه های رایانه 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استفاده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شود.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یکی از مشکلات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سیستمهای امنیتی، گزارش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نادرست</a:t>
            </a:r>
            <a:r>
              <a:rPr lang="fa-IR" sz="18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هشدار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 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سیستم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است</a:t>
            </a:r>
            <a:endParaRPr lang="fa-IR" sz="2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که پس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بررسی های انجام شده و استفاده از روش های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کاهش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ویژگی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الگوریتم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های یادگیری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 تلفیقی 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Boosting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و  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Bagging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جهت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افزایش صحت و دقت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حملات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انجام شده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است.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49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ko-KR" sz="3600" b="0" dirty="0" smtClean="0">
                <a:solidFill>
                  <a:schemeClr val="tx1"/>
                </a:solidFill>
                <a:cs typeface="B Nazanin" pitchFamily="2" charset="-78"/>
              </a:rPr>
              <a:t>مراجع</a:t>
            </a:r>
            <a:endParaRPr lang="ko-KR" alt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95736" y="1268760"/>
            <a:ext cx="6758408" cy="4147865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endParaRPr lang="ko-KR" altLang="en-US" sz="2400" dirty="0">
              <a:solidFill>
                <a:schemeClr val="tx1"/>
              </a:solidFill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9"/>
          <a:stretch/>
        </p:blipFill>
        <p:spPr bwMode="auto">
          <a:xfrm>
            <a:off x="2279104" y="1290933"/>
            <a:ext cx="6685384" cy="336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مراجع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59"/>
            <a:ext cx="6624736" cy="397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980728"/>
          </a:xfrm>
        </p:spPr>
        <p:txBody>
          <a:bodyPr/>
          <a:lstStyle/>
          <a:p>
            <a:pPr algn="ctr" rtl="1"/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مراجع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0" y="980728"/>
            <a:ext cx="676875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ryam\Desktop\thanks.jpg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968552" cy="279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flower"/>
          <p:cNvSpPr>
            <a:spLocks noChangeAspect="1" noChangeArrowheads="1"/>
          </p:cNvSpPr>
          <p:nvPr/>
        </p:nvSpPr>
        <p:spPr bwMode="auto">
          <a:xfrm>
            <a:off x="155575" y="-1684338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200" b="0" dirty="0" smtClean="0">
                <a:solidFill>
                  <a:schemeClr val="tx1"/>
                </a:solidFill>
                <a:cs typeface="B Nazanin" pitchFamily="2" charset="-78"/>
              </a:rPr>
              <a:t>هدف</a:t>
            </a:r>
            <a:endParaRPr lang="en-US" sz="32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9552" y="1484784"/>
            <a:ext cx="8229600" cy="525658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مقاله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سعی می شود تا از روشها 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تکنیکهای داده کاوی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برای ساختن مدل های تشخیص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نفوذ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هدف از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روش این است که الگو های سازگار و مفیدی 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ویژگی 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سیستم کشف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 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طوری که بتوان از آنها رفتار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کاربران و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برنامه ها را توصیف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نمود.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 کاوی 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فرآیند استخراج (خودکار) الگوها از دسته های بزرگی 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 ها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رجوع می کند. الگوریتم های متعددی از قبیل دسته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بندی، خوشه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بندی، پیش بینی و قواعد انجمنی 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...  برای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اهداف داده کاوی موجود هستند.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که در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مساله از </a:t>
            </a:r>
            <a:r>
              <a:rPr lang="fa-IR" sz="2200" u="sng" dirty="0">
                <a:solidFill>
                  <a:schemeClr val="tx1"/>
                </a:solidFill>
                <a:cs typeface="B Nazanin" pitchFamily="2" charset="-78"/>
              </a:rPr>
              <a:t>الگوریتم دسته بندی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شود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. </a:t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257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yam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73016"/>
            <a:ext cx="331236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altLang="ko-KR" sz="2800" dirty="0" smtClean="0">
                <a:solidFill>
                  <a:schemeClr val="tx1"/>
                </a:solidFill>
                <a:cs typeface="B Nazanin" pitchFamily="2" charset="-78"/>
              </a:rPr>
              <a:t>IDS</a:t>
            </a:r>
            <a:endParaRPr lang="ko-KR" altLang="en-US" sz="28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06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ntrusion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etection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ystems: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95536" y="1628800"/>
            <a:ext cx="8424936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altLang="ko-KR" sz="2000" dirty="0" smtClean="0">
                <a:solidFill>
                  <a:schemeClr val="tx1"/>
                </a:solidFill>
                <a:latin typeface="Arial" pitchFamily="34" charset="0"/>
                <a:cs typeface="B Nazanin" pitchFamily="2" charset="-78"/>
              </a:rPr>
              <a:t>سیستمی است که ب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رای محافظت از شبکه در برابر ترافیک مخرب مورد استفاده قرار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میگیرد تا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بتوانند در صورتی که نفوذ گر از دیواره آتش،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آنتی ویروس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و دیگر تجهیزات امنیتی عبور کرد و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وارد سیستم شده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  آن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را تشخیص داده و چاره ای برای آن بیاندیشد. </a:t>
            </a:r>
            <a:endParaRPr lang="fa-IR" sz="20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اضافه کردن یک سنسور </a:t>
            </a:r>
            <a:r>
              <a:rPr lang="en-US" sz="2000" dirty="0" smtClean="0">
                <a:solidFill>
                  <a:schemeClr val="tx1"/>
                </a:solidFill>
                <a:cs typeface="B Nazanin" pitchFamily="2" charset="-78"/>
              </a:rPr>
              <a:t>IDS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 باعث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افزایش امنیت شبکه می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شود و ترافیک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را با جزئیات بیشتری نسبت به فایروال کنترل می کند و این بررسی را تا لایه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هفتم شبکه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انجام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میدهد.</a:t>
            </a:r>
          </a:p>
          <a:p>
            <a:pPr algn="r" rtl="1">
              <a:lnSpc>
                <a:spcPct val="150000"/>
              </a:lnSpc>
            </a:pPr>
            <a:endParaRPr lang="ko-KR" altLang="en-US" sz="2000" dirty="0">
              <a:solidFill>
                <a:schemeClr val="tx1"/>
              </a:solidFill>
              <a:latin typeface="Arial" pitchFamily="34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484784"/>
            <a:ext cx="8280920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امروزه، فناوری </a:t>
            </a:r>
            <a:r>
              <a:rPr lang="en-US" sz="2200" dirty="0">
                <a:solidFill>
                  <a:schemeClr val="tx1"/>
                </a:solidFill>
                <a:cs typeface="B Nazanin" pitchFamily="2" charset="-78"/>
              </a:rPr>
              <a:t>IDS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 یکی از مهمترین ابزارهای مورد استفاده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برای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مقابله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 تهدیدها به شمار می رود.</a:t>
            </a:r>
          </a:p>
          <a:p>
            <a:pPr algn="r" rtl="1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cs typeface="B Nazanin" pitchFamily="2" charset="-78"/>
              </a:rPr>
              <a:t>IDS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 بیشتر شبیه یک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دزدگیر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عمل میکند.</a:t>
            </a:r>
            <a:r>
              <a:rPr lang="en-US" sz="2200" dirty="0">
                <a:solidFill>
                  <a:schemeClr val="tx1"/>
                </a:solidFill>
                <a:cs typeface="B Nazanin" pitchFamily="2" charset="-78"/>
              </a:rPr>
              <a:t> 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قسمت هایی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شبکه را که به نظر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رسد کسی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آنجا صدمه زده کشف می کند 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سپس</a:t>
            </a:r>
            <a:r>
              <a:rPr lang="en-US" sz="22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اخطار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دهد. بدیهی است که این اخطار بعد و یا در حین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آسیب</a:t>
            </a:r>
            <a:r>
              <a:rPr lang="en-US" sz="20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دستگاه صورت می گیرد.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اکنون زمان آن رسیده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که شما از صدمات، پیش تر جلوگیری نموده و سیستم را اصلاح کنید.</a:t>
            </a:r>
            <a:endParaRPr lang="ko-KR" altLang="en-US" sz="2200" dirty="0">
              <a:solidFill>
                <a:schemeClr val="tx1"/>
              </a:solidFill>
              <a:latin typeface="Arial" pitchFamily="34" charset="0"/>
              <a:cs typeface="B Nazanin" pitchFamily="2" charset="-78"/>
            </a:endParaRPr>
          </a:p>
          <a:p>
            <a:pPr algn="r" rtl="1"/>
            <a:endParaRPr lang="en-US" sz="24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7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ضرورت انجام تحقیق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9512" y="1412776"/>
            <a:ext cx="8640960" cy="3744416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سیستم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های تشخیص نفوذ برای اطمینان از پردازش و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ذخیره امن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داده ها روی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شبکه،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توسعه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داده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شده اند. یکی از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مهمترین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حملات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روی شبکه حملات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ممانعت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سرویس است. یک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شبکه امن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باید ویژگی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جامعیت داده ها،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در دسترس بودن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دادها،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درستی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داده ها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را دارا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باشد. با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توجه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به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روز شدن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حملات باید از سیستم های یادگیری 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سیستم تشخیص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 استفاده کرد 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قابلیت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استخراج </a:t>
            </a:r>
          </a:p>
          <a:p>
            <a:pPr algn="r" rtl="1">
              <a:lnSpc>
                <a:spcPct val="20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از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حملات قبلی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را داشته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بتواند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حملات جدید را تشخیص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دهد.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انواع روشهای تشخیص </a:t>
            </a:r>
            <a:r>
              <a:rPr lang="fa-IR" sz="3600" b="0" dirty="0" smtClean="0">
                <a:solidFill>
                  <a:schemeClr val="tx1"/>
                </a:solidFill>
                <a:cs typeface="B Nazanin" pitchFamily="2" charset="-78"/>
              </a:rPr>
              <a:t>نفوذ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9552" y="1484784"/>
            <a:ext cx="8229600" cy="4392488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مجموعه ی اقدامات غیرقانونی اطلاق می گردد 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صحت، محرمانگی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و یا دسترسی به یک منبع را به خطر نفوذ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اندازد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. نفوذ می تواند به دو دسته ی داخلی و خارجی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تقسیم شود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.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 نفوذهای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خارجی به آن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دسته از نفوذها گویند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توسط افراد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مجاز و یا غیرمجاز از خارج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شبکه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به درون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شبکه داخلی صورت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گیرند و </a:t>
            </a:r>
            <a:r>
              <a:rPr lang="fa-IR" sz="2000" dirty="0">
                <a:solidFill>
                  <a:schemeClr val="tx1"/>
                </a:solidFill>
                <a:cs typeface="B Nazanin" pitchFamily="2" charset="-78"/>
              </a:rPr>
              <a:t>نفوذهای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داخلی توسط افراد مجاز در </a:t>
            </a:r>
            <a:r>
              <a:rPr lang="fa-IR" sz="2000" dirty="0" smtClean="0">
                <a:solidFill>
                  <a:schemeClr val="tx1"/>
                </a:solidFill>
                <a:cs typeface="B Nazanin" pitchFamily="2" charset="-78"/>
              </a:rPr>
              <a:t>سیستم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و 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شبکه ی داخلی و به عبارتی از درون خود شبکه انجام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پذیرد.</a:t>
            </a:r>
          </a:p>
          <a:p>
            <a:pPr marL="342900" indent="-34290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fa-IR" sz="2000" dirty="0">
                <a:solidFill>
                  <a:schemeClr val="tx1"/>
                </a:solidFill>
              </a:rPr>
              <a:t>روش های تشخیص مورد استفاده در </a:t>
            </a:r>
            <a:r>
              <a:rPr lang="fa-IR" sz="2000" dirty="0" smtClean="0">
                <a:solidFill>
                  <a:schemeClr val="tx1"/>
                </a:solidFill>
              </a:rPr>
              <a:t>سیستم های </a:t>
            </a:r>
            <a:r>
              <a:rPr lang="fa-IR" sz="2000" dirty="0">
                <a:solidFill>
                  <a:schemeClr val="tx1"/>
                </a:solidFill>
              </a:rPr>
              <a:t>تشخیص نفوذ به دو دسته تقسیم می شوند: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fa-IR" sz="2000" dirty="0" smtClean="0">
                <a:solidFill>
                  <a:schemeClr val="tx1"/>
                </a:solidFill>
              </a:rPr>
              <a:t>1- روش </a:t>
            </a:r>
            <a:r>
              <a:rPr lang="fa-IR" sz="2000" dirty="0">
                <a:solidFill>
                  <a:schemeClr val="tx1"/>
                </a:solidFill>
              </a:rPr>
              <a:t>تشخیص رفتار غیر عادی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fa-IR" sz="2000" dirty="0" smtClean="0">
                <a:solidFill>
                  <a:schemeClr val="tx1"/>
                </a:solidFill>
              </a:rPr>
              <a:t>2- روش </a:t>
            </a:r>
            <a:r>
              <a:rPr lang="fa-IR" sz="2000" dirty="0">
                <a:solidFill>
                  <a:schemeClr val="tx1"/>
                </a:solidFill>
              </a:rPr>
              <a:t>تشخیص </a:t>
            </a:r>
            <a:r>
              <a:rPr lang="fa-IR" sz="2000" dirty="0" smtClean="0">
                <a:solidFill>
                  <a:schemeClr val="tx1"/>
                </a:solidFill>
              </a:rPr>
              <a:t>سوءاستفاده</a:t>
            </a:r>
            <a:r>
              <a:rPr lang="fa-IR" sz="2000" dirty="0">
                <a:solidFill>
                  <a:schemeClr val="tx1"/>
                </a:solidFill>
              </a:rPr>
              <a:t/>
            </a:r>
            <a:br>
              <a:rPr lang="fa-IR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7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روش تشخیص رفتار غیرعادی 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1484784"/>
            <a:ext cx="8496944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برای ایجاد نماهای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رفتار عادی، از رویکردهایی از قبیل شبکه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های عصبی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، تکنیک های یادگیری ماشین و حتی سیستم های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ایمنی زیستی استفاده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می شود. برای تشخیص رفتار غیرعادی،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باید رفتارهای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عادی را شناسایی کرده و الگوها و قواعد خاصی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برای آن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 پیدا کرد. رفتارهایی که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این الگوها پیروی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کنند، عادی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بوده و رویدادهایی که انحرافی بیش از حد معمول آماری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  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الگوها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دارند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، به عنوان رفتار غیرعادی شناسایی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شود.</a:t>
            </a:r>
          </a:p>
          <a:p>
            <a:pPr marL="342900" indent="-34290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هیچگونه الگوی ثابتی برای نظارت وجود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ندارد.</a:t>
            </a:r>
            <a:r>
              <a:rPr lang="fa-IR" sz="2400" dirty="0"/>
              <a:t/>
            </a:r>
            <a:br>
              <a:rPr lang="fa-IR" sz="2400" dirty="0"/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381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3600" b="0" dirty="0">
                <a:solidFill>
                  <a:schemeClr val="tx1"/>
                </a:solidFill>
                <a:cs typeface="B Nazanin" pitchFamily="2" charset="-78"/>
              </a:rPr>
              <a:t>روش تشخیص سوءاستفاده </a:t>
            </a:r>
            <a:endParaRPr lang="en-US" sz="3600" b="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340768"/>
            <a:ext cx="8229600" cy="4824536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این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تکنیک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با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نام تشخیص مبتنی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بر امضاء شناخته شده است.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الگوهای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 از پیش ساخته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شده (امضاء) بصورت قانون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نگهداری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 شوند 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طوری که هر الگو انواع متفاوتی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از یک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نفوذ خاص را در برگرفته و در صورت بروز چنین الگویی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در سیستم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، وقوع نفوذ اعلام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شود.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معمولاً </a:t>
            </a:r>
            <a:r>
              <a:rPr lang="fa-IR" sz="2100" dirty="0" smtClean="0">
                <a:solidFill>
                  <a:schemeClr val="tx1"/>
                </a:solidFill>
                <a:cs typeface="B Nazanin" pitchFamily="2" charset="-78"/>
              </a:rPr>
              <a:t>تشخیص </a:t>
            </a:r>
            <a:r>
              <a:rPr lang="fa-IR" sz="2100" dirty="0">
                <a:solidFill>
                  <a:schemeClr val="tx1"/>
                </a:solidFill>
                <a:cs typeface="B Nazanin" pitchFamily="2" charset="-78"/>
              </a:rPr>
              <a:t>دهنده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دارای پایگاه داده ای از امضاء ها یا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الگوهای حمله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است و سعی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میکند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 بررسی ترافیک شبکه،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الگوهای مشابه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با آن چه را که در پایگاه داده خود نگهداری می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کند، پیدا کند.</a:t>
            </a:r>
          </a:p>
          <a:p>
            <a:pPr algn="r" rtl="1">
              <a:lnSpc>
                <a:spcPct val="150000"/>
              </a:lnSpc>
            </a:pP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این روش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ها تنها قادر به تشخیص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نفوذهای شناخته 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شده می باشند و در صورت بروز حملات جدید در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سطح شبکه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>، نمی توانند آن ها را شناسایی </a:t>
            </a:r>
            <a:r>
              <a:rPr lang="fa-IR" sz="2200" dirty="0" smtClean="0">
                <a:solidFill>
                  <a:schemeClr val="tx1"/>
                </a:solidFill>
                <a:cs typeface="B Nazanin" pitchFamily="2" charset="-78"/>
              </a:rPr>
              <a:t>کنند.</a:t>
            </a:r>
            <a:r>
              <a:rPr lang="fa-IR" sz="2200" dirty="0">
                <a:solidFill>
                  <a:schemeClr val="tx1"/>
                </a:solidFill>
                <a:cs typeface="B Nazanin" pitchFamily="2" charset="-78"/>
              </a:rPr>
              <a:t/>
            </a:r>
            <a:br>
              <a:rPr lang="fa-IR" sz="2200" dirty="0">
                <a:solidFill>
                  <a:schemeClr val="tx1"/>
                </a:solidFill>
                <a:cs typeface="B Nazanin" pitchFamily="2" charset="-78"/>
              </a:rPr>
            </a:br>
            <a:endParaRPr lang="en-US" sz="2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23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1537</Words>
  <Application>Microsoft Office PowerPoint</Application>
  <PresentationFormat>On-screen Show (4:3)</PresentationFormat>
  <Paragraphs>86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Presentation</vt:lpstr>
      <vt:lpstr>پیشگفتار</vt:lpstr>
      <vt:lpstr>هدف</vt:lpstr>
      <vt:lpstr>IDS</vt:lpstr>
      <vt:lpstr>IDS</vt:lpstr>
      <vt:lpstr>ضرورت انجام تحقیق</vt:lpstr>
      <vt:lpstr>انواع روشهای تشخیص نفوذ</vt:lpstr>
      <vt:lpstr>روش تشخیص رفتار غیرعادی </vt:lpstr>
      <vt:lpstr>روش تشخیص سوءاستفاده </vt:lpstr>
      <vt:lpstr>فرضیه های تحقیق</vt:lpstr>
      <vt:lpstr>الگوریتم بگینگ</vt:lpstr>
      <vt:lpstr>الگوریتم بوستینگ</vt:lpstr>
      <vt:lpstr>الگوریتم آدابوست </vt:lpstr>
      <vt:lpstr>روش تحقیق</vt:lpstr>
      <vt:lpstr>روش تحقیق</vt:lpstr>
      <vt:lpstr>مجموعه داده</vt:lpstr>
      <vt:lpstr>انواع حملات در KDD99</vt:lpstr>
      <vt:lpstr>یافته ها</vt:lpstr>
      <vt:lpstr>بحث و نتیجه گیری</vt:lpstr>
      <vt:lpstr>مراجع</vt:lpstr>
      <vt:lpstr>مراجع</vt:lpstr>
      <vt:lpstr>مراجع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maryam</cp:lastModifiedBy>
  <cp:revision>77</cp:revision>
  <dcterms:created xsi:type="dcterms:W3CDTF">2014-04-01T16:35:38Z</dcterms:created>
  <dcterms:modified xsi:type="dcterms:W3CDTF">2018-12-25T08:44:41Z</dcterms:modified>
</cp:coreProperties>
</file>