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6" r:id="rId33"/>
  </p:sldIdLst>
  <p:sldSz cx="9144000" cy="5143500" type="screen16x9"/>
  <p:notesSz cx="6858000" cy="9144000"/>
  <p:embeddedFontLst>
    <p:embeddedFont>
      <p:font typeface="Inria Sans" panose="020B0604020202020204" charset="0"/>
      <p:regular r:id="rId35"/>
      <p:bold r:id="rId36"/>
      <p:italic r:id="rId37"/>
      <p:boldItalic r:id="rId38"/>
    </p:embeddedFont>
    <p:embeddedFont>
      <p:font typeface="Inria Sans Light" panose="020B0604020202020204" charset="0"/>
      <p:regular r:id="rId39"/>
      <p:bold r:id="rId40"/>
      <p:italic r:id="rId41"/>
      <p:boldItalic r:id="rId42"/>
    </p:embeddedFont>
    <p:embeddedFont>
      <p:font typeface="Montserrat" panose="020B0604020202020204" charset="0"/>
      <p:regular r:id="rId43"/>
      <p:bold r:id="rId44"/>
      <p:italic r:id="rId45"/>
      <p:boldItalic r:id="rId46"/>
    </p:embeddedFont>
    <p:embeddedFont>
      <p:font typeface="Quicksand" panose="020B0604020202020204" charset="0"/>
      <p:regular r:id="rId47"/>
      <p:bold r:id="rId48"/>
    </p:embeddedFont>
    <p:embeddedFont>
      <p:font typeface="Saira Semi Condensed" panose="020B0604020202020204" charset="0"/>
      <p:regular r:id="rId49"/>
      <p:bold r:id="rId50"/>
    </p:embeddedFont>
    <p:embeddedFont>
      <p:font typeface="Saira SemiCondensed Medium" panose="020B0604020202020204" charset="0"/>
      <p:regular r:id="rId51"/>
      <p:bold r:id="rId52"/>
    </p:embeddedFont>
    <p:embeddedFont>
      <p:font typeface="Titillium Web"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6FE21B-3B36-4826-97C9-5585643B76BF}">
  <a:tblStyle styleId="{0D6FE21B-3B36-4826-97C9-5585643B76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8" d="100"/>
          <a:sy n="158" d="100"/>
        </p:scale>
        <p:origin x="26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54"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eb6d16000_0_20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eb6d16000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aeb6d16000_0_2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aeb6d1600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used the data dictionary to fill in the missing values accordingly, and removed those that had a high missing value percentage but no effect on our model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aeb6d16000_0_23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aeb6d16000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with others, we used the median and mode depending ont he distribution of the feature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aeb6d16000_0_2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aeb6d16000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aeb6d16000_0_24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aeb6d16000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eb6d16000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eb6d16000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aeb6d16000_0_27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aeb6d16000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eb6d16000_0_28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aeb6d16000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SVM is sensitive to noise - this could be one reason we drop it. It doesn’t like data it hasn’t seen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aeb6d16000_0_25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aeb6d1600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aeb6d16000_0_3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aeb6d16000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handled outliers witht he z score method because our features were scaled to be normal. According to empircal rule, anything beyond +/- 3 std dev is considered to be a possible outlier</a:t>
            </a:r>
            <a:endParaRPr/>
          </a:p>
          <a:p>
            <a:pPr marL="0" lvl="0" indent="0" algn="l" rtl="0">
              <a:spcBef>
                <a:spcPts val="0"/>
              </a:spcBef>
              <a:spcAft>
                <a:spcPts val="0"/>
              </a:spcAft>
              <a:buNone/>
            </a:pPr>
            <a:endParaRPr/>
          </a:p>
          <a:p>
            <a:pPr marL="0" lvl="0" indent="0" algn="l" rtl="0">
              <a:spcBef>
                <a:spcPts val="0"/>
              </a:spcBef>
              <a:spcAft>
                <a:spcPts val="0"/>
              </a:spcAft>
              <a:buNone/>
            </a:pPr>
            <a:r>
              <a:rPr lang="en"/>
              <a:t>Both methods gave the same rows of outlers (elastic net just gave us one more row)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eb6d16000_0_3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aeb6d16000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aeb6d16000_0_29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aeb6d16000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aeb6d16000_0_26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aeb6d16000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aeb6d16000_0_3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aeb6d16000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aeb6d16000_0_28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aeb6d16000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aeb6d16000_0_25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aeb6d16000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aeb6d16000_0_33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aeb6d16000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eb6d16000_0_29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eb6d16000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did a lot of hyperparameter tuning, the performance will usually be slightly worse than what you measured using cross-validation (because your system ends up fine-tuned to perform well on the validation data and will likely not perform as well on unknown datasets)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aeb6d16000_0_26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aeb6d16000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aeb6d16000_0_35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aeb6d1600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finalized ridge because it was performing consistenly well on our corss validation, R^2. It also was less resistant to noise and had a low MAE. W</a:t>
            </a:r>
            <a:endParaRPr/>
          </a:p>
          <a:p>
            <a:pPr marL="0" lvl="0" indent="0" algn="l" rtl="0">
              <a:spcBef>
                <a:spcPts val="0"/>
              </a:spcBef>
              <a:spcAft>
                <a:spcPts val="0"/>
              </a:spcAft>
              <a:buNone/>
            </a:pPr>
            <a:r>
              <a:rPr lang="en"/>
              <a:t>We used the model to predict our test data set, and found the MAPE (mean absolute percentage error). This was calcuated by finding the mean of the absolute value of the residuals. A lower MAPE is better, we calculated a MAPE of 9.1%</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aeb6d16000_0_8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aeb6d16000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aeb6d16000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aeb6d1600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aeb6d16000_0_8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aeb6d1600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101600" lvl="0" indent="0" algn="l" rtl="0">
              <a:lnSpc>
                <a:spcPct val="184600"/>
              </a:lnSpc>
              <a:spcBef>
                <a:spcPts val="0"/>
              </a:spcBef>
              <a:spcAft>
                <a:spcPts val="0"/>
              </a:spcAft>
              <a:buNone/>
            </a:pPr>
            <a:endParaRPr sz="1000">
              <a:solidFill>
                <a:schemeClr val="dk1"/>
              </a:solidFill>
              <a:latin typeface="Courier New"/>
              <a:ea typeface="Courier New"/>
              <a:cs typeface="Courier New"/>
              <a:sym typeface="Courier New"/>
            </a:endParaRPr>
          </a:p>
          <a:p>
            <a:pPr marL="0" lvl="0" indent="0" algn="l" rtl="0">
              <a:spcBef>
                <a:spcPts val="90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a7c9383c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a7c9383c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41a98d525d_0_3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aeb6d16000_0_4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aeb6d1600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aeb6d16000_0_5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aeb6d1600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mean slide 8 &amp; 9?</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aeb6d16000_0_4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aeb6d1600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eb6d16000_0_3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eb6d16000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eb6d16000_0_19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aeb6d16000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mplete grid">
  <p:cSld name="BLANK_1">
    <p:spTree>
      <p:nvGrpSpPr>
        <p:cNvPr id="1" name="Shape 190"/>
        <p:cNvGrpSpPr/>
        <p:nvPr/>
      </p:nvGrpSpPr>
      <p:grpSpPr>
        <a:xfrm>
          <a:off x="0" y="0"/>
          <a:ext cx="0" cy="0"/>
          <a:chOff x="0" y="0"/>
          <a:chExt cx="0" cy="0"/>
        </a:xfrm>
      </p:grpSpPr>
      <p:sp>
        <p:nvSpPr>
          <p:cNvPr id="191" name="Google Shape;191;p11"/>
          <p:cNvSpPr/>
          <p:nvPr/>
        </p:nvSpPr>
        <p:spPr>
          <a:xfrm>
            <a:off x="0" y="0"/>
            <a:ext cx="9143953" cy="5143447"/>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6"/>
            </a:gs>
            <a:gs pos="17000">
              <a:schemeClr val="accent4"/>
            </a:gs>
            <a:gs pos="42000">
              <a:schemeClr val="accent3"/>
            </a:gs>
            <a:gs pos="100000">
              <a:schemeClr val="accent2"/>
            </a:gs>
          </a:gsLst>
          <a:lin ang="8100019" scaled="0"/>
        </a:gradFill>
        <a:effectLst/>
      </p:bgPr>
    </p:bg>
    <p:spTree>
      <p:nvGrpSpPr>
        <p:cNvPr id="1" name="Shape 47"/>
        <p:cNvGrpSpPr/>
        <p:nvPr/>
      </p:nvGrpSpPr>
      <p:grpSpPr>
        <a:xfrm>
          <a:off x="0" y="0"/>
          <a:ext cx="0" cy="0"/>
          <a:chOff x="0" y="0"/>
          <a:chExt cx="0" cy="0"/>
        </a:xfrm>
      </p:grpSpPr>
      <p:grpSp>
        <p:nvGrpSpPr>
          <p:cNvPr id="48" name="Google Shape;48;p4"/>
          <p:cNvGrpSpPr/>
          <p:nvPr/>
        </p:nvGrpSpPr>
        <p:grpSpPr>
          <a:xfrm>
            <a:off x="-16" y="0"/>
            <a:ext cx="9144053" cy="5143497"/>
            <a:chOff x="-16" y="0"/>
            <a:chExt cx="9144053" cy="5143497"/>
          </a:xfrm>
        </p:grpSpPr>
        <p:sp>
          <p:nvSpPr>
            <p:cNvPr id="49" name="Google Shape;49;p4"/>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rot="10800000">
              <a:off x="-16" y="3333723"/>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10800000">
              <a:off x="4" y="3325362"/>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800000">
              <a:off x="1095419" y="0"/>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10800000">
              <a:off x="0" y="26"/>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rot="10800000">
              <a:off x="-7" y="2664610"/>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0800000">
              <a:off x="595325" y="4377873"/>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4"/>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lvl1pPr marL="457200" lvl="0" indent="-431800" algn="ctr" rtl="0">
              <a:spcBef>
                <a:spcPts val="0"/>
              </a:spcBef>
              <a:spcAft>
                <a:spcPts val="0"/>
              </a:spcAft>
              <a:buClr>
                <a:schemeClr val="lt1"/>
              </a:buClr>
              <a:buSzPts val="3200"/>
              <a:buChar char="⬥"/>
              <a:defRPr sz="3200">
                <a:solidFill>
                  <a:schemeClr val="lt1"/>
                </a:solidFill>
              </a:defRPr>
            </a:lvl1pPr>
            <a:lvl2pPr marL="914400" lvl="1" indent="-431800" algn="ctr" rtl="0">
              <a:spcBef>
                <a:spcPts val="600"/>
              </a:spcBef>
              <a:spcAft>
                <a:spcPts val="0"/>
              </a:spcAft>
              <a:buClr>
                <a:schemeClr val="lt1"/>
              </a:buClr>
              <a:buSzPts val="3200"/>
              <a:buChar char="⬦"/>
              <a:defRPr sz="3200">
                <a:solidFill>
                  <a:schemeClr val="lt1"/>
                </a:solidFill>
              </a:defRPr>
            </a:lvl2pPr>
            <a:lvl3pPr marL="1371600" lvl="2" indent="-431800" algn="ctr" rtl="0">
              <a:spcBef>
                <a:spcPts val="600"/>
              </a:spcBef>
              <a:spcAft>
                <a:spcPts val="0"/>
              </a:spcAft>
              <a:buClr>
                <a:schemeClr val="lt1"/>
              </a:buClr>
              <a:buSzPts val="3200"/>
              <a:buChar char="⬩"/>
              <a:defRPr sz="3200">
                <a:solidFill>
                  <a:schemeClr val="lt1"/>
                </a:solidFill>
              </a:defRPr>
            </a:lvl3pPr>
            <a:lvl4pPr marL="1828800" lvl="3" indent="-431800" algn="ctr" rtl="0">
              <a:spcBef>
                <a:spcPts val="600"/>
              </a:spcBef>
              <a:spcAft>
                <a:spcPts val="0"/>
              </a:spcAft>
              <a:buClr>
                <a:schemeClr val="lt1"/>
              </a:buClr>
              <a:buSzPts val="3200"/>
              <a:buChar char="●"/>
              <a:defRPr sz="3200">
                <a:solidFill>
                  <a:schemeClr val="lt1"/>
                </a:solidFill>
              </a:defRPr>
            </a:lvl4pPr>
            <a:lvl5pPr marL="2286000" lvl="4" indent="-431800" algn="ctr" rtl="0">
              <a:spcBef>
                <a:spcPts val="600"/>
              </a:spcBef>
              <a:spcAft>
                <a:spcPts val="0"/>
              </a:spcAft>
              <a:buClr>
                <a:schemeClr val="lt1"/>
              </a:buClr>
              <a:buSzPts val="3200"/>
              <a:buChar char="○"/>
              <a:defRPr sz="3200">
                <a:solidFill>
                  <a:schemeClr val="lt1"/>
                </a:solidFill>
              </a:defRPr>
            </a:lvl5pPr>
            <a:lvl6pPr marL="2743200" lvl="5" indent="-431800" algn="ctr" rtl="0">
              <a:spcBef>
                <a:spcPts val="600"/>
              </a:spcBef>
              <a:spcAft>
                <a:spcPts val="0"/>
              </a:spcAft>
              <a:buClr>
                <a:schemeClr val="lt1"/>
              </a:buClr>
              <a:buSzPts val="3200"/>
              <a:buChar char="■"/>
              <a:defRPr sz="3200">
                <a:solidFill>
                  <a:schemeClr val="lt1"/>
                </a:solidFill>
              </a:defRPr>
            </a:lvl6pPr>
            <a:lvl7pPr marL="3200400" lvl="6" indent="-431800" algn="ctr" rtl="0">
              <a:spcBef>
                <a:spcPts val="600"/>
              </a:spcBef>
              <a:spcAft>
                <a:spcPts val="0"/>
              </a:spcAft>
              <a:buClr>
                <a:schemeClr val="lt1"/>
              </a:buClr>
              <a:buSzPts val="3200"/>
              <a:buChar char="●"/>
              <a:defRPr sz="3200">
                <a:solidFill>
                  <a:schemeClr val="lt1"/>
                </a:solidFill>
              </a:defRPr>
            </a:lvl7pPr>
            <a:lvl8pPr marL="3657600" lvl="7" indent="-431800" algn="ctr" rtl="0">
              <a:spcBef>
                <a:spcPts val="600"/>
              </a:spcBef>
              <a:spcAft>
                <a:spcPts val="0"/>
              </a:spcAft>
              <a:buClr>
                <a:schemeClr val="lt1"/>
              </a:buClr>
              <a:buSzPts val="3200"/>
              <a:buChar char="○"/>
              <a:defRPr sz="3200">
                <a:solidFill>
                  <a:schemeClr val="lt1"/>
                </a:solidFill>
              </a:defRPr>
            </a:lvl8pPr>
            <a:lvl9pPr marL="4114800" lvl="8" indent="-431800" algn="ctr" rtl="0">
              <a:spcBef>
                <a:spcPts val="600"/>
              </a:spcBef>
              <a:spcAft>
                <a:spcPts val="600"/>
              </a:spcAft>
              <a:buClr>
                <a:schemeClr val="lt1"/>
              </a:buClr>
              <a:buSzPts val="3200"/>
              <a:buChar char="■"/>
              <a:defRPr sz="3200">
                <a:solidFill>
                  <a:schemeClr val="lt1"/>
                </a:solidFill>
              </a:defRPr>
            </a:lvl9pPr>
          </a:lstStyle>
          <a:p>
            <a:endParaRPr/>
          </a:p>
        </p:txBody>
      </p:sp>
      <p:sp>
        <p:nvSpPr>
          <p:cNvPr id="63" name="Google Shape;63;p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4" name="Google Shape;64;p4"/>
          <p:cNvGrpSpPr/>
          <p:nvPr/>
        </p:nvGrpSpPr>
        <p:grpSpPr>
          <a:xfrm>
            <a:off x="4282319" y="-4"/>
            <a:ext cx="579363" cy="1204159"/>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5400000">
              <a:off x="3874807" y="683602"/>
              <a:ext cx="306000" cy="264900"/>
            </a:xfrm>
            <a:prstGeom prst="hexagon">
              <a:avLst>
                <a:gd name="adj" fmla="val 25000"/>
                <a:gd name="vf" fmla="val 115470"/>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txBox="1"/>
          <p:nvPr/>
        </p:nvSpPr>
        <p:spPr>
          <a:xfrm>
            <a:off x="3593400" y="476575"/>
            <a:ext cx="1957200" cy="653700"/>
          </a:xfrm>
          <a:prstGeom prst="rect">
            <a:avLst/>
          </a:prstGeom>
          <a:noFill/>
          <a:ln>
            <a:noFill/>
          </a:ln>
          <a:effectLst>
            <a:outerShdw blurRad="114300" dist="19050" dir="5400000" algn="bl" rotWithShape="0">
              <a:schemeClr val="lt1">
                <a:alpha val="50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7"/>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4" name="Google Shape;124;p7"/>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5" name="Google Shape;125;p7"/>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6" name="Google Shape;126;p7"/>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7" name="Google Shape;127;p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0"/>
        <p:cNvGrpSpPr/>
        <p:nvPr/>
      </p:nvGrpSpPr>
      <p:grpSpPr>
        <a:xfrm>
          <a:off x="0" y="0"/>
          <a:ext cx="0" cy="0"/>
          <a:chOff x="0" y="0"/>
          <a:chExt cx="0" cy="0"/>
        </a:xfrm>
      </p:grpSpPr>
      <p:grpSp>
        <p:nvGrpSpPr>
          <p:cNvPr id="151" name="Google Shape;151;p9"/>
          <p:cNvGrpSpPr/>
          <p:nvPr/>
        </p:nvGrpSpPr>
        <p:grpSpPr>
          <a:xfrm>
            <a:off x="0" y="0"/>
            <a:ext cx="9144036" cy="5143497"/>
            <a:chOff x="0" y="0"/>
            <a:chExt cx="9144036" cy="5143497"/>
          </a:xfrm>
        </p:grpSpPr>
        <p:sp>
          <p:nvSpPr>
            <p:cNvPr id="152" name="Google Shape;152;p9"/>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9"/>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txBox="1">
            <a:spLocks noGrp="1"/>
          </p:cNvSpPr>
          <p:nvPr>
            <p:ph type="body" idx="1"/>
          </p:nvPr>
        </p:nvSpPr>
        <p:spPr>
          <a:xfrm>
            <a:off x="851175" y="4635425"/>
            <a:ext cx="7441800" cy="306000"/>
          </a:xfrm>
          <a:prstGeom prst="rect">
            <a:avLst/>
          </a:prstGeom>
        </p:spPr>
        <p:txBody>
          <a:bodyPr spcFirstLastPara="1" wrap="square" lIns="0" tIns="0" rIns="0" bIns="0" anchor="ctr" anchorCtr="0">
            <a:noAutofit/>
          </a:bodyPr>
          <a:lstStyle>
            <a:lvl1pPr marL="457200" lvl="0" indent="-228600" rtl="0">
              <a:spcBef>
                <a:spcPts val="0"/>
              </a:spcBef>
              <a:spcAft>
                <a:spcPts val="600"/>
              </a:spcAft>
              <a:buSzPts val="1800"/>
              <a:buNone/>
              <a:defRPr sz="1800"/>
            </a:lvl1pPr>
          </a:lstStyle>
          <a:p>
            <a:endParaRPr/>
          </a:p>
        </p:txBody>
      </p:sp>
      <p:sp>
        <p:nvSpPr>
          <p:cNvPr id="168" name="Google Shape;168;p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69" name="Google Shape;169;p9"/>
          <p:cNvGrpSpPr/>
          <p:nvPr/>
        </p:nvGrpSpPr>
        <p:grpSpPr>
          <a:xfrm>
            <a:off x="1" y="4635437"/>
            <a:ext cx="731345" cy="306027"/>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marL="914400" lvl="1" indent="-3429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823925" y="1991825"/>
            <a:ext cx="67860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Predicting House Prices </a:t>
            </a:r>
            <a:endParaRPr/>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12"/>
          <p:cNvSpPr txBox="1">
            <a:spLocks noGrp="1"/>
          </p:cNvSpPr>
          <p:nvPr>
            <p:ph type="ctrTitle"/>
          </p:nvPr>
        </p:nvSpPr>
        <p:spPr>
          <a:xfrm>
            <a:off x="1690000" y="3258825"/>
            <a:ext cx="7349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u="sng"/>
              <a:t>Team</a:t>
            </a:r>
            <a:r>
              <a:rPr lang="en" sz="2400"/>
              <a:t>: 		Cobra </a:t>
            </a:r>
            <a:endParaRPr sz="2400"/>
          </a:p>
          <a:p>
            <a:pPr marL="0" lvl="0" indent="0" algn="l" rtl="0">
              <a:spcBef>
                <a:spcPts val="0"/>
              </a:spcBef>
              <a:spcAft>
                <a:spcPts val="0"/>
              </a:spcAft>
              <a:buNone/>
            </a:pPr>
            <a:r>
              <a:rPr lang="en" sz="2400" u="sng"/>
              <a:t>Class</a:t>
            </a:r>
            <a:r>
              <a:rPr lang="en" sz="2400"/>
              <a:t>: 		MSA 8010 </a:t>
            </a:r>
            <a:endParaRPr sz="2400"/>
          </a:p>
          <a:p>
            <a:pPr marL="0" lvl="0" indent="0" algn="l" rtl="0">
              <a:spcBef>
                <a:spcPts val="0"/>
              </a:spcBef>
              <a:spcAft>
                <a:spcPts val="0"/>
              </a:spcAft>
              <a:buNone/>
            </a:pPr>
            <a:r>
              <a:rPr lang="en" sz="2400" u="sng"/>
              <a:t>Members:</a:t>
            </a:r>
            <a:r>
              <a:rPr lang="en" sz="2400"/>
              <a:t>  Devangi B., Fatima M., Maryam G., Kimmy W.,                                Sam 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93" name="Google Shape;293;p21"/>
          <p:cNvSpPr/>
          <p:nvPr/>
        </p:nvSpPr>
        <p:spPr>
          <a:xfrm>
            <a:off x="0" y="201150"/>
            <a:ext cx="7065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lt1"/>
                </a:solidFill>
                <a:latin typeface="Saira Semi Condensed"/>
                <a:ea typeface="Saira Semi Condensed"/>
                <a:cs typeface="Saira Semi Condensed"/>
                <a:sym typeface="Saira Semi Condensed"/>
              </a:rPr>
              <a:t>Data Preprocessing: Missing Value Imputation</a:t>
            </a:r>
            <a:endParaRPr sz="2700">
              <a:solidFill>
                <a:schemeClr val="lt1"/>
              </a:solidFill>
              <a:latin typeface="Saira Semi Condensed"/>
              <a:ea typeface="Saira Semi Condensed"/>
              <a:cs typeface="Saira Semi Condensed"/>
              <a:sym typeface="Saira Semi Condensed"/>
            </a:endParaRPr>
          </a:p>
        </p:txBody>
      </p:sp>
      <p:pic>
        <p:nvPicPr>
          <p:cNvPr id="294" name="Google Shape;294;p21"/>
          <p:cNvPicPr preferRelativeResize="0"/>
          <p:nvPr/>
        </p:nvPicPr>
        <p:blipFill>
          <a:blip r:embed="rId3">
            <a:alphaModFix/>
          </a:blip>
          <a:stretch>
            <a:fillRect/>
          </a:stretch>
        </p:blipFill>
        <p:spPr>
          <a:xfrm>
            <a:off x="642775" y="973925"/>
            <a:ext cx="4463025" cy="3014075"/>
          </a:xfrm>
          <a:prstGeom prst="rect">
            <a:avLst/>
          </a:prstGeom>
          <a:noFill/>
          <a:ln>
            <a:noFill/>
          </a:ln>
        </p:spPr>
      </p:pic>
      <p:sp>
        <p:nvSpPr>
          <p:cNvPr id="295" name="Google Shape;295;p21"/>
          <p:cNvSpPr txBox="1"/>
          <p:nvPr/>
        </p:nvSpPr>
        <p:spPr>
          <a:xfrm>
            <a:off x="5478775" y="982225"/>
            <a:ext cx="3161400" cy="30945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750">
                <a:solidFill>
                  <a:srgbClr val="FFFFFF"/>
                </a:solidFill>
              </a:rPr>
              <a:t>Percent Missing </a:t>
            </a:r>
            <a:endParaRPr sz="1750">
              <a:solidFill>
                <a:srgbClr val="FFFFFF"/>
              </a:solidFill>
            </a:endParaRPr>
          </a:p>
          <a:p>
            <a:pPr marL="457200" lvl="0" indent="0" algn="l" rtl="0">
              <a:lnSpc>
                <a:spcPct val="115000"/>
              </a:lnSpc>
              <a:spcBef>
                <a:spcPts val="0"/>
              </a:spcBef>
              <a:spcAft>
                <a:spcPts val="0"/>
              </a:spcAft>
              <a:buNone/>
            </a:pPr>
            <a:endParaRPr sz="1750">
              <a:solidFill>
                <a:srgbClr val="FFFFFF"/>
              </a:solidFill>
            </a:endParaRPr>
          </a:p>
          <a:p>
            <a:pPr marL="457200" lvl="0" indent="-339725" algn="l" rtl="0">
              <a:lnSpc>
                <a:spcPct val="115000"/>
              </a:lnSpc>
              <a:spcBef>
                <a:spcPts val="0"/>
              </a:spcBef>
              <a:spcAft>
                <a:spcPts val="0"/>
              </a:spcAft>
              <a:buClr>
                <a:srgbClr val="FFFFFF"/>
              </a:buClr>
              <a:buSzPts val="1750"/>
              <a:buChar char="●"/>
            </a:pPr>
            <a:r>
              <a:rPr lang="en" sz="1750">
                <a:solidFill>
                  <a:srgbClr val="FFFFFF"/>
                </a:solidFill>
              </a:rPr>
              <a:t>PoolQC: 99.69</a:t>
            </a:r>
            <a:endParaRPr sz="1750">
              <a:solidFill>
                <a:srgbClr val="FFFFFF"/>
              </a:solidFill>
            </a:endParaRPr>
          </a:p>
          <a:p>
            <a:pPr marL="457200" lvl="0" indent="-339725" algn="l" rtl="0">
              <a:lnSpc>
                <a:spcPct val="115000"/>
              </a:lnSpc>
              <a:spcBef>
                <a:spcPts val="0"/>
              </a:spcBef>
              <a:spcAft>
                <a:spcPts val="0"/>
              </a:spcAft>
              <a:buClr>
                <a:srgbClr val="FFFFFF"/>
              </a:buClr>
              <a:buSzPts val="1750"/>
              <a:buChar char="●"/>
            </a:pPr>
            <a:r>
              <a:rPr lang="en" sz="1750">
                <a:solidFill>
                  <a:srgbClr val="FFFFFF"/>
                </a:solidFill>
              </a:rPr>
              <a:t>MiscFeature: 96.4</a:t>
            </a:r>
            <a:endParaRPr sz="1750">
              <a:solidFill>
                <a:srgbClr val="FFFFFF"/>
              </a:solidFill>
            </a:endParaRPr>
          </a:p>
          <a:p>
            <a:pPr marL="457200" lvl="0" indent="-339725" algn="l" rtl="0">
              <a:lnSpc>
                <a:spcPct val="115000"/>
              </a:lnSpc>
              <a:spcBef>
                <a:spcPts val="0"/>
              </a:spcBef>
              <a:spcAft>
                <a:spcPts val="0"/>
              </a:spcAft>
              <a:buClr>
                <a:srgbClr val="FFFFFF"/>
              </a:buClr>
              <a:buSzPts val="1750"/>
              <a:buChar char="●"/>
            </a:pPr>
            <a:r>
              <a:rPr lang="en" sz="1750">
                <a:solidFill>
                  <a:srgbClr val="FFFFFF"/>
                </a:solidFill>
              </a:rPr>
              <a:t>Alley: 93.21</a:t>
            </a:r>
            <a:endParaRPr sz="1750">
              <a:solidFill>
                <a:srgbClr val="FFFFFF"/>
              </a:solidFill>
            </a:endParaRPr>
          </a:p>
          <a:p>
            <a:pPr marL="457200" lvl="0" indent="-339725" algn="l" rtl="0">
              <a:lnSpc>
                <a:spcPct val="115000"/>
              </a:lnSpc>
              <a:spcBef>
                <a:spcPts val="0"/>
              </a:spcBef>
              <a:spcAft>
                <a:spcPts val="0"/>
              </a:spcAft>
              <a:buClr>
                <a:srgbClr val="FFFFFF"/>
              </a:buClr>
              <a:buSzPts val="1750"/>
              <a:buChar char="●"/>
            </a:pPr>
            <a:r>
              <a:rPr lang="en" sz="1750">
                <a:solidFill>
                  <a:srgbClr val="FFFFFF"/>
                </a:solidFill>
              </a:rPr>
              <a:t>Fence: 80.43</a:t>
            </a:r>
            <a:endParaRPr sz="1750">
              <a:solidFill>
                <a:srgbClr val="FFFFFF"/>
              </a:solidFill>
            </a:endParaRPr>
          </a:p>
          <a:p>
            <a:pPr marL="457200" lvl="0" indent="-339725" algn="l" rtl="0">
              <a:lnSpc>
                <a:spcPct val="115000"/>
              </a:lnSpc>
              <a:spcBef>
                <a:spcPts val="0"/>
              </a:spcBef>
              <a:spcAft>
                <a:spcPts val="0"/>
              </a:spcAft>
              <a:buClr>
                <a:srgbClr val="FFFFFF"/>
              </a:buClr>
              <a:buSzPts val="1750"/>
              <a:buChar char="●"/>
            </a:pPr>
            <a:r>
              <a:rPr lang="en" sz="1750">
                <a:solidFill>
                  <a:srgbClr val="FFFFFF"/>
                </a:solidFill>
              </a:rPr>
              <a:t>FireplaceQu: 48.68</a:t>
            </a:r>
            <a:endParaRPr sz="1750">
              <a:solidFill>
                <a:srgbClr val="FFFFFF"/>
              </a:solidFill>
            </a:endParaRPr>
          </a:p>
          <a:p>
            <a:pPr marL="457200" lvl="0" indent="-339725" algn="l" rtl="0">
              <a:lnSpc>
                <a:spcPct val="115000"/>
              </a:lnSpc>
              <a:spcBef>
                <a:spcPts val="0"/>
              </a:spcBef>
              <a:spcAft>
                <a:spcPts val="0"/>
              </a:spcAft>
              <a:buClr>
                <a:srgbClr val="FFFFFF"/>
              </a:buClr>
              <a:buSzPts val="1750"/>
              <a:buChar char="●"/>
            </a:pPr>
            <a:r>
              <a:rPr lang="en" sz="1750">
                <a:solidFill>
                  <a:srgbClr val="FFFFFF"/>
                </a:solidFill>
              </a:rPr>
              <a:t>LotFrontage: 16.66</a:t>
            </a:r>
            <a:endParaRPr sz="1750">
              <a:solidFill>
                <a:srgbClr val="FFFFFF"/>
              </a:solidFill>
            </a:endParaRPr>
          </a:p>
          <a:p>
            <a:pPr marL="457200" lvl="0" indent="-339725" algn="l" rtl="0">
              <a:lnSpc>
                <a:spcPct val="115000"/>
              </a:lnSpc>
              <a:spcBef>
                <a:spcPts val="0"/>
              </a:spcBef>
              <a:spcAft>
                <a:spcPts val="0"/>
              </a:spcAft>
              <a:buClr>
                <a:srgbClr val="FFFFFF"/>
              </a:buClr>
              <a:buSzPts val="1750"/>
              <a:buChar char="●"/>
            </a:pPr>
            <a:r>
              <a:rPr lang="en" sz="1750">
                <a:solidFill>
                  <a:srgbClr val="FFFFFF"/>
                </a:solidFill>
              </a:rPr>
              <a:t>GarageYrBlt: 5.45</a:t>
            </a:r>
            <a:endParaRPr sz="1750">
              <a:solidFill>
                <a:srgbClr val="FFFFFF"/>
              </a:solidFill>
            </a:endParaRPr>
          </a:p>
          <a:p>
            <a:pPr marL="0" lvl="0" indent="0" algn="l" rtl="0">
              <a:lnSpc>
                <a:spcPct val="115000"/>
              </a:lnSpc>
              <a:spcBef>
                <a:spcPts val="0"/>
              </a:spcBef>
              <a:spcAft>
                <a:spcPts val="0"/>
              </a:spcAft>
              <a:buNone/>
            </a:pPr>
            <a:endParaRPr sz="1750">
              <a:highlight>
                <a:srgbClr val="FFFFFF"/>
              </a:highlight>
            </a:endParaRPr>
          </a:p>
        </p:txBody>
      </p:sp>
      <p:sp>
        <p:nvSpPr>
          <p:cNvPr id="296" name="Google Shape;296;p21"/>
          <p:cNvSpPr txBox="1"/>
          <p:nvPr/>
        </p:nvSpPr>
        <p:spPr>
          <a:xfrm>
            <a:off x="760425" y="4030000"/>
            <a:ext cx="6970800" cy="739200"/>
          </a:xfrm>
          <a:prstGeom prst="rect">
            <a:avLst/>
          </a:prstGeom>
          <a:noFill/>
          <a:ln>
            <a:noFill/>
          </a:ln>
        </p:spPr>
        <p:txBody>
          <a:bodyPr spcFirstLastPara="1" wrap="square" lIns="91425" tIns="91425" rIns="91425" bIns="91425" anchor="t" anchorCtr="0">
            <a:noAutofit/>
          </a:bodyPr>
          <a:lstStyle/>
          <a:p>
            <a:pPr marL="457200" lvl="0" indent="-339725" algn="l" rtl="0">
              <a:lnSpc>
                <a:spcPct val="115000"/>
              </a:lnSpc>
              <a:spcBef>
                <a:spcPts val="0"/>
              </a:spcBef>
              <a:spcAft>
                <a:spcPts val="0"/>
              </a:spcAft>
              <a:buClr>
                <a:srgbClr val="FFFFFF"/>
              </a:buClr>
              <a:buSzPts val="1750"/>
              <a:buChar char="●"/>
            </a:pPr>
            <a:r>
              <a:rPr lang="en" sz="1750">
                <a:solidFill>
                  <a:srgbClr val="FFFFFF"/>
                </a:solidFill>
              </a:rPr>
              <a:t>Since there are alot of null values, we do not want to drop the rows right away → violating integrity of data</a:t>
            </a:r>
            <a:endParaRPr sz="1750">
              <a:solidFill>
                <a:srgbClr val="FFFFFF"/>
              </a:solidFill>
            </a:endParaRPr>
          </a:p>
          <a:p>
            <a:pPr marL="457200" lvl="0" indent="-339725" algn="l" rtl="0">
              <a:lnSpc>
                <a:spcPct val="115000"/>
              </a:lnSpc>
              <a:spcBef>
                <a:spcPts val="0"/>
              </a:spcBef>
              <a:spcAft>
                <a:spcPts val="0"/>
              </a:spcAft>
              <a:buClr>
                <a:srgbClr val="FFFFFF"/>
              </a:buClr>
              <a:buSzPts val="1750"/>
              <a:buChar char="●"/>
            </a:pPr>
            <a:r>
              <a:rPr lang="en" sz="1750">
                <a:solidFill>
                  <a:srgbClr val="FFFFFF"/>
                </a:solidFill>
              </a:rPr>
              <a:t>We will try to impute some features in different ways </a:t>
            </a:r>
            <a:endParaRPr sz="1750">
              <a:solidFill>
                <a:srgbClr val="FFFFFF"/>
              </a:solidFill>
            </a:endParaRPr>
          </a:p>
          <a:p>
            <a:pPr marL="0" lvl="0" indent="0" algn="l" rtl="0">
              <a:lnSpc>
                <a:spcPct val="115000"/>
              </a:lnSpc>
              <a:spcBef>
                <a:spcPts val="0"/>
              </a:spcBef>
              <a:spcAft>
                <a:spcPts val="0"/>
              </a:spcAft>
              <a:buNone/>
            </a:pPr>
            <a:endParaRPr sz="1750">
              <a:highlight>
                <a:srgbClr val="FFFFFF"/>
              </a:highlight>
            </a:endParaRPr>
          </a:p>
          <a:p>
            <a:pPr marL="0" lvl="0" indent="0" algn="l" rtl="0">
              <a:spcBef>
                <a:spcPts val="0"/>
              </a:spcBef>
              <a:spcAft>
                <a:spcPts val="0"/>
              </a:spcAft>
              <a:buNone/>
            </a:pPr>
            <a:endParaRPr>
              <a:latin typeface="Inria Sans Light"/>
              <a:ea typeface="Inria Sans Light"/>
              <a:cs typeface="Inria Sans Light"/>
              <a:sym typeface="Inria Sa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2"/>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302" name="Google Shape;302;p22"/>
          <p:cNvSpPr/>
          <p:nvPr/>
        </p:nvSpPr>
        <p:spPr>
          <a:xfrm>
            <a:off x="0" y="201150"/>
            <a:ext cx="7065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lt1"/>
                </a:solidFill>
                <a:latin typeface="Saira Semi Condensed"/>
                <a:ea typeface="Saira Semi Condensed"/>
                <a:cs typeface="Saira Semi Condensed"/>
                <a:sym typeface="Saira Semi Condensed"/>
              </a:rPr>
              <a:t>Data Preprocessing: Missing Value Imputation</a:t>
            </a:r>
            <a:endParaRPr sz="2700">
              <a:solidFill>
                <a:schemeClr val="lt1"/>
              </a:solidFill>
              <a:latin typeface="Saira Semi Condensed"/>
              <a:ea typeface="Saira Semi Condensed"/>
              <a:cs typeface="Saira Semi Condensed"/>
              <a:sym typeface="Saira Semi Condensed"/>
            </a:endParaRPr>
          </a:p>
        </p:txBody>
      </p:sp>
      <p:pic>
        <p:nvPicPr>
          <p:cNvPr id="303" name="Google Shape;303;p22"/>
          <p:cNvPicPr preferRelativeResize="0"/>
          <p:nvPr/>
        </p:nvPicPr>
        <p:blipFill>
          <a:blip r:embed="rId3">
            <a:alphaModFix/>
          </a:blip>
          <a:stretch>
            <a:fillRect/>
          </a:stretch>
        </p:blipFill>
        <p:spPr>
          <a:xfrm>
            <a:off x="7345625" y="871125"/>
            <a:ext cx="1645850" cy="3184175"/>
          </a:xfrm>
          <a:prstGeom prst="rect">
            <a:avLst/>
          </a:prstGeom>
          <a:noFill/>
          <a:ln>
            <a:noFill/>
          </a:ln>
        </p:spPr>
      </p:pic>
      <p:graphicFrame>
        <p:nvGraphicFramePr>
          <p:cNvPr id="304" name="Google Shape;304;p22"/>
          <p:cNvGraphicFramePr/>
          <p:nvPr/>
        </p:nvGraphicFramePr>
        <p:xfrm>
          <a:off x="318788" y="1136475"/>
          <a:ext cx="3000000" cy="3000000"/>
        </p:xfrm>
        <a:graphic>
          <a:graphicData uri="http://schemas.openxmlformats.org/drawingml/2006/table">
            <a:tbl>
              <a:tblPr>
                <a:noFill/>
                <a:tableStyleId>{0D6FE21B-3B36-4826-97C9-5585643B76BF}</a:tableStyleId>
              </a:tblPr>
              <a:tblGrid>
                <a:gridCol w="2698025">
                  <a:extLst>
                    <a:ext uri="{9D8B030D-6E8A-4147-A177-3AD203B41FA5}">
                      <a16:colId xmlns:a16="http://schemas.microsoft.com/office/drawing/2014/main" val="20000"/>
                    </a:ext>
                  </a:extLst>
                </a:gridCol>
                <a:gridCol w="4113275">
                  <a:extLst>
                    <a:ext uri="{9D8B030D-6E8A-4147-A177-3AD203B41FA5}">
                      <a16:colId xmlns:a16="http://schemas.microsoft.com/office/drawing/2014/main" val="20001"/>
                    </a:ext>
                  </a:extLst>
                </a:gridCol>
              </a:tblGrid>
              <a:tr h="513125">
                <a:tc>
                  <a:txBody>
                    <a:bodyPr/>
                    <a:lstStyle/>
                    <a:p>
                      <a:pPr marL="0" lvl="0" indent="0" algn="l" rtl="0">
                        <a:spcBef>
                          <a:spcPts val="0"/>
                        </a:spcBef>
                        <a:spcAft>
                          <a:spcPts val="0"/>
                        </a:spcAft>
                        <a:buNone/>
                      </a:pPr>
                      <a:r>
                        <a:rPr lang="en" sz="1700" b="1">
                          <a:solidFill>
                            <a:srgbClr val="FFFFFF"/>
                          </a:solidFill>
                        </a:rPr>
                        <a:t>Feature </a:t>
                      </a:r>
                      <a:endParaRPr sz="1700" b="1">
                        <a:solidFill>
                          <a:srgbClr val="FFFFFF"/>
                        </a:solidFill>
                      </a:endParaRPr>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sz="1600" b="1">
                          <a:solidFill>
                            <a:srgbClr val="FFFFFF"/>
                          </a:solidFill>
                        </a:rPr>
                        <a:t>Imputation</a:t>
                      </a:r>
                      <a:endParaRPr sz="1600" b="1">
                        <a:solidFill>
                          <a:srgbClr val="FFFFFF"/>
                        </a:solidFill>
                      </a:endParaRPr>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r h="1435050">
                <a:tc>
                  <a:txBody>
                    <a:bodyPr/>
                    <a:lstStyle/>
                    <a:p>
                      <a:pPr marL="0" lvl="0" indent="0" algn="l" rtl="0">
                        <a:lnSpc>
                          <a:spcPct val="115000"/>
                        </a:lnSpc>
                        <a:spcBef>
                          <a:spcPts val="0"/>
                        </a:spcBef>
                        <a:spcAft>
                          <a:spcPts val="0"/>
                        </a:spcAft>
                        <a:buNone/>
                      </a:pPr>
                      <a:r>
                        <a:rPr lang="en" sz="1200">
                          <a:solidFill>
                            <a:srgbClr val="FFFFFF"/>
                          </a:solidFill>
                        </a:rPr>
                        <a:t>PoolQC</a:t>
                      </a:r>
                      <a:endParaRPr sz="12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457200" lvl="0" indent="-304800" algn="l" rtl="0">
                        <a:lnSpc>
                          <a:spcPct val="115000"/>
                        </a:lnSpc>
                        <a:spcBef>
                          <a:spcPts val="0"/>
                        </a:spcBef>
                        <a:spcAft>
                          <a:spcPts val="0"/>
                        </a:spcAft>
                        <a:buClr>
                          <a:srgbClr val="FFFFFF"/>
                        </a:buClr>
                        <a:buSzPts val="1200"/>
                        <a:buChar char="●"/>
                      </a:pPr>
                      <a:r>
                        <a:rPr lang="en" sz="1200">
                          <a:solidFill>
                            <a:srgbClr val="FFFFFF"/>
                          </a:solidFill>
                        </a:rPr>
                        <a:t>No pool according to the data dictionary</a:t>
                      </a:r>
                      <a:endParaRPr sz="1200">
                        <a:solidFill>
                          <a:srgbClr val="FFFFFF"/>
                        </a:solidFill>
                      </a:endParaRPr>
                    </a:p>
                    <a:p>
                      <a:pPr marL="457200" lvl="0" indent="-304800" algn="l" rtl="0">
                        <a:lnSpc>
                          <a:spcPct val="115000"/>
                        </a:lnSpc>
                        <a:spcBef>
                          <a:spcPts val="0"/>
                        </a:spcBef>
                        <a:spcAft>
                          <a:spcPts val="0"/>
                        </a:spcAft>
                        <a:buClr>
                          <a:srgbClr val="FFFFFF"/>
                        </a:buClr>
                        <a:buSzPts val="1200"/>
                        <a:buChar char="●"/>
                      </a:pPr>
                      <a:r>
                        <a:rPr lang="en" sz="1200">
                          <a:solidFill>
                            <a:srgbClr val="FFFFFF"/>
                          </a:solidFill>
                        </a:rPr>
                        <a:t>So we fill with 0</a:t>
                      </a:r>
                      <a:endParaRPr sz="1200">
                        <a:solidFill>
                          <a:srgbClr val="FFFFFF"/>
                        </a:solidFill>
                      </a:endParaRPr>
                    </a:p>
                    <a:p>
                      <a:pPr marL="457200" lvl="0" indent="-304800" algn="l" rtl="0">
                        <a:lnSpc>
                          <a:spcPct val="115000"/>
                        </a:lnSpc>
                        <a:spcBef>
                          <a:spcPts val="0"/>
                        </a:spcBef>
                        <a:spcAft>
                          <a:spcPts val="0"/>
                        </a:spcAft>
                        <a:buClr>
                          <a:srgbClr val="FFFFFF"/>
                        </a:buClr>
                        <a:buSzPts val="1200"/>
                        <a:buChar char="●"/>
                      </a:pPr>
                      <a:r>
                        <a:rPr lang="en" sz="1200">
                          <a:solidFill>
                            <a:srgbClr val="FFFFFF"/>
                          </a:solidFill>
                        </a:rPr>
                        <a:t>BUT ID 2418, 2501, 2597 have a pool so we impute using avg distribution</a:t>
                      </a:r>
                      <a:endParaRPr sz="1200">
                        <a:solidFill>
                          <a:srgbClr val="FFFFFF"/>
                        </a:solidFill>
                      </a:endParaRPr>
                    </a:p>
                    <a:p>
                      <a:pPr marL="457200" lvl="0" indent="-304800" algn="l" rtl="0">
                        <a:lnSpc>
                          <a:spcPct val="115000"/>
                        </a:lnSpc>
                        <a:spcBef>
                          <a:spcPts val="0"/>
                        </a:spcBef>
                        <a:spcAft>
                          <a:spcPts val="0"/>
                        </a:spcAft>
                        <a:buClr>
                          <a:srgbClr val="FFFFFF"/>
                        </a:buClr>
                        <a:buSzPts val="1200"/>
                        <a:buChar char="●"/>
                      </a:pPr>
                      <a:r>
                        <a:rPr lang="en" sz="1200">
                          <a:solidFill>
                            <a:srgbClr val="FFFFFF"/>
                          </a:solidFill>
                        </a:rPr>
                        <a:t>We use FA for those 3 cases</a:t>
                      </a:r>
                      <a:endParaRPr sz="1200">
                        <a:solidFill>
                          <a:srgbClr val="FFFFFF"/>
                        </a:solidFill>
                      </a:endParaRPr>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1"/>
                  </a:ext>
                </a:extLst>
              </a:tr>
              <a:tr h="970650">
                <a:tc>
                  <a:txBody>
                    <a:bodyPr/>
                    <a:lstStyle/>
                    <a:p>
                      <a:pPr marL="0" lvl="0" indent="0" algn="l" rtl="0">
                        <a:lnSpc>
                          <a:spcPct val="115000"/>
                        </a:lnSpc>
                        <a:spcBef>
                          <a:spcPts val="0"/>
                        </a:spcBef>
                        <a:spcAft>
                          <a:spcPts val="0"/>
                        </a:spcAft>
                        <a:buNone/>
                      </a:pPr>
                      <a:r>
                        <a:rPr lang="en" sz="1200">
                          <a:solidFill>
                            <a:srgbClr val="FFFFFF"/>
                          </a:solidFill>
                        </a:rPr>
                        <a:t>MiscFeature,</a:t>
                      </a:r>
                      <a:endParaRPr sz="1200">
                        <a:solidFill>
                          <a:srgbClr val="FFFFFF"/>
                        </a:solidFill>
                      </a:endParaRPr>
                    </a:p>
                    <a:p>
                      <a:pPr marL="0" lvl="0" indent="0" algn="l" rtl="0">
                        <a:lnSpc>
                          <a:spcPct val="115000"/>
                        </a:lnSpc>
                        <a:spcBef>
                          <a:spcPts val="0"/>
                        </a:spcBef>
                        <a:spcAft>
                          <a:spcPts val="0"/>
                        </a:spcAft>
                        <a:buNone/>
                      </a:pPr>
                      <a:r>
                        <a:rPr lang="en" sz="1200">
                          <a:solidFill>
                            <a:srgbClr val="FFFFFF"/>
                          </a:solidFill>
                        </a:rPr>
                        <a:t>Fence,</a:t>
                      </a:r>
                      <a:endParaRPr sz="1200">
                        <a:solidFill>
                          <a:srgbClr val="FFFFFF"/>
                        </a:solidFill>
                      </a:endParaRPr>
                    </a:p>
                    <a:p>
                      <a:pPr marL="0" lvl="0" indent="0" algn="l" rtl="0">
                        <a:lnSpc>
                          <a:spcPct val="115000"/>
                        </a:lnSpc>
                        <a:spcBef>
                          <a:spcPts val="0"/>
                        </a:spcBef>
                        <a:spcAft>
                          <a:spcPts val="0"/>
                        </a:spcAft>
                        <a:buNone/>
                      </a:pPr>
                      <a:r>
                        <a:rPr lang="en" sz="1200">
                          <a:solidFill>
                            <a:srgbClr val="FFFFFF"/>
                          </a:solidFill>
                        </a:rPr>
                        <a:t>utilities</a:t>
                      </a:r>
                      <a:endParaRPr sz="12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457200" lvl="0" indent="-304800" algn="l" rtl="0">
                        <a:lnSpc>
                          <a:spcPct val="115000"/>
                        </a:lnSpc>
                        <a:spcBef>
                          <a:spcPts val="0"/>
                        </a:spcBef>
                        <a:spcAft>
                          <a:spcPts val="0"/>
                        </a:spcAft>
                        <a:buClr>
                          <a:srgbClr val="FFFFFF"/>
                        </a:buClr>
                        <a:buSzPts val="1200"/>
                        <a:buChar char="●"/>
                      </a:pPr>
                      <a:r>
                        <a:rPr lang="en" sz="1200">
                          <a:solidFill>
                            <a:srgbClr val="FFFFFF"/>
                          </a:solidFill>
                        </a:rPr>
                        <a:t>We can use None according to data dict.</a:t>
                      </a:r>
                      <a:endParaRPr sz="1200">
                        <a:solidFill>
                          <a:srgbClr val="FFFFFF"/>
                        </a:solidFill>
                      </a:endParaRPr>
                    </a:p>
                    <a:p>
                      <a:pPr marL="457200" lvl="0" indent="-304800" algn="l" rtl="0">
                        <a:lnSpc>
                          <a:spcPct val="115000"/>
                        </a:lnSpc>
                        <a:spcBef>
                          <a:spcPts val="0"/>
                        </a:spcBef>
                        <a:spcAft>
                          <a:spcPts val="0"/>
                        </a:spcAft>
                        <a:buClr>
                          <a:srgbClr val="FFFFFF"/>
                        </a:buClr>
                        <a:buSzPts val="1200"/>
                        <a:buChar char="●"/>
                      </a:pPr>
                      <a:r>
                        <a:rPr lang="en" sz="1200">
                          <a:solidFill>
                            <a:srgbClr val="FFFFFF"/>
                          </a:solidFill>
                        </a:rPr>
                        <a:t>But these features had no effect on our model so we delete</a:t>
                      </a:r>
                      <a:endParaRPr sz="12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05" name="Google Shape;305;p22"/>
          <p:cNvSpPr txBox="1"/>
          <p:nvPr/>
        </p:nvSpPr>
        <p:spPr>
          <a:xfrm>
            <a:off x="7345625" y="2872750"/>
            <a:ext cx="1645800" cy="405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highlight>
                <a:srgbClr val="CCCCCC"/>
              </a:highlight>
              <a:latin typeface="Inria Sans Light"/>
              <a:ea typeface="Inria Sans Light"/>
              <a:cs typeface="Inria Sans Light"/>
              <a:sym typeface="Inria Sans Light"/>
            </a:endParaRPr>
          </a:p>
        </p:txBody>
      </p:sp>
      <p:sp>
        <p:nvSpPr>
          <p:cNvPr id="306" name="Google Shape;306;p22"/>
          <p:cNvSpPr txBox="1"/>
          <p:nvPr/>
        </p:nvSpPr>
        <p:spPr>
          <a:xfrm>
            <a:off x="7345625" y="3489850"/>
            <a:ext cx="1645800" cy="2805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highlight>
                <a:srgbClr val="CCCCCC"/>
              </a:highlight>
              <a:latin typeface="Inria Sans Light"/>
              <a:ea typeface="Inria Sans Light"/>
              <a:cs typeface="Inria Sans Light"/>
              <a:sym typeface="Inria Sans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312" name="Google Shape;312;p23"/>
          <p:cNvSpPr/>
          <p:nvPr/>
        </p:nvSpPr>
        <p:spPr>
          <a:xfrm>
            <a:off x="0" y="201150"/>
            <a:ext cx="7065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lt1"/>
                </a:solidFill>
                <a:latin typeface="Saira Semi Condensed"/>
                <a:ea typeface="Saira Semi Condensed"/>
                <a:cs typeface="Saira Semi Condensed"/>
                <a:sym typeface="Saira Semi Condensed"/>
              </a:rPr>
              <a:t>Data Preprocessing: Missing Value Imputation</a:t>
            </a:r>
            <a:endParaRPr sz="2700">
              <a:solidFill>
                <a:schemeClr val="lt1"/>
              </a:solidFill>
              <a:latin typeface="Saira Semi Condensed"/>
              <a:ea typeface="Saira Semi Condensed"/>
              <a:cs typeface="Saira Semi Condensed"/>
              <a:sym typeface="Saira Semi Condensed"/>
            </a:endParaRPr>
          </a:p>
        </p:txBody>
      </p:sp>
      <p:graphicFrame>
        <p:nvGraphicFramePr>
          <p:cNvPr id="313" name="Google Shape;313;p23"/>
          <p:cNvGraphicFramePr/>
          <p:nvPr/>
        </p:nvGraphicFramePr>
        <p:xfrm>
          <a:off x="1163688" y="1026075"/>
          <a:ext cx="3000000" cy="3000000"/>
        </p:xfrm>
        <a:graphic>
          <a:graphicData uri="http://schemas.openxmlformats.org/drawingml/2006/table">
            <a:tbl>
              <a:tblPr>
                <a:noFill/>
                <a:tableStyleId>{0D6FE21B-3B36-4826-97C9-5585643B76BF}</a:tableStyleId>
              </a:tblPr>
              <a:tblGrid>
                <a:gridCol w="3792100">
                  <a:extLst>
                    <a:ext uri="{9D8B030D-6E8A-4147-A177-3AD203B41FA5}">
                      <a16:colId xmlns:a16="http://schemas.microsoft.com/office/drawing/2014/main" val="20000"/>
                    </a:ext>
                  </a:extLst>
                </a:gridCol>
                <a:gridCol w="3273800">
                  <a:extLst>
                    <a:ext uri="{9D8B030D-6E8A-4147-A177-3AD203B41FA5}">
                      <a16:colId xmlns:a16="http://schemas.microsoft.com/office/drawing/2014/main" val="20001"/>
                    </a:ext>
                  </a:extLst>
                </a:gridCol>
              </a:tblGrid>
              <a:tr h="397425">
                <a:tc>
                  <a:txBody>
                    <a:bodyPr/>
                    <a:lstStyle/>
                    <a:p>
                      <a:pPr marL="0" lvl="0" indent="0" algn="l" rtl="0">
                        <a:lnSpc>
                          <a:spcPct val="115000"/>
                        </a:lnSpc>
                        <a:spcBef>
                          <a:spcPts val="0"/>
                        </a:spcBef>
                        <a:spcAft>
                          <a:spcPts val="0"/>
                        </a:spcAft>
                        <a:buNone/>
                      </a:pPr>
                      <a:r>
                        <a:rPr lang="en" sz="1200">
                          <a:solidFill>
                            <a:srgbClr val="FFFFFF"/>
                          </a:solidFill>
                        </a:rPr>
                        <a:t>Alley, FireplaceQu, Bsmt, MasVnrType, MasVnArea</a:t>
                      </a:r>
                      <a:endParaRPr sz="1200"/>
                    </a:p>
                  </a:txBody>
                  <a:tcPr marL="91425" marR="91425" marT="91425" marB="91425"/>
                </a:tc>
                <a:tc>
                  <a:txBody>
                    <a:bodyPr/>
                    <a:lstStyle/>
                    <a:p>
                      <a:pPr marL="0" lvl="0" indent="0" algn="l" rtl="0">
                        <a:lnSpc>
                          <a:spcPct val="115000"/>
                        </a:lnSpc>
                        <a:spcBef>
                          <a:spcPts val="0"/>
                        </a:spcBef>
                        <a:spcAft>
                          <a:spcPts val="0"/>
                        </a:spcAft>
                        <a:buNone/>
                      </a:pPr>
                      <a:r>
                        <a:rPr lang="en" sz="1200">
                          <a:solidFill>
                            <a:srgbClr val="FFFFFF"/>
                          </a:solidFill>
                        </a:rPr>
                        <a:t>use None (as per data dictionary)</a:t>
                      </a:r>
                      <a:endParaRPr sz="1200">
                        <a:solidFill>
                          <a:srgbClr val="FFFFFF"/>
                        </a:solidFill>
                      </a:endParaRPr>
                    </a:p>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0"/>
                  </a:ext>
                </a:extLst>
              </a:tr>
              <a:tr h="328000">
                <a:tc>
                  <a:txBody>
                    <a:bodyPr/>
                    <a:lstStyle/>
                    <a:p>
                      <a:pPr marL="0" lvl="0" indent="0" algn="l" rtl="0">
                        <a:lnSpc>
                          <a:spcPct val="115000"/>
                        </a:lnSpc>
                        <a:spcBef>
                          <a:spcPts val="0"/>
                        </a:spcBef>
                        <a:spcAft>
                          <a:spcPts val="0"/>
                        </a:spcAft>
                        <a:buNone/>
                      </a:pPr>
                      <a:r>
                        <a:rPr lang="en" sz="1200">
                          <a:solidFill>
                            <a:srgbClr val="FFFFFF"/>
                          </a:solidFill>
                        </a:rPr>
                        <a:t>LotFrontage</a:t>
                      </a:r>
                      <a:endParaRPr sz="1200">
                        <a:solidFill>
                          <a:srgbClr val="FFFFFF"/>
                        </a:solidFill>
                      </a:endParaRPr>
                    </a:p>
                  </a:txBody>
                  <a:tcPr marL="91425" marR="91425" marT="91425" marB="91425"/>
                </a:tc>
                <a:tc>
                  <a:txBody>
                    <a:bodyPr/>
                    <a:lstStyle/>
                    <a:p>
                      <a:pPr marL="0" lvl="0" indent="0" algn="l" rtl="0">
                        <a:spcBef>
                          <a:spcPts val="0"/>
                        </a:spcBef>
                        <a:spcAft>
                          <a:spcPts val="0"/>
                        </a:spcAft>
                        <a:buNone/>
                      </a:pPr>
                      <a:r>
                        <a:rPr lang="en" sz="1200">
                          <a:solidFill>
                            <a:srgbClr val="FFFFFF"/>
                          </a:solidFill>
                        </a:rPr>
                        <a:t>Group with neighborhood features, MICE</a:t>
                      </a:r>
                      <a:endParaRPr sz="1200">
                        <a:solidFill>
                          <a:srgbClr val="FFFFFF"/>
                        </a:solidFill>
                      </a:endParaRPr>
                    </a:p>
                  </a:txBody>
                  <a:tcPr marL="91425" marR="91425" marT="91425" marB="91425"/>
                </a:tc>
                <a:extLst>
                  <a:ext uri="{0D108BD9-81ED-4DB2-BD59-A6C34878D82A}">
                    <a16:rowId xmlns:a16="http://schemas.microsoft.com/office/drawing/2014/main" val="10001"/>
                  </a:ext>
                </a:extLst>
              </a:tr>
              <a:tr h="1073925">
                <a:tc>
                  <a:txBody>
                    <a:bodyPr/>
                    <a:lstStyle/>
                    <a:p>
                      <a:pPr marL="0" lvl="0" indent="0" algn="l" rtl="0">
                        <a:spcBef>
                          <a:spcPts val="0"/>
                        </a:spcBef>
                        <a:spcAft>
                          <a:spcPts val="0"/>
                        </a:spcAft>
                        <a:buNone/>
                      </a:pPr>
                      <a:r>
                        <a:rPr lang="en" sz="1200">
                          <a:solidFill>
                            <a:srgbClr val="FFFFFF"/>
                          </a:solidFill>
                        </a:rPr>
                        <a:t>Garage , all other </a:t>
                      </a:r>
                      <a:endParaRPr sz="1200">
                        <a:solidFill>
                          <a:srgbClr val="FFFFFF"/>
                        </a:solidFill>
                      </a:endParaRPr>
                    </a:p>
                  </a:txBody>
                  <a:tcPr marL="91425" marR="91425" marT="91425" marB="91425"/>
                </a:tc>
                <a:tc>
                  <a:txBody>
                    <a:bodyPr/>
                    <a:lstStyle/>
                    <a:p>
                      <a:pPr marL="0" lvl="0" indent="0" algn="l" rtl="0">
                        <a:spcBef>
                          <a:spcPts val="0"/>
                        </a:spcBef>
                        <a:spcAft>
                          <a:spcPts val="0"/>
                        </a:spcAft>
                        <a:buNone/>
                      </a:pPr>
                      <a:r>
                        <a:rPr lang="en" sz="1200">
                          <a:solidFill>
                            <a:srgbClr val="FFFFFF"/>
                          </a:solidFill>
                        </a:rPr>
                        <a:t>Median and Mode</a:t>
                      </a:r>
                      <a:endParaRPr sz="1200">
                        <a:solidFill>
                          <a:srgbClr val="FFFFFF"/>
                        </a:solidFill>
                      </a:endParaRPr>
                    </a:p>
                    <a:p>
                      <a:pPr marL="0" lvl="0" indent="0" algn="l" rtl="0">
                        <a:spcBef>
                          <a:spcPts val="0"/>
                        </a:spcBef>
                        <a:spcAft>
                          <a:spcPts val="0"/>
                        </a:spcAft>
                        <a:buNone/>
                      </a:pPr>
                      <a:endParaRPr sz="1200">
                        <a:solidFill>
                          <a:srgbClr val="FFFFFF"/>
                        </a:solidFill>
                      </a:endParaRPr>
                    </a:p>
                    <a:p>
                      <a:pPr marL="0" lvl="0" indent="0" algn="l" rtl="0">
                        <a:spcBef>
                          <a:spcPts val="0"/>
                        </a:spcBef>
                        <a:spcAft>
                          <a:spcPts val="0"/>
                        </a:spcAft>
                        <a:buNone/>
                      </a:pPr>
                      <a:r>
                        <a:rPr lang="en" sz="1200">
                          <a:solidFill>
                            <a:srgbClr val="FFFFFF"/>
                          </a:solidFill>
                        </a:rPr>
                        <a:t>** We first tried all mode, but then looked at the distributions and chose median for skewed features as that provided us with the central value</a:t>
                      </a:r>
                      <a:endParaRPr sz="1200">
                        <a:solidFill>
                          <a:srgbClr val="FFFFFF"/>
                        </a:solidFil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319" name="Google Shape;319;p24"/>
          <p:cNvSpPr/>
          <p:nvPr/>
        </p:nvSpPr>
        <p:spPr>
          <a:xfrm>
            <a:off x="0" y="201150"/>
            <a:ext cx="7065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lt1"/>
                </a:solidFill>
                <a:latin typeface="Saira Semi Condensed"/>
                <a:ea typeface="Saira Semi Condensed"/>
                <a:cs typeface="Saira Semi Condensed"/>
                <a:sym typeface="Saira Semi Condensed"/>
              </a:rPr>
              <a:t>Data Preprocessing: Feature Creation, Label Enc.</a:t>
            </a:r>
            <a:endParaRPr sz="2700">
              <a:solidFill>
                <a:schemeClr val="lt1"/>
              </a:solidFill>
              <a:latin typeface="Saira Semi Condensed"/>
              <a:ea typeface="Saira Semi Condensed"/>
              <a:cs typeface="Saira Semi Condensed"/>
              <a:sym typeface="Saira Semi Condensed"/>
            </a:endParaRPr>
          </a:p>
        </p:txBody>
      </p:sp>
      <p:sp>
        <p:nvSpPr>
          <p:cNvPr id="320" name="Google Shape;320;p24"/>
          <p:cNvSpPr txBox="1"/>
          <p:nvPr/>
        </p:nvSpPr>
        <p:spPr>
          <a:xfrm>
            <a:off x="970500" y="1024475"/>
            <a:ext cx="7203000" cy="3274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3F3F3"/>
              </a:buClr>
              <a:buSzPts val="1800"/>
              <a:buFont typeface="Inria Sans"/>
              <a:buChar char="●"/>
            </a:pPr>
            <a:r>
              <a:rPr lang="en" sz="1800" b="1">
                <a:solidFill>
                  <a:srgbClr val="F3F3F3"/>
                </a:solidFill>
                <a:latin typeface="Inria Sans"/>
                <a:ea typeface="Inria Sans"/>
                <a:cs typeface="Inria Sans"/>
                <a:sym typeface="Inria Sans"/>
              </a:rPr>
              <a:t>Numerical Features: </a:t>
            </a:r>
            <a:endParaRPr sz="1800" b="1">
              <a:solidFill>
                <a:srgbClr val="F3F3F3"/>
              </a:solidFill>
              <a:latin typeface="Inria Sans"/>
              <a:ea typeface="Inria Sans"/>
              <a:cs typeface="Inria Sans"/>
              <a:sym typeface="Inria Sans"/>
            </a:endParaRPr>
          </a:p>
          <a:p>
            <a:pPr marL="914400" lvl="1" indent="-342900" algn="l" rtl="0">
              <a:spcBef>
                <a:spcPts val="0"/>
              </a:spcBef>
              <a:spcAft>
                <a:spcPts val="0"/>
              </a:spcAft>
              <a:buClr>
                <a:srgbClr val="F3F3F3"/>
              </a:buClr>
              <a:buSzPts val="1800"/>
              <a:buFont typeface="Inria Sans Light"/>
              <a:buChar char="○"/>
            </a:pPr>
            <a:r>
              <a:rPr lang="en" sz="1800">
                <a:solidFill>
                  <a:srgbClr val="F3F3F3"/>
                </a:solidFill>
                <a:latin typeface="Inria Sans Light"/>
                <a:ea typeface="Inria Sans Light"/>
                <a:cs typeface="Inria Sans Light"/>
                <a:sym typeface="Inria Sans Light"/>
              </a:rPr>
              <a:t>Total House Square Footage </a:t>
            </a:r>
            <a:endParaRPr sz="1800">
              <a:solidFill>
                <a:srgbClr val="F3F3F3"/>
              </a:solidFill>
              <a:latin typeface="Inria Sans Light"/>
              <a:ea typeface="Inria Sans Light"/>
              <a:cs typeface="Inria Sans Light"/>
              <a:sym typeface="Inria Sans Light"/>
            </a:endParaRPr>
          </a:p>
          <a:p>
            <a:pPr marL="914400" lvl="1" indent="-342900" algn="l" rtl="0">
              <a:spcBef>
                <a:spcPts val="0"/>
              </a:spcBef>
              <a:spcAft>
                <a:spcPts val="0"/>
              </a:spcAft>
              <a:buClr>
                <a:srgbClr val="F3F3F3"/>
              </a:buClr>
              <a:buSzPts val="1800"/>
              <a:buFont typeface="Inria Sans Light"/>
              <a:buChar char="○"/>
            </a:pPr>
            <a:r>
              <a:rPr lang="en" sz="1800">
                <a:solidFill>
                  <a:srgbClr val="F3F3F3"/>
                </a:solidFill>
                <a:latin typeface="Inria Sans Light"/>
                <a:ea typeface="Inria Sans Light"/>
                <a:cs typeface="Inria Sans Light"/>
                <a:sym typeface="Inria Sans Light"/>
              </a:rPr>
              <a:t>Total Porch Square Footage</a:t>
            </a:r>
            <a:endParaRPr sz="1800">
              <a:solidFill>
                <a:srgbClr val="F3F3F3"/>
              </a:solidFill>
              <a:latin typeface="Inria Sans Light"/>
              <a:ea typeface="Inria Sans Light"/>
              <a:cs typeface="Inria Sans Light"/>
              <a:sym typeface="Inria Sans Light"/>
            </a:endParaRPr>
          </a:p>
          <a:p>
            <a:pPr marL="914400" lvl="1" indent="-342900" algn="l" rtl="0">
              <a:spcBef>
                <a:spcPts val="0"/>
              </a:spcBef>
              <a:spcAft>
                <a:spcPts val="0"/>
              </a:spcAft>
              <a:buClr>
                <a:srgbClr val="F3F3F3"/>
              </a:buClr>
              <a:buSzPts val="1800"/>
              <a:buFont typeface="Inria Sans Light"/>
              <a:buChar char="○"/>
            </a:pPr>
            <a:r>
              <a:rPr lang="en" sz="1800">
                <a:solidFill>
                  <a:srgbClr val="F3F3F3"/>
                </a:solidFill>
                <a:latin typeface="Inria Sans Light"/>
                <a:ea typeface="Inria Sans Light"/>
                <a:cs typeface="Inria Sans Light"/>
                <a:sym typeface="Inria Sans Light"/>
              </a:rPr>
              <a:t>Total Bathrooms</a:t>
            </a:r>
            <a:endParaRPr sz="1800">
              <a:solidFill>
                <a:srgbClr val="F3F3F3"/>
              </a:solidFill>
              <a:latin typeface="Inria Sans Light"/>
              <a:ea typeface="Inria Sans Light"/>
              <a:cs typeface="Inria Sans Light"/>
              <a:sym typeface="Inria Sans Light"/>
            </a:endParaRPr>
          </a:p>
          <a:p>
            <a:pPr marL="457200" lvl="0" indent="-342900" algn="l" rtl="0">
              <a:spcBef>
                <a:spcPts val="0"/>
              </a:spcBef>
              <a:spcAft>
                <a:spcPts val="0"/>
              </a:spcAft>
              <a:buClr>
                <a:srgbClr val="F3F3F3"/>
              </a:buClr>
              <a:buSzPts val="1800"/>
              <a:buFont typeface="Inria Sans"/>
              <a:buChar char="●"/>
            </a:pPr>
            <a:r>
              <a:rPr lang="en" sz="1800" b="1">
                <a:solidFill>
                  <a:srgbClr val="F3F3F3"/>
                </a:solidFill>
                <a:latin typeface="Inria Sans"/>
                <a:ea typeface="Inria Sans"/>
                <a:cs typeface="Inria Sans"/>
                <a:sym typeface="Inria Sans"/>
              </a:rPr>
              <a:t>Binary Features </a:t>
            </a:r>
            <a:endParaRPr sz="1800" b="1">
              <a:solidFill>
                <a:srgbClr val="F3F3F3"/>
              </a:solidFill>
              <a:latin typeface="Inria Sans"/>
              <a:ea typeface="Inria Sans"/>
              <a:cs typeface="Inria Sans"/>
              <a:sym typeface="Inria Sans"/>
            </a:endParaRPr>
          </a:p>
          <a:p>
            <a:pPr marL="914400" lvl="1" indent="-342900" algn="l" rtl="0">
              <a:spcBef>
                <a:spcPts val="0"/>
              </a:spcBef>
              <a:spcAft>
                <a:spcPts val="0"/>
              </a:spcAft>
              <a:buClr>
                <a:srgbClr val="F3F3F3"/>
              </a:buClr>
              <a:buSzPts val="1800"/>
              <a:buFont typeface="Inria Sans Light"/>
              <a:buChar char="○"/>
            </a:pPr>
            <a:r>
              <a:rPr lang="en" sz="1800">
                <a:solidFill>
                  <a:srgbClr val="F3F3F3"/>
                </a:solidFill>
                <a:latin typeface="Inria Sans Light"/>
                <a:ea typeface="Inria Sans Light"/>
                <a:cs typeface="Inria Sans Light"/>
                <a:sym typeface="Inria Sans Light"/>
              </a:rPr>
              <a:t>Has pool? </a:t>
            </a:r>
            <a:endParaRPr sz="1800">
              <a:solidFill>
                <a:srgbClr val="F3F3F3"/>
              </a:solidFill>
              <a:latin typeface="Inria Sans Light"/>
              <a:ea typeface="Inria Sans Light"/>
              <a:cs typeface="Inria Sans Light"/>
              <a:sym typeface="Inria Sans Light"/>
            </a:endParaRPr>
          </a:p>
          <a:p>
            <a:pPr marL="914400" lvl="1" indent="-342900" algn="l" rtl="0">
              <a:spcBef>
                <a:spcPts val="0"/>
              </a:spcBef>
              <a:spcAft>
                <a:spcPts val="0"/>
              </a:spcAft>
              <a:buClr>
                <a:srgbClr val="F3F3F3"/>
              </a:buClr>
              <a:buSzPts val="1800"/>
              <a:buFont typeface="Inria Sans Light"/>
              <a:buChar char="○"/>
            </a:pPr>
            <a:r>
              <a:rPr lang="en" sz="1800">
                <a:solidFill>
                  <a:srgbClr val="F3F3F3"/>
                </a:solidFill>
                <a:latin typeface="Inria Sans Light"/>
                <a:ea typeface="Inria Sans Light"/>
                <a:cs typeface="Inria Sans Light"/>
                <a:sym typeface="Inria Sans Light"/>
              </a:rPr>
              <a:t>Has 2nd floor? </a:t>
            </a:r>
            <a:endParaRPr sz="1800">
              <a:solidFill>
                <a:srgbClr val="F3F3F3"/>
              </a:solidFill>
              <a:latin typeface="Inria Sans Light"/>
              <a:ea typeface="Inria Sans Light"/>
              <a:cs typeface="Inria Sans Light"/>
              <a:sym typeface="Inria Sans Light"/>
            </a:endParaRPr>
          </a:p>
          <a:p>
            <a:pPr marL="914400" lvl="1" indent="-342900" algn="l" rtl="0">
              <a:spcBef>
                <a:spcPts val="0"/>
              </a:spcBef>
              <a:spcAft>
                <a:spcPts val="0"/>
              </a:spcAft>
              <a:buClr>
                <a:srgbClr val="F3F3F3"/>
              </a:buClr>
              <a:buSzPts val="1800"/>
              <a:buFont typeface="Inria Sans Light"/>
              <a:buChar char="○"/>
            </a:pPr>
            <a:r>
              <a:rPr lang="en" sz="1800">
                <a:solidFill>
                  <a:srgbClr val="F3F3F3"/>
                </a:solidFill>
                <a:latin typeface="Inria Sans Light"/>
                <a:ea typeface="Inria Sans Light"/>
                <a:cs typeface="Inria Sans Light"/>
                <a:sym typeface="Inria Sans Light"/>
              </a:rPr>
              <a:t>Has Garage? </a:t>
            </a:r>
            <a:endParaRPr sz="1800">
              <a:solidFill>
                <a:srgbClr val="F3F3F3"/>
              </a:solidFill>
              <a:latin typeface="Inria Sans Light"/>
              <a:ea typeface="Inria Sans Light"/>
              <a:cs typeface="Inria Sans Light"/>
              <a:sym typeface="Inria Sans Light"/>
            </a:endParaRPr>
          </a:p>
          <a:p>
            <a:pPr marL="914400" lvl="1" indent="-342900" algn="l" rtl="0">
              <a:spcBef>
                <a:spcPts val="0"/>
              </a:spcBef>
              <a:spcAft>
                <a:spcPts val="0"/>
              </a:spcAft>
              <a:buClr>
                <a:srgbClr val="F3F3F3"/>
              </a:buClr>
              <a:buSzPts val="1800"/>
              <a:buFont typeface="Inria Sans Light"/>
              <a:buChar char="○"/>
            </a:pPr>
            <a:r>
              <a:rPr lang="en" sz="1800">
                <a:solidFill>
                  <a:srgbClr val="F3F3F3"/>
                </a:solidFill>
                <a:latin typeface="Inria Sans Light"/>
                <a:ea typeface="Inria Sans Light"/>
                <a:cs typeface="Inria Sans Light"/>
                <a:sym typeface="Inria Sans Light"/>
              </a:rPr>
              <a:t>Has Basement? </a:t>
            </a:r>
            <a:endParaRPr sz="1800">
              <a:solidFill>
                <a:srgbClr val="F3F3F3"/>
              </a:solidFill>
              <a:latin typeface="Inria Sans Light"/>
              <a:ea typeface="Inria Sans Light"/>
              <a:cs typeface="Inria Sans Light"/>
              <a:sym typeface="Inria Sans Light"/>
            </a:endParaRPr>
          </a:p>
          <a:p>
            <a:pPr marL="914400" lvl="1" indent="-342900" algn="l" rtl="0">
              <a:spcBef>
                <a:spcPts val="0"/>
              </a:spcBef>
              <a:spcAft>
                <a:spcPts val="0"/>
              </a:spcAft>
              <a:buClr>
                <a:srgbClr val="F3F3F3"/>
              </a:buClr>
              <a:buSzPts val="1800"/>
              <a:buFont typeface="Inria Sans Light"/>
              <a:buChar char="○"/>
            </a:pPr>
            <a:r>
              <a:rPr lang="en" sz="1800">
                <a:solidFill>
                  <a:srgbClr val="F3F3F3"/>
                </a:solidFill>
                <a:latin typeface="Inria Sans Light"/>
                <a:ea typeface="Inria Sans Light"/>
                <a:cs typeface="Inria Sans Light"/>
                <a:sym typeface="Inria Sans Light"/>
              </a:rPr>
              <a:t>Has Fireplace?</a:t>
            </a:r>
            <a:endParaRPr sz="1800">
              <a:solidFill>
                <a:srgbClr val="F3F3F3"/>
              </a:solidFill>
              <a:latin typeface="Inria Sans Light"/>
              <a:ea typeface="Inria Sans Light"/>
              <a:cs typeface="Inria Sans Light"/>
              <a:sym typeface="Inria Sans Light"/>
            </a:endParaRPr>
          </a:p>
          <a:p>
            <a:pPr marL="457200" lvl="0" indent="-342900" algn="l" rtl="0">
              <a:spcBef>
                <a:spcPts val="0"/>
              </a:spcBef>
              <a:spcAft>
                <a:spcPts val="0"/>
              </a:spcAft>
              <a:buClr>
                <a:srgbClr val="F3F3F3"/>
              </a:buClr>
              <a:buSzPts val="1800"/>
              <a:buFont typeface="Inria Sans"/>
              <a:buChar char="●"/>
            </a:pPr>
            <a:r>
              <a:rPr lang="en" sz="1800" b="1">
                <a:solidFill>
                  <a:srgbClr val="F3F3F3"/>
                </a:solidFill>
                <a:latin typeface="Inria Sans"/>
                <a:ea typeface="Inria Sans"/>
                <a:cs typeface="Inria Sans"/>
                <a:sym typeface="Inria Sans"/>
              </a:rPr>
              <a:t>Label Encoder </a:t>
            </a:r>
            <a:endParaRPr sz="1800" b="1">
              <a:solidFill>
                <a:srgbClr val="F3F3F3"/>
              </a:solidFill>
              <a:latin typeface="Inria Sans"/>
              <a:ea typeface="Inria Sans"/>
              <a:cs typeface="Inria Sans"/>
              <a:sym typeface="Inria Sans"/>
            </a:endParaRPr>
          </a:p>
          <a:p>
            <a:pPr marL="914400" lvl="1" indent="-342900" algn="l" rtl="0">
              <a:spcBef>
                <a:spcPts val="0"/>
              </a:spcBef>
              <a:spcAft>
                <a:spcPts val="0"/>
              </a:spcAft>
              <a:buClr>
                <a:srgbClr val="F3F3F3"/>
              </a:buClr>
              <a:buSzPts val="1800"/>
              <a:buFont typeface="Inria Sans Light"/>
              <a:buChar char="○"/>
            </a:pPr>
            <a:r>
              <a:rPr lang="en" sz="1800">
                <a:solidFill>
                  <a:srgbClr val="F3F3F3"/>
                </a:solidFill>
                <a:latin typeface="Inria Sans Light"/>
                <a:ea typeface="Inria Sans Light"/>
                <a:cs typeface="Inria Sans Light"/>
                <a:sym typeface="Inria Sans Light"/>
              </a:rPr>
              <a:t>factorize the low cardinality features</a:t>
            </a:r>
            <a:endParaRPr sz="1800">
              <a:solidFill>
                <a:srgbClr val="F3F3F3"/>
              </a:solidFill>
              <a:latin typeface="Inria Sans Light"/>
              <a:ea typeface="Inria Sans Light"/>
              <a:cs typeface="Inria Sans Light"/>
              <a:sym typeface="Inria Sans Light"/>
            </a:endParaRPr>
          </a:p>
          <a:p>
            <a:pPr marL="914400" lvl="1" indent="-342900" algn="l" rtl="0">
              <a:spcBef>
                <a:spcPts val="0"/>
              </a:spcBef>
              <a:spcAft>
                <a:spcPts val="0"/>
              </a:spcAft>
              <a:buClr>
                <a:srgbClr val="F3F3F3"/>
              </a:buClr>
              <a:buSzPts val="1800"/>
              <a:buFont typeface="Inria Sans Light"/>
              <a:buChar char="○"/>
            </a:pPr>
            <a:r>
              <a:rPr lang="en" sz="1800">
                <a:solidFill>
                  <a:srgbClr val="F3F3F3"/>
                </a:solidFill>
                <a:latin typeface="Inria Sans Light"/>
                <a:ea typeface="Inria Sans Light"/>
                <a:cs typeface="Inria Sans Light"/>
                <a:sym typeface="Inria Sans Light"/>
              </a:rPr>
              <a:t>Allowed us to </a:t>
            </a:r>
            <a:r>
              <a:rPr lang="en" sz="1800" b="1">
                <a:solidFill>
                  <a:srgbClr val="F3F3F3"/>
                </a:solidFill>
                <a:latin typeface="Inria Sans"/>
                <a:ea typeface="Inria Sans"/>
                <a:cs typeface="Inria Sans"/>
                <a:sym typeface="Inria Sans"/>
              </a:rPr>
              <a:t>keep same dimensionality</a:t>
            </a:r>
            <a:r>
              <a:rPr lang="en" sz="1800">
                <a:solidFill>
                  <a:srgbClr val="F3F3F3"/>
                </a:solidFill>
                <a:latin typeface="Inria Sans Light"/>
                <a:ea typeface="Inria Sans Light"/>
                <a:cs typeface="Inria Sans Light"/>
                <a:sym typeface="Inria Sans Light"/>
              </a:rPr>
              <a:t> (vs dummy creation) </a:t>
            </a:r>
            <a:endParaRPr sz="1800">
              <a:solidFill>
                <a:srgbClr val="F3F3F3"/>
              </a:solidFill>
              <a:latin typeface="Inria Sans Light"/>
              <a:ea typeface="Inria Sans Light"/>
              <a:cs typeface="Inria Sans Light"/>
              <a:sym typeface="Inria Sans Light"/>
            </a:endParaRPr>
          </a:p>
          <a:p>
            <a:pPr marL="457200" lvl="0" indent="0" algn="l" rtl="0">
              <a:spcBef>
                <a:spcPts val="0"/>
              </a:spcBef>
              <a:spcAft>
                <a:spcPts val="0"/>
              </a:spcAft>
              <a:buNone/>
            </a:pPr>
            <a:endParaRPr sz="1800">
              <a:solidFill>
                <a:srgbClr val="F3F3F3"/>
              </a:solidFill>
              <a:latin typeface="Inria Sans Light"/>
              <a:ea typeface="Inria Sans Light"/>
              <a:cs typeface="Inria Sans Light"/>
              <a:sym typeface="Inria Sans Light"/>
            </a:endParaRPr>
          </a:p>
          <a:p>
            <a:pPr marL="457200" lvl="0" indent="0" algn="l" rtl="0">
              <a:spcBef>
                <a:spcPts val="0"/>
              </a:spcBef>
              <a:spcAft>
                <a:spcPts val="0"/>
              </a:spcAft>
              <a:buNone/>
            </a:pPr>
            <a:r>
              <a:rPr lang="en" sz="1800">
                <a:solidFill>
                  <a:srgbClr val="F3F3F3"/>
                </a:solidFill>
                <a:latin typeface="Inria Sans Light"/>
                <a:ea typeface="Inria Sans Light"/>
                <a:cs typeface="Inria Sans Light"/>
                <a:sym typeface="Inria Sans Light"/>
              </a:rPr>
              <a:t>l </a:t>
            </a:r>
            <a:endParaRPr sz="1800">
              <a:solidFill>
                <a:srgbClr val="F3F3F3"/>
              </a:solidFill>
              <a:latin typeface="Inria Sans Light"/>
              <a:ea typeface="Inria Sans Light"/>
              <a:cs typeface="Inria Sans Light"/>
              <a:sym typeface="Inria San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5"/>
          <p:cNvSpPr txBox="1">
            <a:spLocks noGrp="1"/>
          </p:cNvSpPr>
          <p:nvPr>
            <p:ph type="ctrTitle"/>
          </p:nvPr>
        </p:nvSpPr>
        <p:spPr>
          <a:xfrm>
            <a:off x="1823925" y="22949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Experiment One </a:t>
            </a:r>
            <a:endParaRPr/>
          </a:p>
        </p:txBody>
      </p:sp>
      <p:sp>
        <p:nvSpPr>
          <p:cNvPr id="326" name="Google Shape;326;p2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3</a:t>
            </a:r>
            <a:endParaRPr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6"/>
          <p:cNvSpPr/>
          <p:nvPr/>
        </p:nvSpPr>
        <p:spPr>
          <a:xfrm>
            <a:off x="0" y="101825"/>
            <a:ext cx="43338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lnSpc>
                <a:spcPct val="115000"/>
              </a:lnSpc>
              <a:spcBef>
                <a:spcPts val="600"/>
              </a:spcBef>
              <a:spcAft>
                <a:spcPts val="0"/>
              </a:spcAft>
              <a:buNone/>
            </a:pPr>
            <a:r>
              <a:rPr lang="en" sz="1700" b="1">
                <a:latin typeface="Quicksand"/>
                <a:ea typeface="Quicksand"/>
                <a:cs typeface="Quicksand"/>
                <a:sym typeface="Quicksand"/>
              </a:rPr>
              <a:t>Light GBM</a:t>
            </a:r>
            <a:endParaRPr>
              <a:latin typeface="Saira Semi Condensed"/>
              <a:ea typeface="Saira Semi Condensed"/>
              <a:cs typeface="Saira Semi Condensed"/>
              <a:sym typeface="Saira Semi Condensed"/>
            </a:endParaRPr>
          </a:p>
        </p:txBody>
      </p:sp>
      <p:sp>
        <p:nvSpPr>
          <p:cNvPr id="332" name="Google Shape;332;p26"/>
          <p:cNvSpPr/>
          <p:nvPr/>
        </p:nvSpPr>
        <p:spPr>
          <a:xfrm>
            <a:off x="0" y="1295675"/>
            <a:ext cx="43338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lnSpc>
                <a:spcPct val="115000"/>
              </a:lnSpc>
              <a:spcBef>
                <a:spcPts val="600"/>
              </a:spcBef>
              <a:spcAft>
                <a:spcPts val="0"/>
              </a:spcAft>
              <a:buNone/>
            </a:pPr>
            <a:r>
              <a:rPr lang="en" sz="1800" b="1">
                <a:latin typeface="Quicksand"/>
                <a:ea typeface="Quicksand"/>
                <a:cs typeface="Quicksand"/>
                <a:sym typeface="Quicksand"/>
              </a:rPr>
              <a:t>Linear Regression</a:t>
            </a:r>
            <a:endParaRPr>
              <a:latin typeface="Saira Semi Condensed"/>
              <a:ea typeface="Saira Semi Condensed"/>
              <a:cs typeface="Saira Semi Condensed"/>
              <a:sym typeface="Saira Semi Condensed"/>
            </a:endParaRPr>
          </a:p>
        </p:txBody>
      </p:sp>
      <p:sp>
        <p:nvSpPr>
          <p:cNvPr id="333" name="Google Shape;333;p26"/>
          <p:cNvSpPr/>
          <p:nvPr/>
        </p:nvSpPr>
        <p:spPr>
          <a:xfrm flipH="1">
            <a:off x="5170200" y="1642900"/>
            <a:ext cx="39738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lnSpc>
                <a:spcPct val="115000"/>
              </a:lnSpc>
              <a:spcBef>
                <a:spcPts val="600"/>
              </a:spcBef>
              <a:spcAft>
                <a:spcPts val="0"/>
              </a:spcAft>
              <a:buNone/>
            </a:pPr>
            <a:r>
              <a:rPr lang="en" sz="1800" b="1">
                <a:latin typeface="Quicksand"/>
                <a:ea typeface="Quicksand"/>
                <a:cs typeface="Quicksand"/>
                <a:sym typeface="Quicksand"/>
              </a:rPr>
              <a:t>Lasso</a:t>
            </a:r>
            <a:endParaRPr>
              <a:latin typeface="Saira Semi Condensed"/>
              <a:ea typeface="Saira Semi Condensed"/>
              <a:cs typeface="Saira Semi Condensed"/>
              <a:sym typeface="Saira Semi Condensed"/>
            </a:endParaRPr>
          </a:p>
        </p:txBody>
      </p:sp>
      <p:sp>
        <p:nvSpPr>
          <p:cNvPr id="334" name="Google Shape;334;p26"/>
          <p:cNvSpPr/>
          <p:nvPr/>
        </p:nvSpPr>
        <p:spPr>
          <a:xfrm flipH="1">
            <a:off x="5007600" y="3267525"/>
            <a:ext cx="41364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lnSpc>
                <a:spcPct val="115000"/>
              </a:lnSpc>
              <a:spcBef>
                <a:spcPts val="600"/>
              </a:spcBef>
              <a:spcAft>
                <a:spcPts val="0"/>
              </a:spcAft>
              <a:buNone/>
            </a:pPr>
            <a:r>
              <a:rPr lang="en" sz="1800" b="1">
                <a:latin typeface="Quicksand"/>
                <a:ea typeface="Quicksand"/>
                <a:cs typeface="Quicksand"/>
                <a:sym typeface="Quicksand"/>
              </a:rPr>
              <a:t>Gradient Boost</a:t>
            </a:r>
            <a:endParaRPr>
              <a:latin typeface="Saira Semi Condensed"/>
              <a:ea typeface="Saira Semi Condensed"/>
              <a:cs typeface="Saira Semi Condensed"/>
              <a:sym typeface="Saira Semi Condensed"/>
            </a:endParaRPr>
          </a:p>
        </p:txBody>
      </p:sp>
      <p:sp>
        <p:nvSpPr>
          <p:cNvPr id="335" name="Google Shape;335;p26"/>
          <p:cNvSpPr/>
          <p:nvPr/>
        </p:nvSpPr>
        <p:spPr>
          <a:xfrm>
            <a:off x="0" y="2712600"/>
            <a:ext cx="43338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lnSpc>
                <a:spcPct val="115000"/>
              </a:lnSpc>
              <a:spcBef>
                <a:spcPts val="600"/>
              </a:spcBef>
              <a:spcAft>
                <a:spcPts val="0"/>
              </a:spcAft>
              <a:buNone/>
            </a:pPr>
            <a:r>
              <a:rPr lang="en" sz="1800" b="1">
                <a:latin typeface="Quicksand"/>
                <a:ea typeface="Quicksand"/>
                <a:cs typeface="Quicksand"/>
                <a:sym typeface="Quicksand"/>
              </a:rPr>
              <a:t>Elastic Net</a:t>
            </a:r>
            <a:endParaRPr>
              <a:latin typeface="Saira Semi Condensed"/>
              <a:ea typeface="Saira Semi Condensed"/>
              <a:cs typeface="Saira Semi Condensed"/>
              <a:sym typeface="Saira Semi Condensed"/>
            </a:endParaRPr>
          </a:p>
        </p:txBody>
      </p:sp>
      <p:sp>
        <p:nvSpPr>
          <p:cNvPr id="336" name="Google Shape;336;p26"/>
          <p:cNvSpPr/>
          <p:nvPr/>
        </p:nvSpPr>
        <p:spPr>
          <a:xfrm flipH="1">
            <a:off x="4933550" y="265925"/>
            <a:ext cx="42483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lnSpc>
                <a:spcPct val="115000"/>
              </a:lnSpc>
              <a:spcBef>
                <a:spcPts val="600"/>
              </a:spcBef>
              <a:spcAft>
                <a:spcPts val="0"/>
              </a:spcAft>
              <a:buNone/>
            </a:pPr>
            <a:r>
              <a:rPr lang="en" sz="1800" b="1">
                <a:latin typeface="Quicksand"/>
                <a:ea typeface="Quicksand"/>
                <a:cs typeface="Quicksand"/>
                <a:sym typeface="Quicksand"/>
              </a:rPr>
              <a:t>Ridge</a:t>
            </a:r>
            <a:endParaRPr>
              <a:latin typeface="Saira Semi Condensed"/>
              <a:ea typeface="Saira Semi Condensed"/>
              <a:cs typeface="Saira Semi Condensed"/>
              <a:sym typeface="Saira Semi Condensed"/>
            </a:endParaRPr>
          </a:p>
        </p:txBody>
      </p:sp>
      <p:sp>
        <p:nvSpPr>
          <p:cNvPr id="337" name="Google Shape;337;p26"/>
          <p:cNvSpPr txBox="1"/>
          <p:nvPr/>
        </p:nvSpPr>
        <p:spPr>
          <a:xfrm>
            <a:off x="-1" y="1836875"/>
            <a:ext cx="4063327" cy="807325"/>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Inria Sans Light"/>
              <a:buChar char="●"/>
            </a:pPr>
            <a:r>
              <a:rPr lang="en" dirty="0">
                <a:solidFill>
                  <a:schemeClr val="dk1"/>
                </a:solidFill>
                <a:latin typeface="Inria Sans Light"/>
                <a:ea typeface="Inria Sans Light"/>
                <a:cs typeface="Inria Sans Light"/>
                <a:sym typeface="Inria Sans Light"/>
              </a:rPr>
              <a:t>Easy to understand</a:t>
            </a:r>
            <a:endParaRPr dirty="0">
              <a:solidFill>
                <a:schemeClr val="dk1"/>
              </a:solidFill>
              <a:latin typeface="Inria Sans Light"/>
              <a:ea typeface="Inria Sans Light"/>
              <a:cs typeface="Inria Sans Light"/>
              <a:sym typeface="Inria Sans Light"/>
            </a:endParaRPr>
          </a:p>
          <a:p>
            <a:pPr marL="457200" lvl="0" indent="-317500" algn="l" rtl="0">
              <a:lnSpc>
                <a:spcPct val="115000"/>
              </a:lnSpc>
              <a:spcBef>
                <a:spcPts val="0"/>
              </a:spcBef>
              <a:spcAft>
                <a:spcPts val="0"/>
              </a:spcAft>
              <a:buClr>
                <a:schemeClr val="dk1"/>
              </a:buClr>
              <a:buSzPts val="1400"/>
              <a:buFont typeface="Inria Sans Light"/>
              <a:buChar char="●"/>
            </a:pPr>
            <a:r>
              <a:rPr lang="en" dirty="0">
                <a:solidFill>
                  <a:schemeClr val="dk1"/>
                </a:solidFill>
                <a:latin typeface="Inria Sans Light"/>
                <a:ea typeface="Inria Sans Light"/>
                <a:cs typeface="Inria Sans Light"/>
                <a:sym typeface="Inria Sans Light"/>
              </a:rPr>
              <a:t>Too simple to capture complex relationships </a:t>
            </a:r>
            <a:endParaRPr dirty="0">
              <a:solidFill>
                <a:schemeClr val="dk1"/>
              </a:solidFill>
              <a:latin typeface="Inria Sans Light"/>
              <a:ea typeface="Inria Sans Light"/>
              <a:cs typeface="Inria Sans Light"/>
              <a:sym typeface="Inria Sans Light"/>
            </a:endParaRPr>
          </a:p>
          <a:p>
            <a:pPr marL="457200" lvl="0" indent="-317500" algn="l" rtl="0">
              <a:lnSpc>
                <a:spcPct val="115000"/>
              </a:lnSpc>
              <a:spcBef>
                <a:spcPts val="0"/>
              </a:spcBef>
              <a:spcAft>
                <a:spcPts val="0"/>
              </a:spcAft>
              <a:buClr>
                <a:schemeClr val="dk1"/>
              </a:buClr>
              <a:buSzPts val="1400"/>
              <a:buFont typeface="Inria Sans Light"/>
              <a:buChar char="●"/>
            </a:pPr>
            <a:r>
              <a:rPr lang="en" dirty="0">
                <a:solidFill>
                  <a:schemeClr val="dk1"/>
                </a:solidFill>
                <a:latin typeface="Inria Sans Light"/>
                <a:ea typeface="Inria Sans Light"/>
                <a:cs typeface="Inria Sans Light"/>
                <a:sym typeface="Inria Sans Light"/>
              </a:rPr>
              <a:t>Prone to overfitting</a:t>
            </a:r>
            <a:endParaRPr dirty="0">
              <a:solidFill>
                <a:schemeClr val="dk1"/>
              </a:solidFill>
              <a:latin typeface="Inria Sans Light"/>
              <a:ea typeface="Inria Sans Light"/>
              <a:cs typeface="Inria Sans Light"/>
              <a:sym typeface="Inria Sans Light"/>
            </a:endParaRPr>
          </a:p>
        </p:txBody>
      </p:sp>
      <p:sp>
        <p:nvSpPr>
          <p:cNvPr id="338" name="Google Shape;338;p26"/>
          <p:cNvSpPr txBox="1"/>
          <p:nvPr/>
        </p:nvSpPr>
        <p:spPr>
          <a:xfrm>
            <a:off x="5933200" y="3863400"/>
            <a:ext cx="2569200" cy="848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Inria Sans Light"/>
              <a:buChar char="●"/>
            </a:pPr>
            <a:r>
              <a:rPr lang="en">
                <a:solidFill>
                  <a:schemeClr val="dk1"/>
                </a:solidFill>
                <a:latin typeface="Inria Sans Light"/>
                <a:ea typeface="Inria Sans Light"/>
                <a:cs typeface="Inria Sans Light"/>
                <a:sym typeface="Inria Sans Light"/>
              </a:rPr>
              <a:t>Uses weak decision trees</a:t>
            </a:r>
            <a:endParaRPr>
              <a:solidFill>
                <a:schemeClr val="dk1"/>
              </a:solidFill>
              <a:latin typeface="Inria Sans Light"/>
              <a:ea typeface="Inria Sans Light"/>
              <a:cs typeface="Inria Sans Light"/>
              <a:sym typeface="Inria Sans Light"/>
            </a:endParaRPr>
          </a:p>
          <a:p>
            <a:pPr marL="457200" lvl="0" indent="-317500" algn="l" rtl="0">
              <a:lnSpc>
                <a:spcPct val="115000"/>
              </a:lnSpc>
              <a:spcBef>
                <a:spcPts val="0"/>
              </a:spcBef>
              <a:spcAft>
                <a:spcPts val="0"/>
              </a:spcAft>
              <a:buClr>
                <a:schemeClr val="dk1"/>
              </a:buClr>
              <a:buSzPts val="1400"/>
              <a:buFont typeface="Inria Sans Light"/>
              <a:buChar char="●"/>
            </a:pPr>
            <a:r>
              <a:rPr lang="en">
                <a:solidFill>
                  <a:schemeClr val="dk1"/>
                </a:solidFill>
                <a:latin typeface="Inria Sans Light"/>
                <a:ea typeface="Inria Sans Light"/>
                <a:cs typeface="Inria Sans Light"/>
                <a:sym typeface="Inria Sans Light"/>
              </a:rPr>
              <a:t>Less resistant to changes </a:t>
            </a:r>
            <a:endParaRPr>
              <a:solidFill>
                <a:schemeClr val="dk1"/>
              </a:solidFill>
              <a:latin typeface="Inria Sans Light"/>
              <a:ea typeface="Inria Sans Light"/>
              <a:cs typeface="Inria Sans Light"/>
              <a:sym typeface="Inria Sans Light"/>
            </a:endParaRPr>
          </a:p>
          <a:p>
            <a:pPr marL="457200" lvl="0" indent="-317500" algn="l" rtl="0">
              <a:lnSpc>
                <a:spcPct val="115000"/>
              </a:lnSpc>
              <a:spcBef>
                <a:spcPts val="0"/>
              </a:spcBef>
              <a:spcAft>
                <a:spcPts val="0"/>
              </a:spcAft>
              <a:buClr>
                <a:schemeClr val="dk1"/>
              </a:buClr>
              <a:buSzPts val="1400"/>
              <a:buFont typeface="Inria Sans Light"/>
              <a:buChar char="●"/>
            </a:pPr>
            <a:r>
              <a:rPr lang="en">
                <a:solidFill>
                  <a:schemeClr val="dk1"/>
                </a:solidFill>
                <a:latin typeface="Inria Sans Light"/>
                <a:ea typeface="Inria Sans Light"/>
                <a:cs typeface="Inria Sans Light"/>
                <a:sym typeface="Inria Sans Light"/>
              </a:rPr>
              <a:t>Doesn’t generalize well</a:t>
            </a:r>
            <a:endParaRPr>
              <a:solidFill>
                <a:schemeClr val="dk1"/>
              </a:solidFill>
              <a:latin typeface="Inria Sans Light"/>
              <a:ea typeface="Inria Sans Light"/>
              <a:cs typeface="Inria Sans Light"/>
              <a:sym typeface="Inria Sans Light"/>
            </a:endParaRPr>
          </a:p>
        </p:txBody>
      </p:sp>
      <p:sp>
        <p:nvSpPr>
          <p:cNvPr id="339" name="Google Shape;339;p26"/>
          <p:cNvSpPr txBox="1"/>
          <p:nvPr/>
        </p:nvSpPr>
        <p:spPr>
          <a:xfrm>
            <a:off x="5791200" y="2274500"/>
            <a:ext cx="2569200" cy="848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Inria Sans Light"/>
              <a:buChar char="●"/>
            </a:pPr>
            <a:r>
              <a:rPr lang="en">
                <a:solidFill>
                  <a:schemeClr val="dk1"/>
                </a:solidFill>
                <a:latin typeface="Inria Sans Light"/>
                <a:ea typeface="Inria Sans Light"/>
                <a:cs typeface="Inria Sans Light"/>
                <a:sym typeface="Inria Sans Light"/>
              </a:rPr>
              <a:t>Shrinks coeff. To 0 </a:t>
            </a:r>
            <a:endParaRPr>
              <a:solidFill>
                <a:schemeClr val="dk1"/>
              </a:solidFill>
              <a:latin typeface="Inria Sans Light"/>
              <a:ea typeface="Inria Sans Light"/>
              <a:cs typeface="Inria Sans Light"/>
              <a:sym typeface="Inria Sans Light"/>
            </a:endParaRPr>
          </a:p>
          <a:p>
            <a:pPr marL="457200" lvl="0" indent="-317500" algn="l" rtl="0">
              <a:lnSpc>
                <a:spcPct val="115000"/>
              </a:lnSpc>
              <a:spcBef>
                <a:spcPts val="0"/>
              </a:spcBef>
              <a:spcAft>
                <a:spcPts val="0"/>
              </a:spcAft>
              <a:buClr>
                <a:schemeClr val="dk1"/>
              </a:buClr>
              <a:buSzPts val="1400"/>
              <a:buFont typeface="Inria Sans Light"/>
              <a:buChar char="●"/>
            </a:pPr>
            <a:r>
              <a:rPr lang="en">
                <a:solidFill>
                  <a:schemeClr val="dk1"/>
                </a:solidFill>
                <a:latin typeface="Inria Sans Light"/>
                <a:ea typeface="Inria Sans Light"/>
                <a:cs typeface="Inria Sans Light"/>
                <a:sym typeface="Inria Sans Light"/>
              </a:rPr>
              <a:t>Avoids overfitting </a:t>
            </a:r>
            <a:endParaRPr>
              <a:solidFill>
                <a:schemeClr val="dk1"/>
              </a:solidFill>
              <a:latin typeface="Inria Sans Light"/>
              <a:ea typeface="Inria Sans Light"/>
              <a:cs typeface="Inria Sans Light"/>
              <a:sym typeface="Inria Sans Light"/>
            </a:endParaRPr>
          </a:p>
          <a:p>
            <a:pPr marL="457200" lvl="0" indent="-317500" algn="l" rtl="0">
              <a:lnSpc>
                <a:spcPct val="115000"/>
              </a:lnSpc>
              <a:spcBef>
                <a:spcPts val="0"/>
              </a:spcBef>
              <a:spcAft>
                <a:spcPts val="0"/>
              </a:spcAft>
              <a:buClr>
                <a:schemeClr val="dk1"/>
              </a:buClr>
              <a:buSzPts val="1400"/>
              <a:buFont typeface="Inria Sans Light"/>
              <a:buChar char="●"/>
            </a:pPr>
            <a:r>
              <a:rPr lang="en">
                <a:solidFill>
                  <a:schemeClr val="dk1"/>
                </a:solidFill>
                <a:latin typeface="Inria Sans Light"/>
                <a:ea typeface="Inria Sans Light"/>
                <a:cs typeface="Inria Sans Light"/>
                <a:sym typeface="Inria Sans Light"/>
              </a:rPr>
              <a:t>Feature selec. is random </a:t>
            </a:r>
            <a:endParaRPr>
              <a:solidFill>
                <a:schemeClr val="dk1"/>
              </a:solidFill>
              <a:latin typeface="Inria Sans Light"/>
              <a:ea typeface="Inria Sans Light"/>
              <a:cs typeface="Inria Sans Light"/>
              <a:sym typeface="Inria Sans Light"/>
            </a:endParaRPr>
          </a:p>
        </p:txBody>
      </p:sp>
      <p:sp>
        <p:nvSpPr>
          <p:cNvPr id="340" name="Google Shape;340;p26"/>
          <p:cNvSpPr txBox="1"/>
          <p:nvPr/>
        </p:nvSpPr>
        <p:spPr>
          <a:xfrm>
            <a:off x="5850550" y="807125"/>
            <a:ext cx="2172000" cy="848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Inria Sans Light"/>
              <a:buChar char="●"/>
            </a:pPr>
            <a:r>
              <a:rPr lang="en">
                <a:solidFill>
                  <a:schemeClr val="dk1"/>
                </a:solidFill>
                <a:latin typeface="Inria Sans Light"/>
                <a:ea typeface="Inria Sans Light"/>
                <a:cs typeface="Inria Sans Light"/>
                <a:sym typeface="Inria Sans Light"/>
              </a:rPr>
              <a:t>Prevents overfitting </a:t>
            </a:r>
            <a:endParaRPr>
              <a:solidFill>
                <a:schemeClr val="dk1"/>
              </a:solidFill>
              <a:latin typeface="Inria Sans Light"/>
              <a:ea typeface="Inria Sans Light"/>
              <a:cs typeface="Inria Sans Light"/>
              <a:sym typeface="Inria Sans Light"/>
            </a:endParaRPr>
          </a:p>
          <a:p>
            <a:pPr marL="457200" lvl="0" indent="-317500" algn="l" rtl="0">
              <a:lnSpc>
                <a:spcPct val="115000"/>
              </a:lnSpc>
              <a:spcBef>
                <a:spcPts val="0"/>
              </a:spcBef>
              <a:spcAft>
                <a:spcPts val="0"/>
              </a:spcAft>
              <a:buClr>
                <a:schemeClr val="dk1"/>
              </a:buClr>
              <a:buSzPts val="1400"/>
              <a:buFont typeface="Inria Sans Light"/>
              <a:buChar char="●"/>
            </a:pPr>
            <a:r>
              <a:rPr lang="en">
                <a:solidFill>
                  <a:schemeClr val="dk1"/>
                </a:solidFill>
                <a:latin typeface="Inria Sans Light"/>
                <a:ea typeface="Inria Sans Light"/>
                <a:cs typeface="Inria Sans Light"/>
                <a:sym typeface="Inria Sans Light"/>
              </a:rPr>
              <a:t>Less variance</a:t>
            </a:r>
            <a:endParaRPr>
              <a:solidFill>
                <a:schemeClr val="dk1"/>
              </a:solidFill>
              <a:latin typeface="Inria Sans Light"/>
              <a:ea typeface="Inria Sans Light"/>
              <a:cs typeface="Inria Sans Light"/>
              <a:sym typeface="Inria Sans Light"/>
            </a:endParaRPr>
          </a:p>
          <a:p>
            <a:pPr marL="457200" lvl="0" indent="-317500" algn="l" rtl="0">
              <a:lnSpc>
                <a:spcPct val="115000"/>
              </a:lnSpc>
              <a:spcBef>
                <a:spcPts val="0"/>
              </a:spcBef>
              <a:spcAft>
                <a:spcPts val="0"/>
              </a:spcAft>
              <a:buClr>
                <a:schemeClr val="dk1"/>
              </a:buClr>
              <a:buSzPts val="1400"/>
              <a:buFont typeface="Inria Sans Light"/>
              <a:buChar char="●"/>
            </a:pPr>
            <a:r>
              <a:rPr lang="en">
                <a:solidFill>
                  <a:schemeClr val="dk1"/>
                </a:solidFill>
                <a:latin typeface="Inria Sans Light"/>
                <a:ea typeface="Inria Sans Light"/>
                <a:cs typeface="Inria Sans Light"/>
                <a:sym typeface="Inria Sans Light"/>
              </a:rPr>
              <a:t>High bias </a:t>
            </a:r>
            <a:endParaRPr>
              <a:solidFill>
                <a:schemeClr val="dk1"/>
              </a:solidFill>
              <a:latin typeface="Inria Sans Light"/>
              <a:ea typeface="Inria Sans Light"/>
              <a:cs typeface="Inria Sans Light"/>
              <a:sym typeface="Inria Sans Light"/>
            </a:endParaRPr>
          </a:p>
        </p:txBody>
      </p:sp>
      <p:sp>
        <p:nvSpPr>
          <p:cNvPr id="341" name="Google Shape;341;p26"/>
          <p:cNvSpPr txBox="1"/>
          <p:nvPr/>
        </p:nvSpPr>
        <p:spPr>
          <a:xfrm>
            <a:off x="0" y="3253800"/>
            <a:ext cx="4136400" cy="541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Inria Sans Light"/>
              <a:buChar char="●"/>
            </a:pPr>
            <a:r>
              <a:rPr lang="en">
                <a:solidFill>
                  <a:schemeClr val="dk1"/>
                </a:solidFill>
                <a:latin typeface="Inria Sans Light"/>
                <a:ea typeface="Inria Sans Light"/>
                <a:cs typeface="Inria Sans Light"/>
                <a:sym typeface="Inria Sans Light"/>
              </a:rPr>
              <a:t>Selects more features (compared to lasso)</a:t>
            </a:r>
            <a:endParaRPr>
              <a:solidFill>
                <a:schemeClr val="dk1"/>
              </a:solidFill>
              <a:latin typeface="Inria Sans Light"/>
              <a:ea typeface="Inria Sans Light"/>
              <a:cs typeface="Inria Sans Light"/>
              <a:sym typeface="Inria Sans Light"/>
            </a:endParaRPr>
          </a:p>
          <a:p>
            <a:pPr marL="457200" lvl="0" indent="-317500" algn="l" rtl="0">
              <a:lnSpc>
                <a:spcPct val="115000"/>
              </a:lnSpc>
              <a:spcBef>
                <a:spcPts val="0"/>
              </a:spcBef>
              <a:spcAft>
                <a:spcPts val="0"/>
              </a:spcAft>
              <a:buClr>
                <a:schemeClr val="dk1"/>
              </a:buClr>
              <a:buSzPts val="1400"/>
              <a:buFont typeface="Inria Sans Light"/>
              <a:buChar char="●"/>
            </a:pPr>
            <a:r>
              <a:rPr lang="en">
                <a:solidFill>
                  <a:schemeClr val="dk1"/>
                </a:solidFill>
                <a:latin typeface="Inria Sans Light"/>
                <a:ea typeface="Inria Sans Light"/>
                <a:cs typeface="Inria Sans Light"/>
                <a:sym typeface="Inria Sans Light"/>
              </a:rPr>
              <a:t>Costly </a:t>
            </a:r>
            <a:endParaRPr>
              <a:solidFill>
                <a:schemeClr val="dk1"/>
              </a:solidFill>
              <a:latin typeface="Inria Sans Light"/>
              <a:ea typeface="Inria Sans Light"/>
              <a:cs typeface="Inria Sans Light"/>
              <a:sym typeface="Inria Sans Light"/>
            </a:endParaRPr>
          </a:p>
        </p:txBody>
      </p:sp>
      <p:sp>
        <p:nvSpPr>
          <p:cNvPr id="342" name="Google Shape;342;p26"/>
          <p:cNvSpPr txBox="1"/>
          <p:nvPr/>
        </p:nvSpPr>
        <p:spPr>
          <a:xfrm>
            <a:off x="0" y="4328400"/>
            <a:ext cx="4136400" cy="541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Inria Sans Light"/>
              <a:buChar char="●"/>
            </a:pPr>
            <a:r>
              <a:rPr lang="en">
                <a:solidFill>
                  <a:schemeClr val="dk1"/>
                </a:solidFill>
                <a:latin typeface="Inria Sans Light"/>
                <a:ea typeface="Inria Sans Light"/>
                <a:cs typeface="Inria Sans Light"/>
                <a:sym typeface="Inria Sans Light"/>
              </a:rPr>
              <a:t>Sensitive to noise </a:t>
            </a:r>
            <a:endParaRPr>
              <a:solidFill>
                <a:schemeClr val="dk1"/>
              </a:solidFill>
              <a:latin typeface="Inria Sans Light"/>
              <a:ea typeface="Inria Sans Light"/>
              <a:cs typeface="Inria Sans Light"/>
              <a:sym typeface="Inria Sans Light"/>
            </a:endParaRPr>
          </a:p>
          <a:p>
            <a:pPr marL="457200" lvl="0" indent="-317500" algn="l" rtl="0">
              <a:lnSpc>
                <a:spcPct val="115000"/>
              </a:lnSpc>
              <a:spcBef>
                <a:spcPts val="0"/>
              </a:spcBef>
              <a:spcAft>
                <a:spcPts val="0"/>
              </a:spcAft>
              <a:buClr>
                <a:schemeClr val="dk1"/>
              </a:buClr>
              <a:buSzPts val="1400"/>
              <a:buFont typeface="Inria Sans Light"/>
              <a:buChar char="●"/>
            </a:pPr>
            <a:r>
              <a:rPr lang="en">
                <a:solidFill>
                  <a:schemeClr val="dk1"/>
                </a:solidFill>
                <a:latin typeface="Inria Sans Light"/>
                <a:ea typeface="Inria Sans Light"/>
                <a:cs typeface="Inria Sans Light"/>
                <a:sym typeface="Inria Sans Light"/>
              </a:rPr>
              <a:t>Poor results with large data set </a:t>
            </a:r>
            <a:endParaRPr>
              <a:solidFill>
                <a:schemeClr val="dk1"/>
              </a:solidFill>
              <a:latin typeface="Inria Sans Light"/>
              <a:ea typeface="Inria Sans Light"/>
              <a:cs typeface="Inria Sans Light"/>
              <a:sym typeface="Inria Sans Light"/>
            </a:endParaRPr>
          </a:p>
          <a:p>
            <a:pPr marL="457200" lvl="0" indent="-317500" algn="l" rtl="0">
              <a:lnSpc>
                <a:spcPct val="115000"/>
              </a:lnSpc>
              <a:spcBef>
                <a:spcPts val="0"/>
              </a:spcBef>
              <a:spcAft>
                <a:spcPts val="0"/>
              </a:spcAft>
              <a:buClr>
                <a:schemeClr val="dk1"/>
              </a:buClr>
              <a:buSzPts val="1400"/>
              <a:buFont typeface="Inria Sans Light"/>
              <a:buChar char="●"/>
            </a:pPr>
            <a:r>
              <a:rPr lang="en">
                <a:solidFill>
                  <a:schemeClr val="dk1"/>
                </a:solidFill>
                <a:latin typeface="Inria Sans Light"/>
                <a:ea typeface="Inria Sans Light"/>
                <a:cs typeface="Inria Sans Light"/>
                <a:sym typeface="Inria Sans Light"/>
              </a:rPr>
              <a:t>Underperforms with large dataset</a:t>
            </a:r>
            <a:endParaRPr>
              <a:solidFill>
                <a:schemeClr val="dk1"/>
              </a:solidFill>
              <a:latin typeface="Inria Sans Light"/>
              <a:ea typeface="Inria Sans Light"/>
              <a:cs typeface="Inria Sans Light"/>
              <a:sym typeface="Inria Sans Light"/>
            </a:endParaRPr>
          </a:p>
        </p:txBody>
      </p:sp>
      <p:sp>
        <p:nvSpPr>
          <p:cNvPr id="343" name="Google Shape;343;p26"/>
          <p:cNvSpPr txBox="1"/>
          <p:nvPr/>
        </p:nvSpPr>
        <p:spPr>
          <a:xfrm>
            <a:off x="0" y="643025"/>
            <a:ext cx="3973800" cy="639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Inria Sans Light"/>
              <a:buChar char="●"/>
            </a:pPr>
            <a:r>
              <a:rPr lang="en">
                <a:solidFill>
                  <a:schemeClr val="dk1"/>
                </a:solidFill>
                <a:latin typeface="Inria Sans Light"/>
                <a:ea typeface="Inria Sans Light"/>
                <a:cs typeface="Inria Sans Light"/>
                <a:sym typeface="Inria Sans Light"/>
              </a:rPr>
              <a:t>Fast splitting</a:t>
            </a:r>
            <a:endParaRPr>
              <a:solidFill>
                <a:schemeClr val="dk1"/>
              </a:solidFill>
              <a:latin typeface="Inria Sans Light"/>
              <a:ea typeface="Inria Sans Light"/>
              <a:cs typeface="Inria Sans Light"/>
              <a:sym typeface="Inria Sans Light"/>
            </a:endParaRPr>
          </a:p>
          <a:p>
            <a:pPr marL="457200" lvl="0" indent="-317500" algn="l" rtl="0">
              <a:lnSpc>
                <a:spcPct val="115000"/>
              </a:lnSpc>
              <a:spcBef>
                <a:spcPts val="0"/>
              </a:spcBef>
              <a:spcAft>
                <a:spcPts val="0"/>
              </a:spcAft>
              <a:buClr>
                <a:schemeClr val="dk1"/>
              </a:buClr>
              <a:buSzPts val="1400"/>
              <a:buFont typeface="Inria Sans Light"/>
              <a:buChar char="●"/>
            </a:pPr>
            <a:r>
              <a:rPr lang="en">
                <a:solidFill>
                  <a:schemeClr val="dk1"/>
                </a:solidFill>
                <a:latin typeface="Inria Sans Light"/>
                <a:ea typeface="Inria Sans Light"/>
                <a:cs typeface="Inria Sans Light"/>
                <a:sym typeface="Inria Sans Light"/>
              </a:rPr>
              <a:t>Hard to tune parameters via grid search </a:t>
            </a:r>
            <a:endParaRPr>
              <a:solidFill>
                <a:schemeClr val="dk1"/>
              </a:solidFill>
              <a:latin typeface="Inria Sans Light"/>
              <a:ea typeface="Inria Sans Light"/>
              <a:cs typeface="Inria Sans Light"/>
              <a:sym typeface="Inria Sans Light"/>
            </a:endParaRPr>
          </a:p>
        </p:txBody>
      </p:sp>
      <p:sp>
        <p:nvSpPr>
          <p:cNvPr id="344" name="Google Shape;344;p26"/>
          <p:cNvSpPr/>
          <p:nvPr/>
        </p:nvSpPr>
        <p:spPr>
          <a:xfrm>
            <a:off x="0" y="3863400"/>
            <a:ext cx="43338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lnSpc>
                <a:spcPct val="115000"/>
              </a:lnSpc>
              <a:spcBef>
                <a:spcPts val="600"/>
              </a:spcBef>
              <a:spcAft>
                <a:spcPts val="0"/>
              </a:spcAft>
              <a:buNone/>
            </a:pPr>
            <a:r>
              <a:rPr lang="en" sz="1800" b="1">
                <a:latin typeface="Quicksand"/>
                <a:ea typeface="Quicksand"/>
                <a:cs typeface="Quicksand"/>
                <a:sym typeface="Quicksand"/>
              </a:rPr>
              <a:t>SVM</a:t>
            </a:r>
            <a:endParaRPr>
              <a:latin typeface="Saira Semi Condensed"/>
              <a:ea typeface="Saira Semi Condensed"/>
              <a:cs typeface="Saira Semi Condensed"/>
              <a:sym typeface="Saira Semi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350" name="Google Shape;350;p27"/>
          <p:cNvSpPr/>
          <p:nvPr/>
        </p:nvSpPr>
        <p:spPr>
          <a:xfrm>
            <a:off x="0" y="201150"/>
            <a:ext cx="7065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lt1"/>
                </a:solidFill>
                <a:latin typeface="Saira Semi Condensed"/>
                <a:ea typeface="Saira Semi Condensed"/>
                <a:cs typeface="Saira Semi Condensed"/>
                <a:sym typeface="Saira Semi Condensed"/>
              </a:rPr>
              <a:t>Experiment One: Skew, Scaling</a:t>
            </a:r>
            <a:endParaRPr sz="2700">
              <a:solidFill>
                <a:schemeClr val="lt1"/>
              </a:solidFill>
              <a:latin typeface="Saira Semi Condensed"/>
              <a:ea typeface="Saira Semi Condensed"/>
              <a:cs typeface="Saira Semi Condensed"/>
              <a:sym typeface="Saira Semi Condensed"/>
            </a:endParaRPr>
          </a:p>
        </p:txBody>
      </p:sp>
      <p:pic>
        <p:nvPicPr>
          <p:cNvPr id="351" name="Google Shape;351;p27"/>
          <p:cNvPicPr preferRelativeResize="0"/>
          <p:nvPr/>
        </p:nvPicPr>
        <p:blipFill>
          <a:blip r:embed="rId3">
            <a:alphaModFix/>
          </a:blip>
          <a:stretch>
            <a:fillRect/>
          </a:stretch>
        </p:blipFill>
        <p:spPr>
          <a:xfrm>
            <a:off x="6514100" y="863050"/>
            <a:ext cx="2510858" cy="1711050"/>
          </a:xfrm>
          <a:prstGeom prst="rect">
            <a:avLst/>
          </a:prstGeom>
          <a:noFill/>
          <a:ln>
            <a:noFill/>
          </a:ln>
        </p:spPr>
      </p:pic>
      <p:sp>
        <p:nvSpPr>
          <p:cNvPr id="352" name="Google Shape;352;p27"/>
          <p:cNvSpPr/>
          <p:nvPr/>
        </p:nvSpPr>
        <p:spPr>
          <a:xfrm rot="5401614">
            <a:off x="7469625" y="2832555"/>
            <a:ext cx="639000" cy="274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3" name="Google Shape;353;p27"/>
          <p:cNvPicPr preferRelativeResize="0"/>
          <p:nvPr/>
        </p:nvPicPr>
        <p:blipFill>
          <a:blip r:embed="rId4">
            <a:alphaModFix/>
          </a:blip>
          <a:stretch>
            <a:fillRect/>
          </a:stretch>
        </p:blipFill>
        <p:spPr>
          <a:xfrm>
            <a:off x="6565175" y="3314850"/>
            <a:ext cx="2459775" cy="1676250"/>
          </a:xfrm>
          <a:prstGeom prst="rect">
            <a:avLst/>
          </a:prstGeom>
          <a:noFill/>
          <a:ln>
            <a:noFill/>
          </a:ln>
        </p:spPr>
      </p:pic>
      <p:sp>
        <p:nvSpPr>
          <p:cNvPr id="354" name="Google Shape;354;p27"/>
          <p:cNvSpPr txBox="1"/>
          <p:nvPr/>
        </p:nvSpPr>
        <p:spPr>
          <a:xfrm>
            <a:off x="1024475" y="1204025"/>
            <a:ext cx="5175300" cy="3305700"/>
          </a:xfrm>
          <a:prstGeom prst="rect">
            <a:avLst/>
          </a:prstGeom>
          <a:noFill/>
          <a:ln>
            <a:noFill/>
          </a:ln>
        </p:spPr>
        <p:txBody>
          <a:bodyPr spcFirstLastPara="1" wrap="square" lIns="91425" tIns="91425" rIns="91425" bIns="91425" anchor="t" anchorCtr="0">
            <a:noAutofit/>
          </a:bodyPr>
          <a:lstStyle/>
          <a:p>
            <a:pPr marL="914400" lvl="0" indent="-330200" algn="l" rtl="0">
              <a:spcBef>
                <a:spcPts val="0"/>
              </a:spcBef>
              <a:spcAft>
                <a:spcPts val="0"/>
              </a:spcAft>
              <a:buClr>
                <a:srgbClr val="FFFFFF"/>
              </a:buClr>
              <a:buSzPts val="1600"/>
              <a:buFont typeface="Inria Sans"/>
              <a:buChar char="●"/>
            </a:pPr>
            <a:r>
              <a:rPr lang="en" sz="1600" b="1">
                <a:solidFill>
                  <a:srgbClr val="FFFFFF"/>
                </a:solidFill>
                <a:latin typeface="Inria Sans"/>
                <a:ea typeface="Inria Sans"/>
                <a:cs typeface="Inria Sans"/>
                <a:sym typeface="Inria Sans"/>
              </a:rPr>
              <a:t>To handle skew: </a:t>
            </a:r>
            <a:endParaRPr sz="1600" b="1">
              <a:solidFill>
                <a:srgbClr val="FFFFFF"/>
              </a:solidFill>
              <a:latin typeface="Inria Sans"/>
              <a:ea typeface="Inria Sans"/>
              <a:cs typeface="Inria Sans"/>
              <a:sym typeface="Inria Sans"/>
            </a:endParaRPr>
          </a:p>
          <a:p>
            <a:pPr marL="1371600" lvl="1" indent="-330200" algn="l" rtl="0">
              <a:spcBef>
                <a:spcPts val="0"/>
              </a:spcBef>
              <a:spcAft>
                <a:spcPts val="0"/>
              </a:spcAft>
              <a:buClr>
                <a:srgbClr val="FFFFFF"/>
              </a:buClr>
              <a:buSzPts val="1600"/>
              <a:buFont typeface="Inria Sans Light"/>
              <a:buChar char="○"/>
            </a:pPr>
            <a:r>
              <a:rPr lang="en" sz="1600">
                <a:solidFill>
                  <a:srgbClr val="FFFFFF"/>
                </a:solidFill>
                <a:latin typeface="Inria Sans Light"/>
                <a:ea typeface="Inria Sans Light"/>
                <a:cs typeface="Inria Sans Light"/>
                <a:sym typeface="Inria Sans Light"/>
              </a:rPr>
              <a:t>Boxcox1p:decrease skew in our features</a:t>
            </a:r>
            <a:endParaRPr sz="1600">
              <a:solidFill>
                <a:srgbClr val="FFFFFF"/>
              </a:solidFill>
              <a:latin typeface="Inria Sans Light"/>
              <a:ea typeface="Inria Sans Light"/>
              <a:cs typeface="Inria Sans Light"/>
              <a:sym typeface="Inria Sans Light"/>
            </a:endParaRPr>
          </a:p>
          <a:p>
            <a:pPr marL="1371600" lvl="0" indent="0" algn="l" rtl="0">
              <a:spcBef>
                <a:spcPts val="0"/>
              </a:spcBef>
              <a:spcAft>
                <a:spcPts val="0"/>
              </a:spcAft>
              <a:buNone/>
            </a:pPr>
            <a:endParaRPr sz="1600">
              <a:solidFill>
                <a:srgbClr val="FFFFFF"/>
              </a:solidFill>
              <a:latin typeface="Inria Sans Light"/>
              <a:ea typeface="Inria Sans Light"/>
              <a:cs typeface="Inria Sans Light"/>
              <a:sym typeface="Inria Sans Light"/>
            </a:endParaRPr>
          </a:p>
          <a:p>
            <a:pPr marL="914400" lvl="0" indent="-330200" algn="l" rtl="0">
              <a:spcBef>
                <a:spcPts val="0"/>
              </a:spcBef>
              <a:spcAft>
                <a:spcPts val="0"/>
              </a:spcAft>
              <a:buClr>
                <a:srgbClr val="FFFFFF"/>
              </a:buClr>
              <a:buSzPts val="1600"/>
              <a:buFont typeface="Inria Sans"/>
              <a:buChar char="●"/>
            </a:pPr>
            <a:r>
              <a:rPr lang="en" sz="1600" b="1">
                <a:solidFill>
                  <a:srgbClr val="FFFFFF"/>
                </a:solidFill>
                <a:latin typeface="Inria Sans"/>
                <a:ea typeface="Inria Sans"/>
                <a:cs typeface="Inria Sans"/>
                <a:sym typeface="Inria Sans"/>
              </a:rPr>
              <a:t>To Ensure Normality : </a:t>
            </a:r>
            <a:endParaRPr sz="1600" b="1">
              <a:solidFill>
                <a:srgbClr val="FFFFFF"/>
              </a:solidFill>
              <a:latin typeface="Inria Sans"/>
              <a:ea typeface="Inria Sans"/>
              <a:cs typeface="Inria Sans"/>
              <a:sym typeface="Inria Sans"/>
            </a:endParaRPr>
          </a:p>
          <a:p>
            <a:pPr marL="1371600" lvl="1" indent="-330200" algn="l" rtl="0">
              <a:spcBef>
                <a:spcPts val="0"/>
              </a:spcBef>
              <a:spcAft>
                <a:spcPts val="0"/>
              </a:spcAft>
              <a:buClr>
                <a:srgbClr val="FFFFFF"/>
              </a:buClr>
              <a:buSzPts val="1600"/>
              <a:buFont typeface="Inria Sans Light"/>
              <a:buChar char="○"/>
            </a:pPr>
            <a:r>
              <a:rPr lang="en" sz="1600">
                <a:solidFill>
                  <a:srgbClr val="FFFFFF"/>
                </a:solidFill>
                <a:latin typeface="Inria Sans Light"/>
                <a:ea typeface="Inria Sans Light"/>
                <a:cs typeface="Inria Sans Light"/>
                <a:sym typeface="Inria Sans Light"/>
              </a:rPr>
              <a:t>Scale the data using StandardScaler so all values are normal </a:t>
            </a:r>
            <a:endParaRPr sz="1600">
              <a:solidFill>
                <a:srgbClr val="FFFFFF"/>
              </a:solidFill>
              <a:latin typeface="Inria Sans Light"/>
              <a:ea typeface="Inria Sans Light"/>
              <a:cs typeface="Inria Sans Light"/>
              <a:sym typeface="Inria Sans Light"/>
            </a:endParaRPr>
          </a:p>
          <a:p>
            <a:pPr marL="1371600" lvl="1" indent="-330200" algn="l" rtl="0">
              <a:spcBef>
                <a:spcPts val="0"/>
              </a:spcBef>
              <a:spcAft>
                <a:spcPts val="0"/>
              </a:spcAft>
              <a:buClr>
                <a:srgbClr val="FFFFFF"/>
              </a:buClr>
              <a:buSzPts val="1600"/>
              <a:buFont typeface="Inria Sans Light"/>
              <a:buChar char="○"/>
            </a:pPr>
            <a:r>
              <a:rPr lang="en" sz="1600">
                <a:solidFill>
                  <a:srgbClr val="FFFFFF"/>
                </a:solidFill>
                <a:latin typeface="Inria Sans Light"/>
                <a:ea typeface="Inria Sans Light"/>
                <a:cs typeface="Inria Sans Light"/>
                <a:sym typeface="Inria Sans Light"/>
              </a:rPr>
              <a:t>Normalized values are between 0 and 1 </a:t>
            </a:r>
            <a:endParaRPr sz="1600">
              <a:solidFill>
                <a:srgbClr val="FFFFFF"/>
              </a:solidFill>
              <a:latin typeface="Inria Sans Light"/>
              <a:ea typeface="Inria Sans Light"/>
              <a:cs typeface="Inria Sans Light"/>
              <a:sym typeface="Inria Sans Light"/>
            </a:endParaRPr>
          </a:p>
          <a:p>
            <a:pPr marL="1371600" lvl="1" indent="-330200" algn="l" rtl="0">
              <a:spcBef>
                <a:spcPts val="0"/>
              </a:spcBef>
              <a:spcAft>
                <a:spcPts val="0"/>
              </a:spcAft>
              <a:buClr>
                <a:srgbClr val="FFFFFF"/>
              </a:buClr>
              <a:buSzPts val="1600"/>
              <a:buFont typeface="Inria Sans Light"/>
              <a:buChar char="○"/>
            </a:pPr>
            <a:r>
              <a:rPr lang="en" sz="1600">
                <a:solidFill>
                  <a:srgbClr val="FFFFFF"/>
                </a:solidFill>
                <a:latin typeface="Inria Sans Light"/>
                <a:ea typeface="Inria Sans Light"/>
                <a:cs typeface="Inria Sans Light"/>
                <a:sym typeface="Inria Sans Light"/>
              </a:rPr>
              <a:t>Allows us to assess tests as normality is a condition needed </a:t>
            </a:r>
            <a:endParaRPr sz="1600">
              <a:solidFill>
                <a:srgbClr val="FFFFFF"/>
              </a:solidFill>
              <a:latin typeface="Inria Sans Light"/>
              <a:ea typeface="Inria Sans Light"/>
              <a:cs typeface="Inria Sans Light"/>
              <a:sym typeface="Inria Sans Light"/>
            </a:endParaRPr>
          </a:p>
        </p:txBody>
      </p:sp>
      <p:sp>
        <p:nvSpPr>
          <p:cNvPr id="355" name="Google Shape;355;p27"/>
          <p:cNvSpPr txBox="1"/>
          <p:nvPr/>
        </p:nvSpPr>
        <p:spPr>
          <a:xfrm>
            <a:off x="2017250" y="4509725"/>
            <a:ext cx="3548700" cy="4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Inria Sans Light"/>
                <a:ea typeface="Inria Sans Light"/>
                <a:cs typeface="Inria Sans Light"/>
                <a:sym typeface="Inria Sans Light"/>
              </a:rPr>
              <a:t>The graph to the right shows how we have diminished skew </a:t>
            </a:r>
            <a:endParaRPr>
              <a:solidFill>
                <a:srgbClr val="FFFFFF"/>
              </a:solidFill>
              <a:latin typeface="Inria Sans Light"/>
              <a:ea typeface="Inria Sans Light"/>
              <a:cs typeface="Inria Sans Light"/>
              <a:sym typeface="Inria Sans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361" name="Google Shape;361;p28"/>
          <p:cNvSpPr/>
          <p:nvPr/>
        </p:nvSpPr>
        <p:spPr>
          <a:xfrm>
            <a:off x="0" y="201150"/>
            <a:ext cx="7065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lt1"/>
                </a:solidFill>
                <a:latin typeface="Saira Semi Condensed"/>
                <a:ea typeface="Saira Semi Condensed"/>
                <a:cs typeface="Saira Semi Condensed"/>
                <a:sym typeface="Saira Semi Condensed"/>
              </a:rPr>
              <a:t>Experiment One: Testing/Evaluation</a:t>
            </a:r>
            <a:endParaRPr sz="2700">
              <a:solidFill>
                <a:schemeClr val="lt1"/>
              </a:solidFill>
              <a:latin typeface="Saira Semi Condensed"/>
              <a:ea typeface="Saira Semi Condensed"/>
              <a:cs typeface="Saira Semi Condensed"/>
              <a:sym typeface="Saira Semi Condensed"/>
            </a:endParaRPr>
          </a:p>
        </p:txBody>
      </p:sp>
      <p:pic>
        <p:nvPicPr>
          <p:cNvPr id="362" name="Google Shape;362;p28"/>
          <p:cNvPicPr preferRelativeResize="0"/>
          <p:nvPr/>
        </p:nvPicPr>
        <p:blipFill>
          <a:blip r:embed="rId3">
            <a:alphaModFix/>
          </a:blip>
          <a:stretch>
            <a:fillRect/>
          </a:stretch>
        </p:blipFill>
        <p:spPr>
          <a:xfrm>
            <a:off x="816725" y="1018150"/>
            <a:ext cx="7251949" cy="3024950"/>
          </a:xfrm>
          <a:prstGeom prst="rect">
            <a:avLst/>
          </a:prstGeom>
          <a:noFill/>
          <a:ln>
            <a:noFill/>
          </a:ln>
        </p:spPr>
      </p:pic>
      <p:sp>
        <p:nvSpPr>
          <p:cNvPr id="363" name="Google Shape;363;p28"/>
          <p:cNvSpPr txBox="1"/>
          <p:nvPr/>
        </p:nvSpPr>
        <p:spPr>
          <a:xfrm>
            <a:off x="5519325" y="1653650"/>
            <a:ext cx="848400" cy="25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latin typeface="Inria Sans Light"/>
              <a:ea typeface="Inria Sans Light"/>
              <a:cs typeface="Inria Sans Light"/>
              <a:sym typeface="Inria Sans Light"/>
            </a:endParaRPr>
          </a:p>
        </p:txBody>
      </p:sp>
      <p:sp>
        <p:nvSpPr>
          <p:cNvPr id="364" name="Google Shape;364;p28"/>
          <p:cNvSpPr txBox="1"/>
          <p:nvPr/>
        </p:nvSpPr>
        <p:spPr>
          <a:xfrm>
            <a:off x="5477900" y="1519625"/>
            <a:ext cx="852000" cy="2516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latin typeface="Inria Sans Light"/>
              <a:ea typeface="Inria Sans Light"/>
              <a:cs typeface="Inria Sans Light"/>
              <a:sym typeface="Inria Sans Light"/>
            </a:endParaRPr>
          </a:p>
        </p:txBody>
      </p:sp>
      <p:sp>
        <p:nvSpPr>
          <p:cNvPr id="365" name="Google Shape;365;p28"/>
          <p:cNvSpPr txBox="1"/>
          <p:nvPr/>
        </p:nvSpPr>
        <p:spPr>
          <a:xfrm>
            <a:off x="6967925" y="1519625"/>
            <a:ext cx="852000" cy="2516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latin typeface="Inria Sans Light"/>
              <a:ea typeface="Inria Sans Light"/>
              <a:cs typeface="Inria Sans Light"/>
              <a:sym typeface="Inria Sans Light"/>
            </a:endParaRPr>
          </a:p>
        </p:txBody>
      </p:sp>
      <p:sp>
        <p:nvSpPr>
          <p:cNvPr id="366" name="Google Shape;366;p28"/>
          <p:cNvSpPr txBox="1"/>
          <p:nvPr/>
        </p:nvSpPr>
        <p:spPr>
          <a:xfrm>
            <a:off x="1648000" y="4158750"/>
            <a:ext cx="6114900" cy="5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FFFF"/>
                </a:solidFill>
                <a:latin typeface="Inria Sans Light"/>
                <a:ea typeface="Inria Sans Light"/>
                <a:cs typeface="Inria Sans Light"/>
                <a:sym typeface="Inria Sans Light"/>
              </a:rPr>
              <a:t>*** There could be potential noise leading to overfitting in our models. We will now remove outliers to see the impact on our evaluation metrics</a:t>
            </a:r>
            <a:endParaRPr sz="1600">
              <a:solidFill>
                <a:srgbClr val="FFFFFF"/>
              </a:solidFill>
              <a:latin typeface="Inria Sans Light"/>
              <a:ea typeface="Inria Sans Light"/>
              <a:cs typeface="Inria Sans Light"/>
              <a:sym typeface="Inria Sans Light"/>
            </a:endParaRPr>
          </a:p>
        </p:txBody>
      </p:sp>
      <p:sp>
        <p:nvSpPr>
          <p:cNvPr id="367" name="Google Shape;367;p28"/>
          <p:cNvSpPr txBox="1"/>
          <p:nvPr/>
        </p:nvSpPr>
        <p:spPr>
          <a:xfrm>
            <a:off x="2684325" y="1519625"/>
            <a:ext cx="852000" cy="2516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latin typeface="Inria Sans Light"/>
              <a:ea typeface="Inria Sans Light"/>
              <a:cs typeface="Inria Sans Light"/>
              <a:sym typeface="Inria Sans Light"/>
            </a:endParaRPr>
          </a:p>
        </p:txBody>
      </p:sp>
      <p:sp>
        <p:nvSpPr>
          <p:cNvPr id="368" name="Google Shape;368;p28"/>
          <p:cNvSpPr txBox="1"/>
          <p:nvPr/>
        </p:nvSpPr>
        <p:spPr>
          <a:xfrm>
            <a:off x="6967925" y="3702375"/>
            <a:ext cx="852000" cy="333300"/>
          </a:xfrm>
          <a:prstGeom prst="rect">
            <a:avLst/>
          </a:prstGeom>
          <a:noFill/>
          <a:ln w="2857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Inria Sans Light"/>
              <a:ea typeface="Inria Sans Light"/>
              <a:cs typeface="Inria Sans Light"/>
              <a:sym typeface="Inria Sa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9"/>
          <p:cNvSpPr txBox="1">
            <a:spLocks noGrp="1"/>
          </p:cNvSpPr>
          <p:nvPr>
            <p:ph type="ctrTitle"/>
          </p:nvPr>
        </p:nvSpPr>
        <p:spPr>
          <a:xfrm>
            <a:off x="1823925" y="22949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Experiment Two</a:t>
            </a:r>
            <a:endParaRPr/>
          </a:p>
        </p:txBody>
      </p:sp>
      <p:sp>
        <p:nvSpPr>
          <p:cNvPr id="374" name="Google Shape;374;p29"/>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4</a:t>
            </a:r>
            <a:endParaRPr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380" name="Google Shape;380;p30"/>
          <p:cNvSpPr/>
          <p:nvPr/>
        </p:nvSpPr>
        <p:spPr>
          <a:xfrm>
            <a:off x="0" y="201150"/>
            <a:ext cx="7065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lt1"/>
                </a:solidFill>
                <a:latin typeface="Saira Semi Condensed"/>
                <a:ea typeface="Saira Semi Condensed"/>
                <a:cs typeface="Saira Semi Condensed"/>
                <a:sym typeface="Saira Semi Condensed"/>
              </a:rPr>
              <a:t>Experiment Two: Outlier Handling</a:t>
            </a:r>
            <a:endParaRPr sz="2700">
              <a:solidFill>
                <a:schemeClr val="lt1"/>
              </a:solidFill>
              <a:latin typeface="Saira Semi Condensed"/>
              <a:ea typeface="Saira Semi Condensed"/>
              <a:cs typeface="Saira Semi Condensed"/>
              <a:sym typeface="Saira Semi Condensed"/>
            </a:endParaRPr>
          </a:p>
        </p:txBody>
      </p:sp>
      <p:pic>
        <p:nvPicPr>
          <p:cNvPr id="381" name="Google Shape;381;p30"/>
          <p:cNvPicPr preferRelativeResize="0"/>
          <p:nvPr/>
        </p:nvPicPr>
        <p:blipFill>
          <a:blip r:embed="rId3">
            <a:alphaModFix/>
          </a:blip>
          <a:stretch>
            <a:fillRect/>
          </a:stretch>
        </p:blipFill>
        <p:spPr>
          <a:xfrm>
            <a:off x="4868925" y="1131650"/>
            <a:ext cx="2319025" cy="2240309"/>
          </a:xfrm>
          <a:prstGeom prst="rect">
            <a:avLst/>
          </a:prstGeom>
          <a:noFill/>
          <a:ln>
            <a:noFill/>
          </a:ln>
        </p:spPr>
      </p:pic>
      <p:pic>
        <p:nvPicPr>
          <p:cNvPr id="382" name="Google Shape;382;p30"/>
          <p:cNvPicPr preferRelativeResize="0"/>
          <p:nvPr/>
        </p:nvPicPr>
        <p:blipFill>
          <a:blip r:embed="rId4">
            <a:alphaModFix/>
          </a:blip>
          <a:stretch>
            <a:fillRect/>
          </a:stretch>
        </p:blipFill>
        <p:spPr>
          <a:xfrm>
            <a:off x="1793975" y="1129375"/>
            <a:ext cx="2319025" cy="2240325"/>
          </a:xfrm>
          <a:prstGeom prst="rect">
            <a:avLst/>
          </a:prstGeom>
          <a:noFill/>
          <a:ln>
            <a:noFill/>
          </a:ln>
        </p:spPr>
      </p:pic>
      <p:sp>
        <p:nvSpPr>
          <p:cNvPr id="383" name="Google Shape;383;p30"/>
          <p:cNvSpPr txBox="1"/>
          <p:nvPr/>
        </p:nvSpPr>
        <p:spPr>
          <a:xfrm>
            <a:off x="382650" y="3566075"/>
            <a:ext cx="8378700" cy="13308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rgbClr val="FFFFFF"/>
              </a:buClr>
              <a:buSzPts val="1500"/>
              <a:buFont typeface="Inria Sans Light"/>
              <a:buChar char="●"/>
            </a:pPr>
            <a:r>
              <a:rPr lang="en" sz="1500">
                <a:solidFill>
                  <a:srgbClr val="FFFFFF"/>
                </a:solidFill>
                <a:latin typeface="Inria Sans Light"/>
                <a:ea typeface="Inria Sans Light"/>
                <a:cs typeface="Inria Sans Light"/>
                <a:sym typeface="Inria Sans Light"/>
              </a:rPr>
              <a:t>We use Ridge and Elastic Net method to detect outliers</a:t>
            </a:r>
            <a:endParaRPr sz="1500">
              <a:solidFill>
                <a:srgbClr val="FFFFFF"/>
              </a:solidFill>
              <a:latin typeface="Inria Sans Light"/>
              <a:ea typeface="Inria Sans Light"/>
              <a:cs typeface="Inria Sans Light"/>
              <a:sym typeface="Inria Sans Light"/>
            </a:endParaRPr>
          </a:p>
          <a:p>
            <a:pPr marL="457200" lvl="0" indent="-323850" algn="l" rtl="0">
              <a:spcBef>
                <a:spcPts val="0"/>
              </a:spcBef>
              <a:spcAft>
                <a:spcPts val="0"/>
              </a:spcAft>
              <a:buClr>
                <a:srgbClr val="FFFFFF"/>
              </a:buClr>
              <a:buSzPts val="1500"/>
              <a:buFont typeface="Inria Sans Light"/>
              <a:buChar char="●"/>
            </a:pPr>
            <a:r>
              <a:rPr lang="en" sz="1500">
                <a:solidFill>
                  <a:srgbClr val="FFFFFF"/>
                </a:solidFill>
                <a:latin typeface="Inria Sans Light"/>
                <a:ea typeface="Inria Sans Light"/>
                <a:cs typeface="Inria Sans Light"/>
                <a:sym typeface="Inria Sans Light"/>
              </a:rPr>
              <a:t>Since our data has been scaled to be normal, we use the standard deviation technique to detect </a:t>
            </a:r>
            <a:endParaRPr sz="1500">
              <a:solidFill>
                <a:srgbClr val="FFFFFF"/>
              </a:solidFill>
              <a:latin typeface="Inria Sans Light"/>
              <a:ea typeface="Inria Sans Light"/>
              <a:cs typeface="Inria Sans Light"/>
              <a:sym typeface="Inria Sans Light"/>
            </a:endParaRPr>
          </a:p>
          <a:p>
            <a:pPr marL="914400" lvl="1" indent="-323850" algn="l" rtl="0">
              <a:spcBef>
                <a:spcPts val="0"/>
              </a:spcBef>
              <a:spcAft>
                <a:spcPts val="0"/>
              </a:spcAft>
              <a:buClr>
                <a:srgbClr val="FFFFFF"/>
              </a:buClr>
              <a:buSzPts val="1500"/>
              <a:buFont typeface="Inria Sans Light"/>
              <a:buChar char="○"/>
            </a:pPr>
            <a:r>
              <a:rPr lang="en" sz="1500">
                <a:solidFill>
                  <a:srgbClr val="FFFFFF"/>
                </a:solidFill>
                <a:latin typeface="Inria Sans Light"/>
                <a:ea typeface="Inria Sans Light"/>
                <a:cs typeface="Inria Sans Light"/>
                <a:sym typeface="Inria Sans Light"/>
              </a:rPr>
              <a:t>calculate the z-score (observation-mean/ standard deviation)</a:t>
            </a:r>
            <a:endParaRPr sz="1500">
              <a:solidFill>
                <a:srgbClr val="FFFFFF"/>
              </a:solidFill>
              <a:latin typeface="Inria Sans Light"/>
              <a:ea typeface="Inria Sans Light"/>
              <a:cs typeface="Inria Sans Light"/>
              <a:sym typeface="Inria Sans Light"/>
            </a:endParaRPr>
          </a:p>
          <a:p>
            <a:pPr marL="914400" lvl="1" indent="-323850" algn="l" rtl="0">
              <a:spcBef>
                <a:spcPts val="0"/>
              </a:spcBef>
              <a:spcAft>
                <a:spcPts val="0"/>
              </a:spcAft>
              <a:buClr>
                <a:srgbClr val="FFFFFF"/>
              </a:buClr>
              <a:buSzPts val="1500"/>
              <a:buFont typeface="Inria Sans Light"/>
              <a:buChar char="○"/>
            </a:pPr>
            <a:r>
              <a:rPr lang="en" sz="1500">
                <a:solidFill>
                  <a:srgbClr val="FFFFFF"/>
                </a:solidFill>
                <a:latin typeface="Inria Sans Light"/>
                <a:ea typeface="Inria Sans Light"/>
                <a:cs typeface="Inria Sans Light"/>
                <a:sym typeface="Inria Sans Light"/>
              </a:rPr>
              <a:t>Z-Score beyond +/- 3 is considered to be an outlier</a:t>
            </a:r>
            <a:endParaRPr sz="1500">
              <a:solidFill>
                <a:srgbClr val="FFFFFF"/>
              </a:solidFill>
              <a:latin typeface="Inria Sans Light"/>
              <a:ea typeface="Inria Sans Light"/>
              <a:cs typeface="Inria Sans Light"/>
              <a:sym typeface="Inria Sans Light"/>
            </a:endParaRPr>
          </a:p>
          <a:p>
            <a:pPr marL="457200" lvl="0" indent="-323850" algn="l" rtl="0">
              <a:spcBef>
                <a:spcPts val="0"/>
              </a:spcBef>
              <a:spcAft>
                <a:spcPts val="0"/>
              </a:spcAft>
              <a:buClr>
                <a:srgbClr val="FFFFFF"/>
              </a:buClr>
              <a:buSzPts val="1500"/>
              <a:buFont typeface="Inria Sans Light"/>
              <a:buChar char="●"/>
            </a:pPr>
            <a:r>
              <a:rPr lang="en" sz="1500">
                <a:solidFill>
                  <a:srgbClr val="FFFFFF"/>
                </a:solidFill>
                <a:latin typeface="Inria Sans Light"/>
                <a:ea typeface="Inria Sans Light"/>
                <a:cs typeface="Inria Sans Light"/>
                <a:sym typeface="Inria Sans Light"/>
              </a:rPr>
              <a:t>Both methods give use VERY similar results, so we use the intersecting values as our outliers</a:t>
            </a:r>
            <a:endParaRPr sz="1500">
              <a:solidFill>
                <a:srgbClr val="FFFFFF"/>
              </a:solidFill>
              <a:latin typeface="Inria Sans Light"/>
              <a:ea typeface="Inria Sans Light"/>
              <a:cs typeface="Inria Sans Light"/>
              <a:sym typeface="Inria Sans Light"/>
            </a:endParaRPr>
          </a:p>
          <a:p>
            <a:pPr marL="457200" lvl="0" indent="-323850" algn="l" rtl="0">
              <a:spcBef>
                <a:spcPts val="0"/>
              </a:spcBef>
              <a:spcAft>
                <a:spcPts val="0"/>
              </a:spcAft>
              <a:buClr>
                <a:srgbClr val="FFFFFF"/>
              </a:buClr>
              <a:buSzPts val="1500"/>
              <a:buFont typeface="Inria Sans Light"/>
              <a:buChar char="●"/>
            </a:pPr>
            <a:r>
              <a:rPr lang="en" sz="1500">
                <a:solidFill>
                  <a:srgbClr val="FFFFFF"/>
                </a:solidFill>
                <a:latin typeface="Inria Sans Light"/>
                <a:ea typeface="Inria Sans Light"/>
                <a:cs typeface="Inria Sans Light"/>
                <a:sym typeface="Inria Sans Light"/>
              </a:rPr>
              <a:t>Elastic Net gave us one additional value </a:t>
            </a:r>
            <a:endParaRPr sz="1500">
              <a:solidFill>
                <a:srgbClr val="FFFFFF"/>
              </a:solidFill>
              <a:latin typeface="Inria Sans Light"/>
              <a:ea typeface="Inria Sans Light"/>
              <a:cs typeface="Inria Sans Light"/>
              <a:sym typeface="Inria Sans Light"/>
            </a:endParaRPr>
          </a:p>
        </p:txBody>
      </p:sp>
      <p:sp>
        <p:nvSpPr>
          <p:cNvPr id="384" name="Google Shape;384;p30"/>
          <p:cNvSpPr txBox="1"/>
          <p:nvPr/>
        </p:nvSpPr>
        <p:spPr>
          <a:xfrm>
            <a:off x="2439725" y="789313"/>
            <a:ext cx="1911600" cy="2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latin typeface="Inria Sans"/>
                <a:ea typeface="Inria Sans"/>
                <a:cs typeface="Inria Sans"/>
                <a:sym typeface="Inria Sans"/>
              </a:rPr>
              <a:t>Ridge</a:t>
            </a:r>
            <a:endParaRPr sz="1600" b="1">
              <a:solidFill>
                <a:srgbClr val="FFFFFF"/>
              </a:solidFill>
              <a:latin typeface="Inria Sans"/>
              <a:ea typeface="Inria Sans"/>
              <a:cs typeface="Inria Sans"/>
              <a:sym typeface="Inria Sans"/>
            </a:endParaRPr>
          </a:p>
        </p:txBody>
      </p:sp>
      <p:sp>
        <p:nvSpPr>
          <p:cNvPr id="385" name="Google Shape;385;p30"/>
          <p:cNvSpPr txBox="1"/>
          <p:nvPr/>
        </p:nvSpPr>
        <p:spPr>
          <a:xfrm>
            <a:off x="5154300" y="789313"/>
            <a:ext cx="1911600" cy="2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latin typeface="Inria Sans"/>
                <a:ea typeface="Inria Sans"/>
                <a:cs typeface="Inria Sans"/>
                <a:sym typeface="Inria Sans"/>
              </a:rPr>
              <a:t>Elastic Net</a:t>
            </a:r>
            <a:endParaRPr sz="1600" b="1">
              <a:solidFill>
                <a:srgbClr val="FFFFFF"/>
              </a:solidFill>
              <a:latin typeface="Inria Sans"/>
              <a:ea typeface="Inria Sans"/>
              <a:cs typeface="Inria Sans"/>
              <a:sym typeface="Inri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Objective </a:t>
            </a:r>
            <a:endParaRPr/>
          </a:p>
        </p:txBody>
      </p:sp>
      <p:sp>
        <p:nvSpPr>
          <p:cNvPr id="213" name="Google Shape;213;p13"/>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0" lvl="0" indent="0" algn="l" rtl="0">
              <a:lnSpc>
                <a:spcPct val="115000"/>
              </a:lnSpc>
              <a:spcBef>
                <a:spcPts val="600"/>
              </a:spcBef>
              <a:spcAft>
                <a:spcPts val="0"/>
              </a:spcAft>
              <a:buNone/>
            </a:pPr>
            <a:r>
              <a:rPr lang="en">
                <a:latin typeface="Quicksand"/>
                <a:ea typeface="Quicksand"/>
                <a:cs typeface="Quicksand"/>
                <a:sym typeface="Quicksand"/>
              </a:rPr>
              <a:t>Create machine learning models that can better predict sale prices of houses using data exploration, data cleaning and feature engineering.</a:t>
            </a:r>
            <a:endParaRPr>
              <a:latin typeface="Quicksand"/>
              <a:ea typeface="Quicksand"/>
              <a:cs typeface="Quicksand"/>
              <a:sym typeface="Quicksand"/>
            </a:endParaRPr>
          </a:p>
          <a:p>
            <a:pPr marL="0" lvl="0" indent="0" algn="l" rtl="0">
              <a:spcBef>
                <a:spcPts val="600"/>
              </a:spcBef>
              <a:spcAft>
                <a:spcPts val="0"/>
              </a:spcAft>
              <a:buNone/>
            </a:pPr>
            <a:endParaRPr>
              <a:latin typeface="Quicksand"/>
              <a:ea typeface="Quicksand"/>
              <a:cs typeface="Quicksand"/>
              <a:sym typeface="Quicksand"/>
            </a:endParaRPr>
          </a:p>
          <a:p>
            <a:pPr marL="0" lvl="0" indent="0" algn="l" rtl="0">
              <a:spcBef>
                <a:spcPts val="0"/>
              </a:spcBef>
              <a:spcAft>
                <a:spcPts val="600"/>
              </a:spcAft>
              <a:buNone/>
            </a:pPr>
            <a:endParaRPr/>
          </a:p>
        </p:txBody>
      </p:sp>
      <p:sp>
        <p:nvSpPr>
          <p:cNvPr id="214" name="Google Shape;214;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391" name="Google Shape;391;p31"/>
          <p:cNvSpPr/>
          <p:nvPr/>
        </p:nvSpPr>
        <p:spPr>
          <a:xfrm>
            <a:off x="0" y="201150"/>
            <a:ext cx="7065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lt1"/>
                </a:solidFill>
                <a:latin typeface="Saira Semi Condensed"/>
                <a:ea typeface="Saira Semi Condensed"/>
                <a:cs typeface="Saira Semi Condensed"/>
                <a:sym typeface="Saira Semi Condensed"/>
              </a:rPr>
              <a:t>Experiment Two: Testing/Evaluation</a:t>
            </a:r>
            <a:endParaRPr sz="2700">
              <a:solidFill>
                <a:schemeClr val="lt1"/>
              </a:solidFill>
              <a:latin typeface="Saira Semi Condensed"/>
              <a:ea typeface="Saira Semi Condensed"/>
              <a:cs typeface="Saira Semi Condensed"/>
              <a:sym typeface="Saira Semi Condensed"/>
            </a:endParaRPr>
          </a:p>
        </p:txBody>
      </p:sp>
      <p:pic>
        <p:nvPicPr>
          <p:cNvPr id="392" name="Google Shape;392;p31"/>
          <p:cNvPicPr preferRelativeResize="0"/>
          <p:nvPr/>
        </p:nvPicPr>
        <p:blipFill>
          <a:blip r:embed="rId3">
            <a:alphaModFix/>
          </a:blip>
          <a:stretch>
            <a:fillRect/>
          </a:stretch>
        </p:blipFill>
        <p:spPr>
          <a:xfrm>
            <a:off x="976150" y="1234531"/>
            <a:ext cx="7065901" cy="2801469"/>
          </a:xfrm>
          <a:prstGeom prst="rect">
            <a:avLst/>
          </a:prstGeom>
          <a:noFill/>
          <a:ln>
            <a:noFill/>
          </a:ln>
        </p:spPr>
      </p:pic>
      <p:sp>
        <p:nvSpPr>
          <p:cNvPr id="393" name="Google Shape;393;p31"/>
          <p:cNvSpPr txBox="1"/>
          <p:nvPr/>
        </p:nvSpPr>
        <p:spPr>
          <a:xfrm>
            <a:off x="5566600" y="1519900"/>
            <a:ext cx="852000" cy="2516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latin typeface="Inria Sans Light"/>
              <a:ea typeface="Inria Sans Light"/>
              <a:cs typeface="Inria Sans Light"/>
              <a:sym typeface="Inria Sans Light"/>
            </a:endParaRPr>
          </a:p>
        </p:txBody>
      </p:sp>
      <p:sp>
        <p:nvSpPr>
          <p:cNvPr id="394" name="Google Shape;394;p31"/>
          <p:cNvSpPr txBox="1"/>
          <p:nvPr/>
        </p:nvSpPr>
        <p:spPr>
          <a:xfrm>
            <a:off x="7104400" y="1519900"/>
            <a:ext cx="852000" cy="2516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latin typeface="Inria Sans Light"/>
              <a:ea typeface="Inria Sans Light"/>
              <a:cs typeface="Inria Sans Light"/>
              <a:sym typeface="Inria Sans Light"/>
            </a:endParaRPr>
          </a:p>
        </p:txBody>
      </p:sp>
      <p:sp>
        <p:nvSpPr>
          <p:cNvPr id="395" name="Google Shape;395;p31"/>
          <p:cNvSpPr txBox="1"/>
          <p:nvPr/>
        </p:nvSpPr>
        <p:spPr>
          <a:xfrm>
            <a:off x="2885625" y="1519900"/>
            <a:ext cx="852000" cy="2516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latin typeface="Inria Sans Light"/>
              <a:ea typeface="Inria Sans Light"/>
              <a:cs typeface="Inria Sans Light"/>
              <a:sym typeface="Inria Sans Light"/>
            </a:endParaRPr>
          </a:p>
        </p:txBody>
      </p:sp>
      <p:sp>
        <p:nvSpPr>
          <p:cNvPr id="396" name="Google Shape;396;p31"/>
          <p:cNvSpPr txBox="1"/>
          <p:nvPr/>
        </p:nvSpPr>
        <p:spPr>
          <a:xfrm>
            <a:off x="7104400" y="3626500"/>
            <a:ext cx="852000" cy="405300"/>
          </a:xfrm>
          <a:prstGeom prst="rect">
            <a:avLst/>
          </a:prstGeom>
          <a:noFill/>
          <a:ln w="2857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Inria Sans Light"/>
              <a:ea typeface="Inria Sans Light"/>
              <a:cs typeface="Inria Sans Light"/>
              <a:sym typeface="Inria Sans Light"/>
            </a:endParaRPr>
          </a:p>
        </p:txBody>
      </p:sp>
      <p:sp>
        <p:nvSpPr>
          <p:cNvPr id="397" name="Google Shape;397;p31"/>
          <p:cNvSpPr txBox="1"/>
          <p:nvPr/>
        </p:nvSpPr>
        <p:spPr>
          <a:xfrm>
            <a:off x="1451650" y="4166725"/>
            <a:ext cx="6114900" cy="5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FFFF"/>
                </a:solidFill>
                <a:latin typeface="Inria Sans Light"/>
                <a:ea typeface="Inria Sans Light"/>
                <a:cs typeface="Inria Sans Light"/>
                <a:sym typeface="Inria Sans Light"/>
              </a:rPr>
              <a:t>*** Our R^2 might have gone down, but our cross validations improved which indicates we removed some noise and our model is performing better.</a:t>
            </a:r>
            <a:endParaRPr sz="1600">
              <a:solidFill>
                <a:srgbClr val="FFFFFF"/>
              </a:solidFill>
              <a:latin typeface="Inria Sans Light"/>
              <a:ea typeface="Inria Sans Light"/>
              <a:cs typeface="Inria Sans Light"/>
              <a:sym typeface="Inria Sans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2"/>
          <p:cNvSpPr txBox="1">
            <a:spLocks noGrp="1"/>
          </p:cNvSpPr>
          <p:nvPr>
            <p:ph type="ctrTitle"/>
          </p:nvPr>
        </p:nvSpPr>
        <p:spPr>
          <a:xfrm>
            <a:off x="1823925" y="22949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Experiment Three</a:t>
            </a:r>
            <a:endParaRPr/>
          </a:p>
        </p:txBody>
      </p:sp>
      <p:sp>
        <p:nvSpPr>
          <p:cNvPr id="403" name="Google Shape;403;p32"/>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5</a:t>
            </a:r>
            <a:endParaRPr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409" name="Google Shape;409;p33"/>
          <p:cNvSpPr/>
          <p:nvPr/>
        </p:nvSpPr>
        <p:spPr>
          <a:xfrm>
            <a:off x="0" y="201150"/>
            <a:ext cx="7065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lt1"/>
                </a:solidFill>
                <a:latin typeface="Saira Semi Condensed"/>
                <a:ea typeface="Saira Semi Condensed"/>
                <a:cs typeface="Saira Semi Condensed"/>
                <a:sym typeface="Saira Semi Condensed"/>
              </a:rPr>
              <a:t>Experiment Three: Feature Selection</a:t>
            </a:r>
            <a:endParaRPr sz="2700">
              <a:solidFill>
                <a:schemeClr val="lt1"/>
              </a:solidFill>
              <a:latin typeface="Saira Semi Condensed"/>
              <a:ea typeface="Saira Semi Condensed"/>
              <a:cs typeface="Saira Semi Condensed"/>
              <a:sym typeface="Saira Semi Condensed"/>
            </a:endParaRPr>
          </a:p>
        </p:txBody>
      </p:sp>
      <p:pic>
        <p:nvPicPr>
          <p:cNvPr id="410" name="Google Shape;410;p33"/>
          <p:cNvPicPr preferRelativeResize="0"/>
          <p:nvPr/>
        </p:nvPicPr>
        <p:blipFill>
          <a:blip r:embed="rId3">
            <a:alphaModFix/>
          </a:blip>
          <a:stretch>
            <a:fillRect/>
          </a:stretch>
        </p:blipFill>
        <p:spPr>
          <a:xfrm>
            <a:off x="1139675" y="1002150"/>
            <a:ext cx="4361250" cy="3902049"/>
          </a:xfrm>
          <a:prstGeom prst="rect">
            <a:avLst/>
          </a:prstGeom>
          <a:noFill/>
          <a:ln>
            <a:noFill/>
          </a:ln>
        </p:spPr>
      </p:pic>
      <p:sp>
        <p:nvSpPr>
          <p:cNvPr id="411" name="Google Shape;411;p33"/>
          <p:cNvSpPr txBox="1"/>
          <p:nvPr/>
        </p:nvSpPr>
        <p:spPr>
          <a:xfrm>
            <a:off x="5320375" y="2029350"/>
            <a:ext cx="3259800" cy="13746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FFFFFF"/>
              </a:buClr>
              <a:buSzPts val="1700"/>
              <a:buFont typeface="Inria Sans Light"/>
              <a:buChar char="●"/>
            </a:pPr>
            <a:r>
              <a:rPr lang="en" sz="1700">
                <a:solidFill>
                  <a:srgbClr val="FFFFFF"/>
                </a:solidFill>
                <a:latin typeface="Inria Sans Light"/>
                <a:ea typeface="Inria Sans Light"/>
                <a:cs typeface="Inria Sans Light"/>
                <a:sym typeface="Inria Sans Light"/>
              </a:rPr>
              <a:t>We calculate the coefficients of the features to determine the important features </a:t>
            </a:r>
            <a:endParaRPr sz="1700">
              <a:solidFill>
                <a:srgbClr val="FFFFFF"/>
              </a:solidFill>
              <a:latin typeface="Inria Sans Light"/>
              <a:ea typeface="Inria Sans Light"/>
              <a:cs typeface="Inria Sans Light"/>
              <a:sym typeface="Inria Sans Light"/>
            </a:endParaRPr>
          </a:p>
          <a:p>
            <a:pPr marL="457200" lvl="0" indent="0" algn="l" rtl="0">
              <a:spcBef>
                <a:spcPts val="0"/>
              </a:spcBef>
              <a:spcAft>
                <a:spcPts val="0"/>
              </a:spcAft>
              <a:buNone/>
            </a:pPr>
            <a:endParaRPr sz="1500">
              <a:solidFill>
                <a:srgbClr val="FFFFFF"/>
              </a:solidFill>
              <a:latin typeface="Inria Sans Light"/>
              <a:ea typeface="Inria Sans Light"/>
              <a:cs typeface="Inria Sans Light"/>
              <a:sym typeface="Inria Sans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417" name="Google Shape;417;p34"/>
          <p:cNvSpPr/>
          <p:nvPr/>
        </p:nvSpPr>
        <p:spPr>
          <a:xfrm>
            <a:off x="0" y="201150"/>
            <a:ext cx="7065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lt1"/>
                </a:solidFill>
                <a:latin typeface="Saira Semi Condensed"/>
                <a:ea typeface="Saira Semi Condensed"/>
                <a:cs typeface="Saira Semi Condensed"/>
                <a:sym typeface="Saira Semi Condensed"/>
              </a:rPr>
              <a:t>Experiment Three: Testing/Evaluation</a:t>
            </a:r>
            <a:endParaRPr sz="2700">
              <a:solidFill>
                <a:schemeClr val="lt1"/>
              </a:solidFill>
              <a:latin typeface="Saira Semi Condensed"/>
              <a:ea typeface="Saira Semi Condensed"/>
              <a:cs typeface="Saira Semi Condensed"/>
              <a:sym typeface="Saira Semi Condensed"/>
            </a:endParaRPr>
          </a:p>
        </p:txBody>
      </p:sp>
      <p:pic>
        <p:nvPicPr>
          <p:cNvPr id="418" name="Google Shape;418;p34"/>
          <p:cNvPicPr preferRelativeResize="0"/>
          <p:nvPr/>
        </p:nvPicPr>
        <p:blipFill>
          <a:blip r:embed="rId3">
            <a:alphaModFix/>
          </a:blip>
          <a:stretch>
            <a:fillRect/>
          </a:stretch>
        </p:blipFill>
        <p:spPr>
          <a:xfrm>
            <a:off x="966663" y="1334189"/>
            <a:ext cx="7210675" cy="2932325"/>
          </a:xfrm>
          <a:prstGeom prst="rect">
            <a:avLst/>
          </a:prstGeom>
          <a:noFill/>
          <a:ln>
            <a:noFill/>
          </a:ln>
        </p:spPr>
      </p:pic>
      <p:sp>
        <p:nvSpPr>
          <p:cNvPr id="419" name="Google Shape;419;p34"/>
          <p:cNvSpPr txBox="1"/>
          <p:nvPr/>
        </p:nvSpPr>
        <p:spPr>
          <a:xfrm>
            <a:off x="5722425" y="1799625"/>
            <a:ext cx="852000" cy="2435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latin typeface="Inria Sans Light"/>
              <a:ea typeface="Inria Sans Light"/>
              <a:cs typeface="Inria Sans Light"/>
              <a:sym typeface="Inria Sans Light"/>
            </a:endParaRPr>
          </a:p>
        </p:txBody>
      </p:sp>
      <p:sp>
        <p:nvSpPr>
          <p:cNvPr id="420" name="Google Shape;420;p34"/>
          <p:cNvSpPr txBox="1"/>
          <p:nvPr/>
        </p:nvSpPr>
        <p:spPr>
          <a:xfrm>
            <a:off x="7184025" y="1831275"/>
            <a:ext cx="852000" cy="2435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latin typeface="Inria Sans Light"/>
              <a:ea typeface="Inria Sans Light"/>
              <a:cs typeface="Inria Sans Light"/>
              <a:sym typeface="Inria Sans Light"/>
            </a:endParaRPr>
          </a:p>
        </p:txBody>
      </p:sp>
      <p:sp>
        <p:nvSpPr>
          <p:cNvPr id="421" name="Google Shape;421;p34"/>
          <p:cNvSpPr txBox="1"/>
          <p:nvPr/>
        </p:nvSpPr>
        <p:spPr>
          <a:xfrm>
            <a:off x="2857200" y="1831275"/>
            <a:ext cx="852000" cy="2435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latin typeface="Inria Sans Light"/>
              <a:ea typeface="Inria Sans Light"/>
              <a:cs typeface="Inria Sans Light"/>
              <a:sym typeface="Inria Sans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5"/>
          <p:cNvSpPr txBox="1">
            <a:spLocks noGrp="1"/>
          </p:cNvSpPr>
          <p:nvPr>
            <p:ph type="ctrTitle"/>
          </p:nvPr>
        </p:nvSpPr>
        <p:spPr>
          <a:xfrm>
            <a:off x="1823925" y="22949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Experiment Four </a:t>
            </a:r>
            <a:endParaRPr/>
          </a:p>
        </p:txBody>
      </p:sp>
      <p:sp>
        <p:nvSpPr>
          <p:cNvPr id="427" name="Google Shape;427;p3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6</a:t>
            </a:r>
            <a:endParaRPr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433" name="Google Shape;433;p36"/>
          <p:cNvSpPr/>
          <p:nvPr/>
        </p:nvSpPr>
        <p:spPr>
          <a:xfrm>
            <a:off x="0" y="201150"/>
            <a:ext cx="7065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lt1"/>
                </a:solidFill>
                <a:latin typeface="Saira Semi Condensed"/>
                <a:ea typeface="Saira Semi Condensed"/>
                <a:cs typeface="Saira Semi Condensed"/>
                <a:sym typeface="Saira Semi Condensed"/>
              </a:rPr>
              <a:t>Experiment Four: Hyper-Parameter Tuning</a:t>
            </a:r>
            <a:endParaRPr sz="2700">
              <a:solidFill>
                <a:schemeClr val="lt1"/>
              </a:solidFill>
              <a:latin typeface="Saira Semi Condensed"/>
              <a:ea typeface="Saira Semi Condensed"/>
              <a:cs typeface="Saira Semi Condensed"/>
              <a:sym typeface="Saira Semi Condensed"/>
            </a:endParaRPr>
          </a:p>
        </p:txBody>
      </p:sp>
      <p:pic>
        <p:nvPicPr>
          <p:cNvPr id="434" name="Google Shape;434;p36"/>
          <p:cNvPicPr preferRelativeResize="0"/>
          <p:nvPr/>
        </p:nvPicPr>
        <p:blipFill>
          <a:blip r:embed="rId3">
            <a:alphaModFix/>
          </a:blip>
          <a:stretch>
            <a:fillRect/>
          </a:stretch>
        </p:blipFill>
        <p:spPr>
          <a:xfrm>
            <a:off x="507250" y="1184276"/>
            <a:ext cx="3886475" cy="2339950"/>
          </a:xfrm>
          <a:prstGeom prst="rect">
            <a:avLst/>
          </a:prstGeom>
          <a:noFill/>
          <a:ln>
            <a:noFill/>
          </a:ln>
        </p:spPr>
      </p:pic>
      <p:pic>
        <p:nvPicPr>
          <p:cNvPr id="435" name="Google Shape;435;p36"/>
          <p:cNvPicPr preferRelativeResize="0"/>
          <p:nvPr/>
        </p:nvPicPr>
        <p:blipFill>
          <a:blip r:embed="rId4">
            <a:alphaModFix/>
          </a:blip>
          <a:stretch>
            <a:fillRect/>
          </a:stretch>
        </p:blipFill>
        <p:spPr>
          <a:xfrm>
            <a:off x="4677700" y="1112924"/>
            <a:ext cx="3886475" cy="23351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441" name="Google Shape;441;p37"/>
          <p:cNvSpPr/>
          <p:nvPr/>
        </p:nvSpPr>
        <p:spPr>
          <a:xfrm>
            <a:off x="0" y="201150"/>
            <a:ext cx="7065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lt1"/>
                </a:solidFill>
                <a:latin typeface="Saira Semi Condensed"/>
                <a:ea typeface="Saira Semi Condensed"/>
                <a:cs typeface="Saira Semi Condensed"/>
                <a:sym typeface="Saira Semi Condensed"/>
              </a:rPr>
              <a:t>Experiment Four: Testing/Evaluation</a:t>
            </a:r>
            <a:endParaRPr sz="2700">
              <a:solidFill>
                <a:schemeClr val="lt1"/>
              </a:solidFill>
              <a:latin typeface="Saira Semi Condensed"/>
              <a:ea typeface="Saira Semi Condensed"/>
              <a:cs typeface="Saira Semi Condensed"/>
              <a:sym typeface="Saira Semi Condensed"/>
            </a:endParaRPr>
          </a:p>
        </p:txBody>
      </p:sp>
      <p:pic>
        <p:nvPicPr>
          <p:cNvPr id="442" name="Google Shape;442;p37"/>
          <p:cNvPicPr preferRelativeResize="0"/>
          <p:nvPr/>
        </p:nvPicPr>
        <p:blipFill>
          <a:blip r:embed="rId3">
            <a:alphaModFix/>
          </a:blip>
          <a:stretch>
            <a:fillRect/>
          </a:stretch>
        </p:blipFill>
        <p:spPr>
          <a:xfrm>
            <a:off x="712150" y="1317200"/>
            <a:ext cx="7291200" cy="2675075"/>
          </a:xfrm>
          <a:prstGeom prst="rect">
            <a:avLst/>
          </a:prstGeom>
          <a:noFill/>
          <a:ln>
            <a:noFill/>
          </a:ln>
        </p:spPr>
      </p:pic>
      <p:sp>
        <p:nvSpPr>
          <p:cNvPr id="443" name="Google Shape;443;p37"/>
          <p:cNvSpPr txBox="1"/>
          <p:nvPr/>
        </p:nvSpPr>
        <p:spPr>
          <a:xfrm>
            <a:off x="2650200" y="1793700"/>
            <a:ext cx="852000" cy="2198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latin typeface="Inria Sans Light"/>
              <a:ea typeface="Inria Sans Light"/>
              <a:cs typeface="Inria Sans Light"/>
              <a:sym typeface="Inria Sans Light"/>
            </a:endParaRPr>
          </a:p>
        </p:txBody>
      </p:sp>
      <p:sp>
        <p:nvSpPr>
          <p:cNvPr id="444" name="Google Shape;444;p37"/>
          <p:cNvSpPr txBox="1"/>
          <p:nvPr/>
        </p:nvSpPr>
        <p:spPr>
          <a:xfrm>
            <a:off x="5533575" y="1831275"/>
            <a:ext cx="852000" cy="21609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latin typeface="Inria Sans Light"/>
              <a:ea typeface="Inria Sans Light"/>
              <a:cs typeface="Inria Sans Light"/>
              <a:sym typeface="Inria Sans Light"/>
            </a:endParaRPr>
          </a:p>
        </p:txBody>
      </p:sp>
      <p:sp>
        <p:nvSpPr>
          <p:cNvPr id="445" name="Google Shape;445;p37"/>
          <p:cNvSpPr txBox="1"/>
          <p:nvPr/>
        </p:nvSpPr>
        <p:spPr>
          <a:xfrm>
            <a:off x="7065900" y="1793700"/>
            <a:ext cx="852000" cy="2198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latin typeface="Inria Sans Light"/>
              <a:ea typeface="Inria Sans Light"/>
              <a:cs typeface="Inria Sans Light"/>
              <a:sym typeface="Inria Sans Light"/>
            </a:endParaRPr>
          </a:p>
        </p:txBody>
      </p:sp>
      <p:sp>
        <p:nvSpPr>
          <p:cNvPr id="446" name="Google Shape;446;p37"/>
          <p:cNvSpPr txBox="1"/>
          <p:nvPr/>
        </p:nvSpPr>
        <p:spPr>
          <a:xfrm>
            <a:off x="1079875" y="4096775"/>
            <a:ext cx="6653400" cy="8571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FFFFFF"/>
              </a:buClr>
              <a:buSzPts val="1700"/>
              <a:buFont typeface="Inria Sans Light"/>
              <a:buChar char="●"/>
            </a:pPr>
            <a:r>
              <a:rPr lang="en" sz="1700">
                <a:solidFill>
                  <a:srgbClr val="FFFFFF"/>
                </a:solidFill>
                <a:latin typeface="Inria Sans Light"/>
                <a:ea typeface="Inria Sans Light"/>
                <a:cs typeface="Inria Sans Light"/>
                <a:sym typeface="Inria Sans Light"/>
              </a:rPr>
              <a:t>A lot of hyperparameter tuning, the performance will usually be slightly worse than what you measured using cross-validation </a:t>
            </a:r>
            <a:endParaRPr sz="1700">
              <a:solidFill>
                <a:srgbClr val="FFFFFF"/>
              </a:solidFill>
              <a:latin typeface="Inria Sans Light"/>
              <a:ea typeface="Inria Sans Light"/>
              <a:cs typeface="Inria Sans Light"/>
              <a:sym typeface="Inria Sans Light"/>
            </a:endParaRPr>
          </a:p>
          <a:p>
            <a:pPr marL="457200" lvl="0" indent="0" algn="l" rtl="0">
              <a:spcBef>
                <a:spcPts val="0"/>
              </a:spcBef>
              <a:spcAft>
                <a:spcPts val="0"/>
              </a:spcAft>
              <a:buNone/>
            </a:pPr>
            <a:endParaRPr sz="1500">
              <a:solidFill>
                <a:srgbClr val="FFFFFF"/>
              </a:solidFill>
              <a:latin typeface="Inria Sans Light"/>
              <a:ea typeface="Inria Sans Light"/>
              <a:cs typeface="Inria Sans Light"/>
              <a:sym typeface="Inria Sans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8"/>
          <p:cNvSpPr txBox="1">
            <a:spLocks noGrp="1"/>
          </p:cNvSpPr>
          <p:nvPr>
            <p:ph type="ctrTitle"/>
          </p:nvPr>
        </p:nvSpPr>
        <p:spPr>
          <a:xfrm>
            <a:off x="1823925" y="22949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Conclusion </a:t>
            </a:r>
            <a:endParaRPr/>
          </a:p>
        </p:txBody>
      </p:sp>
      <p:sp>
        <p:nvSpPr>
          <p:cNvPr id="452" name="Google Shape;452;p38"/>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7</a:t>
            </a:r>
            <a:endParaRPr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458" name="Google Shape;458;p39"/>
          <p:cNvSpPr/>
          <p:nvPr/>
        </p:nvSpPr>
        <p:spPr>
          <a:xfrm>
            <a:off x="0" y="201150"/>
            <a:ext cx="7065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lt1"/>
                </a:solidFill>
                <a:latin typeface="Saira Semi Condensed"/>
                <a:ea typeface="Saira Semi Condensed"/>
                <a:cs typeface="Saira Semi Condensed"/>
                <a:sym typeface="Saira Semi Condensed"/>
              </a:rPr>
              <a:t>Experiment Four: Testing/Evaluation</a:t>
            </a:r>
            <a:endParaRPr sz="2700">
              <a:solidFill>
                <a:schemeClr val="lt1"/>
              </a:solidFill>
              <a:latin typeface="Saira Semi Condensed"/>
              <a:ea typeface="Saira Semi Condensed"/>
              <a:cs typeface="Saira Semi Condensed"/>
              <a:sym typeface="Saira Semi Condensed"/>
            </a:endParaRPr>
          </a:p>
        </p:txBody>
      </p:sp>
      <p:sp>
        <p:nvSpPr>
          <p:cNvPr id="459" name="Google Shape;459;p39"/>
          <p:cNvSpPr txBox="1"/>
          <p:nvPr/>
        </p:nvSpPr>
        <p:spPr>
          <a:xfrm>
            <a:off x="1166875" y="980525"/>
            <a:ext cx="7065900" cy="217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800" u="sng">
                <a:solidFill>
                  <a:srgbClr val="FFFFFF"/>
                </a:solidFill>
                <a:latin typeface="Inria Sans Light"/>
                <a:ea typeface="Inria Sans Light"/>
                <a:cs typeface="Inria Sans Light"/>
                <a:sym typeface="Inria Sans Light"/>
              </a:rPr>
              <a:t>Model Chosen</a:t>
            </a:r>
            <a:r>
              <a:rPr lang="en" sz="3800">
                <a:solidFill>
                  <a:srgbClr val="FFFFFF"/>
                </a:solidFill>
                <a:latin typeface="Inria Sans Light"/>
                <a:ea typeface="Inria Sans Light"/>
                <a:cs typeface="Inria Sans Light"/>
                <a:sym typeface="Inria Sans Light"/>
              </a:rPr>
              <a:t>: Ridge Regression</a:t>
            </a:r>
            <a:endParaRPr sz="3800">
              <a:solidFill>
                <a:srgbClr val="FFFFFF"/>
              </a:solidFill>
              <a:latin typeface="Inria Sans Light"/>
              <a:ea typeface="Inria Sans Light"/>
              <a:cs typeface="Inria Sans Light"/>
              <a:sym typeface="Inria Sans Light"/>
            </a:endParaRPr>
          </a:p>
          <a:p>
            <a:pPr marL="0" lvl="0" indent="0" algn="l" rtl="0">
              <a:spcBef>
                <a:spcPts val="0"/>
              </a:spcBef>
              <a:spcAft>
                <a:spcPts val="0"/>
              </a:spcAft>
              <a:buNone/>
            </a:pPr>
            <a:endParaRPr sz="3800">
              <a:solidFill>
                <a:srgbClr val="FFFFFF"/>
              </a:solidFill>
              <a:latin typeface="Inria Sans Light"/>
              <a:ea typeface="Inria Sans Light"/>
              <a:cs typeface="Inria Sans Light"/>
              <a:sym typeface="Inria Sans Light"/>
            </a:endParaRPr>
          </a:p>
          <a:p>
            <a:pPr marL="0" lvl="0" indent="0" algn="l" rtl="0">
              <a:spcBef>
                <a:spcPts val="0"/>
              </a:spcBef>
              <a:spcAft>
                <a:spcPts val="0"/>
              </a:spcAft>
              <a:buNone/>
            </a:pPr>
            <a:endParaRPr sz="3800">
              <a:solidFill>
                <a:srgbClr val="FFFFFF"/>
              </a:solidFill>
              <a:latin typeface="Inria Sans Light"/>
              <a:ea typeface="Inria Sans Light"/>
              <a:cs typeface="Inria Sans Light"/>
              <a:sym typeface="Inria Sans Light"/>
            </a:endParaRPr>
          </a:p>
        </p:txBody>
      </p:sp>
      <p:pic>
        <p:nvPicPr>
          <p:cNvPr id="460" name="Google Shape;460;p39"/>
          <p:cNvPicPr preferRelativeResize="0"/>
          <p:nvPr/>
        </p:nvPicPr>
        <p:blipFill>
          <a:blip r:embed="rId3">
            <a:alphaModFix/>
          </a:blip>
          <a:stretch>
            <a:fillRect/>
          </a:stretch>
        </p:blipFill>
        <p:spPr>
          <a:xfrm>
            <a:off x="2706700" y="2662750"/>
            <a:ext cx="3051625" cy="2332125"/>
          </a:xfrm>
          <a:prstGeom prst="rect">
            <a:avLst/>
          </a:prstGeom>
          <a:noFill/>
          <a:ln>
            <a:noFill/>
          </a:ln>
        </p:spPr>
      </p:pic>
      <p:pic>
        <p:nvPicPr>
          <p:cNvPr id="461" name="Google Shape;461;p39"/>
          <p:cNvPicPr preferRelativeResize="0"/>
          <p:nvPr/>
        </p:nvPicPr>
        <p:blipFill>
          <a:blip r:embed="rId4">
            <a:alphaModFix/>
          </a:blip>
          <a:stretch>
            <a:fillRect/>
          </a:stretch>
        </p:blipFill>
        <p:spPr>
          <a:xfrm>
            <a:off x="2169325" y="1968475"/>
            <a:ext cx="4208873" cy="4354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0"/>
          <p:cNvSpPr txBox="1">
            <a:spLocks noGrp="1"/>
          </p:cNvSpPr>
          <p:nvPr>
            <p:ph type="title"/>
          </p:nvPr>
        </p:nvSpPr>
        <p:spPr>
          <a:xfrm>
            <a:off x="674450" y="2459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b="1"/>
              <a:t>I</a:t>
            </a:r>
            <a:r>
              <a:rPr lang="en" sz="2800" b="1"/>
              <a:t>nsights</a:t>
            </a:r>
            <a:endParaRPr sz="2800" b="1"/>
          </a:p>
        </p:txBody>
      </p:sp>
      <p:sp>
        <p:nvSpPr>
          <p:cNvPr id="467" name="Google Shape;467;p4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468" name="Google Shape;468;p40"/>
          <p:cNvSpPr/>
          <p:nvPr/>
        </p:nvSpPr>
        <p:spPr>
          <a:xfrm>
            <a:off x="32075" y="749725"/>
            <a:ext cx="49671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lt1"/>
                </a:solidFill>
                <a:latin typeface="Saira Semi Condensed"/>
                <a:ea typeface="Saira Semi Condensed"/>
                <a:cs typeface="Saira Semi Condensed"/>
                <a:sym typeface="Saira Semi Condensed"/>
              </a:rPr>
              <a:t>Positive Effect on Sale Price </a:t>
            </a:r>
            <a:endParaRPr sz="2700">
              <a:solidFill>
                <a:schemeClr val="lt1"/>
              </a:solidFill>
              <a:latin typeface="Saira Semi Condensed"/>
              <a:ea typeface="Saira Semi Condensed"/>
              <a:cs typeface="Saira Semi Condensed"/>
              <a:sym typeface="Saira Semi Condensed"/>
            </a:endParaRPr>
          </a:p>
        </p:txBody>
      </p:sp>
      <p:sp>
        <p:nvSpPr>
          <p:cNvPr id="469" name="Google Shape;469;p40"/>
          <p:cNvSpPr txBox="1"/>
          <p:nvPr/>
        </p:nvSpPr>
        <p:spPr>
          <a:xfrm>
            <a:off x="674450" y="1291050"/>
            <a:ext cx="1985100" cy="203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rgbClr val="D9EAD3"/>
                </a:solidFill>
                <a:latin typeface="Inria Sans"/>
                <a:ea typeface="Inria Sans"/>
                <a:cs typeface="Inria Sans"/>
                <a:sym typeface="Inria Sans"/>
              </a:rPr>
              <a:t>Size</a:t>
            </a:r>
            <a:endParaRPr sz="1500" b="1">
              <a:solidFill>
                <a:srgbClr val="D9EAD3"/>
              </a:solidFill>
              <a:latin typeface="Inria Sans"/>
              <a:ea typeface="Inria Sans"/>
              <a:cs typeface="Inria Sans"/>
              <a:sym typeface="Inria Sans"/>
            </a:endParaRPr>
          </a:p>
          <a:p>
            <a:pPr marL="0" lvl="0" indent="0" algn="l" rtl="0">
              <a:spcBef>
                <a:spcPts val="0"/>
              </a:spcBef>
              <a:spcAft>
                <a:spcPts val="0"/>
              </a:spcAft>
              <a:buNone/>
            </a:pPr>
            <a:r>
              <a:rPr lang="en" sz="1500" b="1">
                <a:solidFill>
                  <a:srgbClr val="D9EAD3"/>
                </a:solidFill>
                <a:latin typeface="Inria Sans"/>
                <a:ea typeface="Inria Sans"/>
                <a:cs typeface="Inria Sans"/>
                <a:sym typeface="Inria Sans"/>
              </a:rPr>
              <a:t>Condition &amp; Quality</a:t>
            </a:r>
            <a:endParaRPr sz="1500" b="1">
              <a:solidFill>
                <a:srgbClr val="D9EAD3"/>
              </a:solidFill>
              <a:latin typeface="Inria Sans"/>
              <a:ea typeface="Inria Sans"/>
              <a:cs typeface="Inria Sans"/>
              <a:sym typeface="Inria Sans"/>
            </a:endParaRPr>
          </a:p>
          <a:p>
            <a:pPr marL="0" lvl="0" indent="0" algn="l" rtl="0">
              <a:spcBef>
                <a:spcPts val="0"/>
              </a:spcBef>
              <a:spcAft>
                <a:spcPts val="0"/>
              </a:spcAft>
              <a:buNone/>
            </a:pPr>
            <a:r>
              <a:rPr lang="en" sz="1500" b="1">
                <a:solidFill>
                  <a:srgbClr val="D9EAD3"/>
                </a:solidFill>
                <a:latin typeface="Inria Sans"/>
                <a:ea typeface="Inria Sans"/>
                <a:cs typeface="Inria Sans"/>
                <a:sym typeface="Inria Sans"/>
              </a:rPr>
              <a:t>Functional</a:t>
            </a:r>
            <a:endParaRPr sz="1500" b="1">
              <a:solidFill>
                <a:srgbClr val="D9EAD3"/>
              </a:solidFill>
              <a:latin typeface="Inria Sans"/>
              <a:ea typeface="Inria Sans"/>
              <a:cs typeface="Inria Sans"/>
              <a:sym typeface="Inria Sans"/>
            </a:endParaRPr>
          </a:p>
          <a:p>
            <a:pPr marL="0" lvl="0" indent="0" algn="l" rtl="0">
              <a:spcBef>
                <a:spcPts val="0"/>
              </a:spcBef>
              <a:spcAft>
                <a:spcPts val="0"/>
              </a:spcAft>
              <a:buNone/>
            </a:pPr>
            <a:r>
              <a:rPr lang="en" sz="1500" b="1">
                <a:solidFill>
                  <a:srgbClr val="D9EAD3"/>
                </a:solidFill>
                <a:latin typeface="Inria Sans"/>
                <a:ea typeface="Inria Sans"/>
                <a:cs typeface="Inria Sans"/>
                <a:sym typeface="Inria Sans"/>
              </a:rPr>
              <a:t>Single story Homes</a:t>
            </a:r>
            <a:endParaRPr sz="1500" b="1">
              <a:solidFill>
                <a:srgbClr val="D9EAD3"/>
              </a:solidFill>
              <a:latin typeface="Inria Sans"/>
              <a:ea typeface="Inria Sans"/>
              <a:cs typeface="Inria Sans"/>
              <a:sym typeface="Inria Sans"/>
            </a:endParaRPr>
          </a:p>
          <a:p>
            <a:pPr marL="0" lvl="0" indent="0" algn="l" rtl="0">
              <a:spcBef>
                <a:spcPts val="0"/>
              </a:spcBef>
              <a:spcAft>
                <a:spcPts val="0"/>
              </a:spcAft>
              <a:buNone/>
            </a:pPr>
            <a:r>
              <a:rPr lang="en" sz="1500" b="1">
                <a:solidFill>
                  <a:srgbClr val="D9EAD3"/>
                </a:solidFill>
                <a:latin typeface="Inria Sans"/>
                <a:ea typeface="Inria Sans"/>
                <a:cs typeface="Inria Sans"/>
                <a:sym typeface="Inria Sans"/>
              </a:rPr>
              <a:t>Recently Built</a:t>
            </a:r>
            <a:endParaRPr sz="1500" b="1">
              <a:solidFill>
                <a:srgbClr val="D9EAD3"/>
              </a:solidFill>
              <a:latin typeface="Inria Sans"/>
              <a:ea typeface="Inria Sans"/>
              <a:cs typeface="Inria Sans"/>
              <a:sym typeface="Inria Sans"/>
            </a:endParaRPr>
          </a:p>
          <a:p>
            <a:pPr marL="0" lvl="0" indent="0" algn="l" rtl="0">
              <a:spcBef>
                <a:spcPts val="0"/>
              </a:spcBef>
              <a:spcAft>
                <a:spcPts val="0"/>
              </a:spcAft>
              <a:buNone/>
            </a:pPr>
            <a:r>
              <a:rPr lang="en" sz="1500" b="1">
                <a:solidFill>
                  <a:srgbClr val="D9EAD3"/>
                </a:solidFill>
                <a:latin typeface="Inria Sans"/>
                <a:ea typeface="Inria Sans"/>
                <a:cs typeface="Inria Sans"/>
                <a:sym typeface="Inria Sans"/>
              </a:rPr>
              <a:t>Location</a:t>
            </a:r>
            <a:endParaRPr sz="1500" b="1">
              <a:solidFill>
                <a:srgbClr val="D9EAD3"/>
              </a:solidFill>
              <a:latin typeface="Inria Sans"/>
              <a:ea typeface="Inria Sans"/>
              <a:cs typeface="Inria Sans"/>
              <a:sym typeface="Inria Sans"/>
            </a:endParaRPr>
          </a:p>
          <a:p>
            <a:pPr marL="0" lvl="0" indent="0" algn="l" rtl="0">
              <a:spcBef>
                <a:spcPts val="0"/>
              </a:spcBef>
              <a:spcAft>
                <a:spcPts val="0"/>
              </a:spcAft>
              <a:buNone/>
            </a:pPr>
            <a:r>
              <a:rPr lang="en" sz="1500" b="1">
                <a:solidFill>
                  <a:srgbClr val="D9EAD3"/>
                </a:solidFill>
                <a:latin typeface="Inria Sans"/>
                <a:ea typeface="Inria Sans"/>
                <a:cs typeface="Inria Sans"/>
                <a:sym typeface="Inria Sans"/>
              </a:rPr>
              <a:t>Presence of fireplace</a:t>
            </a:r>
            <a:endParaRPr sz="1500" b="1">
              <a:solidFill>
                <a:srgbClr val="D9EAD3"/>
              </a:solidFill>
              <a:latin typeface="Inria Sans"/>
              <a:ea typeface="Inria Sans"/>
              <a:cs typeface="Inria Sans"/>
              <a:sym typeface="Inria Sans"/>
            </a:endParaRPr>
          </a:p>
          <a:p>
            <a:pPr marL="0" lvl="0" indent="0" algn="l" rtl="0">
              <a:spcBef>
                <a:spcPts val="0"/>
              </a:spcBef>
              <a:spcAft>
                <a:spcPts val="0"/>
              </a:spcAft>
              <a:buNone/>
            </a:pPr>
            <a:r>
              <a:rPr lang="en" sz="1500" b="1">
                <a:solidFill>
                  <a:srgbClr val="D9EAD3"/>
                </a:solidFill>
                <a:latin typeface="Inria Sans"/>
                <a:ea typeface="Inria Sans"/>
                <a:cs typeface="Inria Sans"/>
                <a:sym typeface="Inria Sans"/>
              </a:rPr>
              <a:t>Brick Exterior</a:t>
            </a:r>
            <a:endParaRPr sz="1500" b="1">
              <a:solidFill>
                <a:srgbClr val="D9EAD3"/>
              </a:solidFill>
              <a:latin typeface="Inria Sans"/>
              <a:ea typeface="Inria Sans"/>
              <a:cs typeface="Inria Sans"/>
              <a:sym typeface="Inria Sans"/>
            </a:endParaRPr>
          </a:p>
          <a:p>
            <a:pPr marL="0" lvl="0" indent="0" algn="l" rtl="0">
              <a:spcBef>
                <a:spcPts val="0"/>
              </a:spcBef>
              <a:spcAft>
                <a:spcPts val="0"/>
              </a:spcAft>
              <a:buNone/>
            </a:pPr>
            <a:endParaRPr>
              <a:latin typeface="Inria Sans Light"/>
              <a:ea typeface="Inria Sans Light"/>
              <a:cs typeface="Inria Sans Light"/>
              <a:sym typeface="Inria Sans Light"/>
            </a:endParaRPr>
          </a:p>
        </p:txBody>
      </p:sp>
      <p:sp>
        <p:nvSpPr>
          <p:cNvPr id="470" name="Google Shape;470;p40"/>
          <p:cNvSpPr/>
          <p:nvPr/>
        </p:nvSpPr>
        <p:spPr>
          <a:xfrm>
            <a:off x="32075" y="3330575"/>
            <a:ext cx="5165700" cy="541200"/>
          </a:xfrm>
          <a:prstGeom prst="homePlate">
            <a:avLst>
              <a:gd name="adj" fmla="val 50000"/>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lt1"/>
                </a:solidFill>
                <a:latin typeface="Saira Semi Condensed"/>
                <a:ea typeface="Saira Semi Condensed"/>
                <a:cs typeface="Saira Semi Condensed"/>
                <a:sym typeface="Saira Semi Condensed"/>
              </a:rPr>
              <a:t>Negative Effect on Sale Price </a:t>
            </a:r>
            <a:endParaRPr sz="2700">
              <a:solidFill>
                <a:schemeClr val="lt1"/>
              </a:solidFill>
              <a:latin typeface="Saira Semi Condensed"/>
              <a:ea typeface="Saira Semi Condensed"/>
              <a:cs typeface="Saira Semi Condensed"/>
              <a:sym typeface="Saira Semi Condensed"/>
            </a:endParaRPr>
          </a:p>
        </p:txBody>
      </p:sp>
      <p:sp>
        <p:nvSpPr>
          <p:cNvPr id="471" name="Google Shape;471;p40"/>
          <p:cNvSpPr txBox="1"/>
          <p:nvPr/>
        </p:nvSpPr>
        <p:spPr>
          <a:xfrm>
            <a:off x="674450" y="3887750"/>
            <a:ext cx="1985100" cy="10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rgbClr val="EA9999"/>
                </a:solidFill>
                <a:latin typeface="Inria Sans"/>
                <a:ea typeface="Inria Sans"/>
                <a:cs typeface="Inria Sans"/>
                <a:sym typeface="Inria Sans"/>
              </a:rPr>
              <a:t>Townhouse</a:t>
            </a:r>
            <a:endParaRPr sz="1500" b="1">
              <a:solidFill>
                <a:srgbClr val="EA9999"/>
              </a:solidFill>
              <a:latin typeface="Inria Sans"/>
              <a:ea typeface="Inria Sans"/>
              <a:cs typeface="Inria Sans"/>
              <a:sym typeface="Inria Sans"/>
            </a:endParaRPr>
          </a:p>
          <a:p>
            <a:pPr marL="0" lvl="0" indent="0" algn="l" rtl="0">
              <a:spcBef>
                <a:spcPts val="0"/>
              </a:spcBef>
              <a:spcAft>
                <a:spcPts val="0"/>
              </a:spcAft>
              <a:buNone/>
            </a:pPr>
            <a:r>
              <a:rPr lang="en" sz="1500" b="1">
                <a:solidFill>
                  <a:srgbClr val="EA9999"/>
                </a:solidFill>
                <a:latin typeface="Inria Sans"/>
                <a:ea typeface="Inria Sans"/>
                <a:cs typeface="Inria Sans"/>
                <a:sym typeface="Inria Sans"/>
              </a:rPr>
              <a:t>Too many Bedrooms</a:t>
            </a:r>
            <a:endParaRPr sz="1500" b="1">
              <a:solidFill>
                <a:srgbClr val="EA9999"/>
              </a:solidFill>
              <a:latin typeface="Inria Sans"/>
              <a:ea typeface="Inria Sans"/>
              <a:cs typeface="Inria Sans"/>
              <a:sym typeface="Inria Sans"/>
            </a:endParaRPr>
          </a:p>
          <a:p>
            <a:pPr marL="0" lvl="0" indent="0" algn="l" rtl="0">
              <a:spcBef>
                <a:spcPts val="0"/>
              </a:spcBef>
              <a:spcAft>
                <a:spcPts val="0"/>
              </a:spcAft>
              <a:buNone/>
            </a:pPr>
            <a:r>
              <a:rPr lang="en" sz="1500" b="1">
                <a:solidFill>
                  <a:srgbClr val="EA9999"/>
                </a:solidFill>
                <a:latin typeface="Inria Sans"/>
                <a:ea typeface="Inria Sans"/>
                <a:cs typeface="Inria Sans"/>
                <a:sym typeface="Inria Sans"/>
              </a:rPr>
              <a:t>Unfinished Features</a:t>
            </a:r>
            <a:endParaRPr sz="1500" b="1">
              <a:solidFill>
                <a:srgbClr val="EA9999"/>
              </a:solidFill>
              <a:latin typeface="Inria Sans"/>
              <a:ea typeface="Inria Sans"/>
              <a:cs typeface="Inria Sans"/>
              <a:sym typeface="Inria Sans"/>
            </a:endParaRPr>
          </a:p>
          <a:p>
            <a:pPr marL="0" lvl="0" indent="0" algn="l" rtl="0">
              <a:spcBef>
                <a:spcPts val="0"/>
              </a:spcBef>
              <a:spcAft>
                <a:spcPts val="0"/>
              </a:spcAft>
              <a:buNone/>
            </a:pPr>
            <a:r>
              <a:rPr lang="en" sz="1500" b="1">
                <a:solidFill>
                  <a:srgbClr val="EA9999"/>
                </a:solidFill>
                <a:latin typeface="Inria Sans"/>
                <a:ea typeface="Inria Sans"/>
                <a:cs typeface="Inria Sans"/>
                <a:sym typeface="Inria Sans"/>
              </a:rPr>
              <a:t>Poor Quality</a:t>
            </a:r>
            <a:endParaRPr sz="1500" b="1">
              <a:solidFill>
                <a:srgbClr val="EA9999"/>
              </a:solidFill>
              <a:latin typeface="Inria Sans"/>
              <a:ea typeface="Inria Sans"/>
              <a:cs typeface="Inria Sans"/>
              <a:sym typeface="Inri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220" name="Google Shape;220;p14"/>
          <p:cNvSpPr txBox="1"/>
          <p:nvPr/>
        </p:nvSpPr>
        <p:spPr>
          <a:xfrm>
            <a:off x="3208425" y="20950"/>
            <a:ext cx="4352100" cy="8310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Font typeface="Inria Sans Light"/>
              <a:buChar char="●"/>
            </a:pPr>
            <a:r>
              <a:rPr lang="en" sz="1600">
                <a:solidFill>
                  <a:schemeClr val="dk1"/>
                </a:solidFill>
                <a:latin typeface="Inria Sans Light"/>
                <a:ea typeface="Inria Sans Light"/>
                <a:cs typeface="Inria Sans Light"/>
                <a:sym typeface="Inria Sans Light"/>
              </a:rPr>
              <a:t>Features,</a:t>
            </a:r>
            <a:endParaRPr sz="1600">
              <a:solidFill>
                <a:schemeClr val="dk1"/>
              </a:solidFill>
              <a:latin typeface="Inria Sans Light"/>
              <a:ea typeface="Inria Sans Light"/>
              <a:cs typeface="Inria Sans Light"/>
              <a:sym typeface="Inria Sans Light"/>
            </a:endParaRPr>
          </a:p>
          <a:p>
            <a:pPr marL="457200" lvl="0" indent="-330200" algn="l" rtl="0">
              <a:lnSpc>
                <a:spcPct val="115000"/>
              </a:lnSpc>
              <a:spcBef>
                <a:spcPts val="0"/>
              </a:spcBef>
              <a:spcAft>
                <a:spcPts val="0"/>
              </a:spcAft>
              <a:buClr>
                <a:schemeClr val="dk1"/>
              </a:buClr>
              <a:buSzPts val="1600"/>
              <a:buFont typeface="Inria Sans Light"/>
              <a:buChar char="●"/>
            </a:pPr>
            <a:r>
              <a:rPr lang="en" sz="1600">
                <a:solidFill>
                  <a:schemeClr val="dk1"/>
                </a:solidFill>
                <a:latin typeface="Inria Sans Light"/>
                <a:ea typeface="Inria Sans Light"/>
                <a:cs typeface="Inria Sans Light"/>
                <a:sym typeface="Inria Sans Light"/>
              </a:rPr>
              <a:t>Correlations </a:t>
            </a:r>
            <a:endParaRPr sz="1600">
              <a:solidFill>
                <a:schemeClr val="dk1"/>
              </a:solidFill>
              <a:latin typeface="Inria Sans Light"/>
              <a:ea typeface="Inria Sans Light"/>
              <a:cs typeface="Inria Sans Light"/>
              <a:sym typeface="Inria Sans Light"/>
            </a:endParaRPr>
          </a:p>
          <a:p>
            <a:pPr marL="457200" lvl="0" indent="-330200" algn="l" rtl="0">
              <a:lnSpc>
                <a:spcPct val="115000"/>
              </a:lnSpc>
              <a:spcBef>
                <a:spcPts val="0"/>
              </a:spcBef>
              <a:spcAft>
                <a:spcPts val="0"/>
              </a:spcAft>
              <a:buClr>
                <a:schemeClr val="dk1"/>
              </a:buClr>
              <a:buSzPts val="1600"/>
              <a:buFont typeface="Inria Sans Light"/>
              <a:buChar char="●"/>
            </a:pPr>
            <a:r>
              <a:rPr lang="en" sz="1600">
                <a:solidFill>
                  <a:schemeClr val="dk1"/>
                </a:solidFill>
                <a:latin typeface="Inria Sans Light"/>
                <a:ea typeface="Inria Sans Light"/>
                <a:cs typeface="Inria Sans Light"/>
                <a:sym typeface="Inria Sans Light"/>
              </a:rPr>
              <a:t>Transformation</a:t>
            </a:r>
            <a:endParaRPr sz="1600">
              <a:solidFill>
                <a:schemeClr val="dk1"/>
              </a:solidFill>
              <a:latin typeface="Inria Sans Light"/>
              <a:ea typeface="Inria Sans Light"/>
              <a:cs typeface="Inria Sans Light"/>
              <a:sym typeface="Inria Sans Light"/>
            </a:endParaRPr>
          </a:p>
        </p:txBody>
      </p:sp>
      <p:sp>
        <p:nvSpPr>
          <p:cNvPr id="221" name="Google Shape;221;p14"/>
          <p:cNvSpPr txBox="1"/>
          <p:nvPr/>
        </p:nvSpPr>
        <p:spPr>
          <a:xfrm>
            <a:off x="3208425" y="866750"/>
            <a:ext cx="4352100" cy="706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Font typeface="Inria Sans Light"/>
              <a:buChar char="●"/>
            </a:pPr>
            <a:r>
              <a:rPr lang="en" sz="1600">
                <a:solidFill>
                  <a:schemeClr val="dk1"/>
                </a:solidFill>
                <a:latin typeface="Inria Sans Light"/>
                <a:ea typeface="Inria Sans Light"/>
                <a:cs typeface="Inria Sans Light"/>
                <a:sym typeface="Inria Sans Light"/>
              </a:rPr>
              <a:t>Missing Value Imputation </a:t>
            </a:r>
            <a:endParaRPr sz="1600">
              <a:solidFill>
                <a:schemeClr val="dk1"/>
              </a:solidFill>
              <a:latin typeface="Inria Sans Light"/>
              <a:ea typeface="Inria Sans Light"/>
              <a:cs typeface="Inria Sans Light"/>
              <a:sym typeface="Inria Sans Light"/>
            </a:endParaRPr>
          </a:p>
          <a:p>
            <a:pPr marL="457200" lvl="0" indent="-330200" algn="l" rtl="0">
              <a:lnSpc>
                <a:spcPct val="115000"/>
              </a:lnSpc>
              <a:spcBef>
                <a:spcPts val="0"/>
              </a:spcBef>
              <a:spcAft>
                <a:spcPts val="0"/>
              </a:spcAft>
              <a:buClr>
                <a:schemeClr val="dk1"/>
              </a:buClr>
              <a:buSzPts val="1600"/>
              <a:buFont typeface="Inria Sans Light"/>
              <a:buChar char="●"/>
            </a:pPr>
            <a:r>
              <a:rPr lang="en" sz="1600">
                <a:solidFill>
                  <a:schemeClr val="dk1"/>
                </a:solidFill>
                <a:latin typeface="Inria Sans Light"/>
                <a:ea typeface="Inria Sans Light"/>
                <a:cs typeface="Inria Sans Light"/>
                <a:sym typeface="Inria Sans Light"/>
              </a:rPr>
              <a:t>Feature Creation, Label Encoding  </a:t>
            </a:r>
            <a:endParaRPr sz="1600">
              <a:solidFill>
                <a:schemeClr val="dk1"/>
              </a:solidFill>
              <a:latin typeface="Inria Sans Light"/>
              <a:ea typeface="Inria Sans Light"/>
              <a:cs typeface="Inria Sans Light"/>
              <a:sym typeface="Inria Sans Light"/>
            </a:endParaRPr>
          </a:p>
          <a:p>
            <a:pPr marL="457200" lvl="0" indent="0" algn="l" rtl="0">
              <a:lnSpc>
                <a:spcPct val="115000"/>
              </a:lnSpc>
              <a:spcBef>
                <a:spcPts val="0"/>
              </a:spcBef>
              <a:spcAft>
                <a:spcPts val="0"/>
              </a:spcAft>
              <a:buNone/>
            </a:pPr>
            <a:endParaRPr sz="1600">
              <a:solidFill>
                <a:schemeClr val="dk1"/>
              </a:solidFill>
              <a:latin typeface="Inria Sans Light"/>
              <a:ea typeface="Inria Sans Light"/>
              <a:cs typeface="Inria Sans Light"/>
              <a:sym typeface="Inria Sans Light"/>
            </a:endParaRPr>
          </a:p>
        </p:txBody>
      </p:sp>
      <p:sp>
        <p:nvSpPr>
          <p:cNvPr id="222" name="Google Shape;222;p14"/>
          <p:cNvSpPr txBox="1"/>
          <p:nvPr/>
        </p:nvSpPr>
        <p:spPr>
          <a:xfrm>
            <a:off x="3209400" y="1496750"/>
            <a:ext cx="4352100" cy="8310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Font typeface="Inria Sans Light"/>
              <a:buChar char="●"/>
            </a:pPr>
            <a:r>
              <a:rPr lang="en" sz="1600">
                <a:solidFill>
                  <a:schemeClr val="dk1"/>
                </a:solidFill>
                <a:latin typeface="Inria Sans Light"/>
                <a:ea typeface="Inria Sans Light"/>
                <a:cs typeface="Inria Sans Light"/>
                <a:sym typeface="Inria Sans Light"/>
              </a:rPr>
              <a:t>Skew, Overfit, Scaling </a:t>
            </a:r>
            <a:endParaRPr sz="1600">
              <a:solidFill>
                <a:schemeClr val="dk1"/>
              </a:solidFill>
              <a:latin typeface="Inria Sans Light"/>
              <a:ea typeface="Inria Sans Light"/>
              <a:cs typeface="Inria Sans Light"/>
              <a:sym typeface="Inria Sans Light"/>
            </a:endParaRPr>
          </a:p>
          <a:p>
            <a:pPr marL="457200" lvl="0" indent="-330200" algn="l" rtl="0">
              <a:lnSpc>
                <a:spcPct val="115000"/>
              </a:lnSpc>
              <a:spcBef>
                <a:spcPts val="0"/>
              </a:spcBef>
              <a:spcAft>
                <a:spcPts val="0"/>
              </a:spcAft>
              <a:buClr>
                <a:schemeClr val="dk1"/>
              </a:buClr>
              <a:buSzPts val="1600"/>
              <a:buFont typeface="Inria Sans Light"/>
              <a:buChar char="●"/>
            </a:pPr>
            <a:r>
              <a:rPr lang="en" sz="1600">
                <a:solidFill>
                  <a:schemeClr val="dk1"/>
                </a:solidFill>
                <a:latin typeface="Inria Sans Light"/>
                <a:ea typeface="Inria Sans Light"/>
                <a:cs typeface="Inria Sans Light"/>
                <a:sym typeface="Inria Sans Light"/>
              </a:rPr>
              <a:t>Model Testing/Evaluation</a:t>
            </a:r>
            <a:endParaRPr sz="1600">
              <a:solidFill>
                <a:schemeClr val="dk1"/>
              </a:solidFill>
              <a:latin typeface="Inria Sans Light"/>
              <a:ea typeface="Inria Sans Light"/>
              <a:cs typeface="Inria Sans Light"/>
              <a:sym typeface="Inria Sans Light"/>
            </a:endParaRPr>
          </a:p>
        </p:txBody>
      </p:sp>
      <p:sp>
        <p:nvSpPr>
          <p:cNvPr id="223" name="Google Shape;223;p14"/>
          <p:cNvSpPr txBox="1"/>
          <p:nvPr/>
        </p:nvSpPr>
        <p:spPr>
          <a:xfrm>
            <a:off x="3209400" y="2177200"/>
            <a:ext cx="4352100" cy="6093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Font typeface="Inria Sans Light"/>
              <a:buChar char="●"/>
            </a:pPr>
            <a:r>
              <a:rPr lang="en" sz="1600">
                <a:solidFill>
                  <a:schemeClr val="dk1"/>
                </a:solidFill>
                <a:latin typeface="Inria Sans Light"/>
                <a:ea typeface="Inria Sans Light"/>
                <a:cs typeface="Inria Sans Light"/>
                <a:sym typeface="Inria Sans Light"/>
              </a:rPr>
              <a:t>Outlier Handling </a:t>
            </a:r>
            <a:endParaRPr sz="1600">
              <a:solidFill>
                <a:schemeClr val="dk1"/>
              </a:solidFill>
              <a:latin typeface="Inria Sans Light"/>
              <a:ea typeface="Inria Sans Light"/>
              <a:cs typeface="Inria Sans Light"/>
              <a:sym typeface="Inria Sans Light"/>
            </a:endParaRPr>
          </a:p>
          <a:p>
            <a:pPr marL="457200" lvl="0" indent="-330200" algn="l" rtl="0">
              <a:lnSpc>
                <a:spcPct val="115000"/>
              </a:lnSpc>
              <a:spcBef>
                <a:spcPts val="0"/>
              </a:spcBef>
              <a:spcAft>
                <a:spcPts val="0"/>
              </a:spcAft>
              <a:buClr>
                <a:schemeClr val="dk1"/>
              </a:buClr>
              <a:buSzPts val="1600"/>
              <a:buFont typeface="Inria Sans Light"/>
              <a:buChar char="●"/>
            </a:pPr>
            <a:r>
              <a:rPr lang="en" sz="1600">
                <a:solidFill>
                  <a:schemeClr val="dk1"/>
                </a:solidFill>
                <a:latin typeface="Inria Sans Light"/>
                <a:ea typeface="Inria Sans Light"/>
                <a:cs typeface="Inria Sans Light"/>
                <a:sym typeface="Inria Sans Light"/>
              </a:rPr>
              <a:t>Model Testing/Evaluation</a:t>
            </a:r>
            <a:endParaRPr sz="1600">
              <a:solidFill>
                <a:schemeClr val="dk1"/>
              </a:solidFill>
              <a:latin typeface="Inria Sans Light"/>
              <a:ea typeface="Inria Sans Light"/>
              <a:cs typeface="Inria Sans Light"/>
              <a:sym typeface="Inria Sans Light"/>
            </a:endParaRPr>
          </a:p>
        </p:txBody>
      </p:sp>
      <p:sp>
        <p:nvSpPr>
          <p:cNvPr id="224" name="Google Shape;224;p14"/>
          <p:cNvSpPr txBox="1"/>
          <p:nvPr/>
        </p:nvSpPr>
        <p:spPr>
          <a:xfrm>
            <a:off x="3208425" y="2855650"/>
            <a:ext cx="4352100" cy="6093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Font typeface="Inria Sans Light"/>
              <a:buChar char="●"/>
            </a:pPr>
            <a:r>
              <a:rPr lang="en" sz="1600">
                <a:solidFill>
                  <a:schemeClr val="dk1"/>
                </a:solidFill>
                <a:latin typeface="Inria Sans Light"/>
                <a:ea typeface="Inria Sans Light"/>
                <a:cs typeface="Inria Sans Light"/>
                <a:sym typeface="Inria Sans Light"/>
              </a:rPr>
              <a:t>Feature Selection </a:t>
            </a:r>
            <a:endParaRPr sz="1600">
              <a:solidFill>
                <a:schemeClr val="dk1"/>
              </a:solidFill>
              <a:latin typeface="Inria Sans Light"/>
              <a:ea typeface="Inria Sans Light"/>
              <a:cs typeface="Inria Sans Light"/>
              <a:sym typeface="Inria Sans Light"/>
            </a:endParaRPr>
          </a:p>
          <a:p>
            <a:pPr marL="457200" lvl="0" indent="-330200" algn="l" rtl="0">
              <a:lnSpc>
                <a:spcPct val="115000"/>
              </a:lnSpc>
              <a:spcBef>
                <a:spcPts val="0"/>
              </a:spcBef>
              <a:spcAft>
                <a:spcPts val="0"/>
              </a:spcAft>
              <a:buClr>
                <a:schemeClr val="dk1"/>
              </a:buClr>
              <a:buSzPts val="1600"/>
              <a:buFont typeface="Inria Sans Light"/>
              <a:buChar char="●"/>
            </a:pPr>
            <a:r>
              <a:rPr lang="en" sz="1600">
                <a:solidFill>
                  <a:schemeClr val="dk1"/>
                </a:solidFill>
                <a:latin typeface="Inria Sans Light"/>
                <a:ea typeface="Inria Sans Light"/>
                <a:cs typeface="Inria Sans Light"/>
                <a:sym typeface="Inria Sans Light"/>
              </a:rPr>
              <a:t>Model Testing/Evaluation</a:t>
            </a:r>
            <a:endParaRPr sz="1600">
              <a:solidFill>
                <a:schemeClr val="dk1"/>
              </a:solidFill>
              <a:latin typeface="Inria Sans Light"/>
              <a:ea typeface="Inria Sans Light"/>
              <a:cs typeface="Inria Sans Light"/>
              <a:sym typeface="Inria Sans Light"/>
            </a:endParaRPr>
          </a:p>
          <a:p>
            <a:pPr marL="0" lvl="0" indent="0" algn="l" rtl="0">
              <a:lnSpc>
                <a:spcPct val="115000"/>
              </a:lnSpc>
              <a:spcBef>
                <a:spcPts val="0"/>
              </a:spcBef>
              <a:spcAft>
                <a:spcPts val="0"/>
              </a:spcAft>
              <a:buNone/>
            </a:pPr>
            <a:endParaRPr sz="1600">
              <a:solidFill>
                <a:schemeClr val="dk1"/>
              </a:solidFill>
              <a:latin typeface="Inria Sans Light"/>
              <a:ea typeface="Inria Sans Light"/>
              <a:cs typeface="Inria Sans Light"/>
              <a:sym typeface="Inria Sans Light"/>
            </a:endParaRPr>
          </a:p>
        </p:txBody>
      </p:sp>
      <p:sp>
        <p:nvSpPr>
          <p:cNvPr id="225" name="Google Shape;225;p14"/>
          <p:cNvSpPr/>
          <p:nvPr/>
        </p:nvSpPr>
        <p:spPr>
          <a:xfrm>
            <a:off x="0" y="165850"/>
            <a:ext cx="2934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Saira Semi Condensed"/>
                <a:ea typeface="Saira Semi Condensed"/>
                <a:cs typeface="Saira Semi Condensed"/>
                <a:sym typeface="Saira Semi Condensed"/>
              </a:rPr>
              <a:t>Data Exploration</a:t>
            </a:r>
            <a:endParaRPr>
              <a:solidFill>
                <a:schemeClr val="lt1"/>
              </a:solidFill>
              <a:latin typeface="Saira Semi Condensed"/>
              <a:ea typeface="Saira Semi Condensed"/>
              <a:cs typeface="Saira Semi Condensed"/>
              <a:sym typeface="Saira Semi Condensed"/>
            </a:endParaRPr>
          </a:p>
        </p:txBody>
      </p:sp>
      <p:sp>
        <p:nvSpPr>
          <p:cNvPr id="226" name="Google Shape;226;p14"/>
          <p:cNvSpPr/>
          <p:nvPr/>
        </p:nvSpPr>
        <p:spPr>
          <a:xfrm>
            <a:off x="0" y="873050"/>
            <a:ext cx="2934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Saira Semi Condensed"/>
                <a:ea typeface="Saira Semi Condensed"/>
                <a:cs typeface="Saira Semi Condensed"/>
                <a:sym typeface="Saira Semi Condensed"/>
              </a:rPr>
              <a:t>Data Preprocessing</a:t>
            </a:r>
            <a:endParaRPr>
              <a:solidFill>
                <a:schemeClr val="lt1"/>
              </a:solidFill>
              <a:latin typeface="Saira Semi Condensed"/>
              <a:ea typeface="Saira Semi Condensed"/>
              <a:cs typeface="Saira Semi Condensed"/>
              <a:sym typeface="Saira Semi Condensed"/>
            </a:endParaRPr>
          </a:p>
        </p:txBody>
      </p:sp>
      <p:sp>
        <p:nvSpPr>
          <p:cNvPr id="227" name="Google Shape;227;p14"/>
          <p:cNvSpPr/>
          <p:nvPr/>
        </p:nvSpPr>
        <p:spPr>
          <a:xfrm>
            <a:off x="0" y="2999950"/>
            <a:ext cx="2934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Saira Semi Condensed"/>
                <a:ea typeface="Saira Semi Condensed"/>
                <a:cs typeface="Saira Semi Condensed"/>
                <a:sym typeface="Saira Semi Condensed"/>
              </a:rPr>
              <a:t>Experiment 3</a:t>
            </a:r>
            <a:endParaRPr>
              <a:solidFill>
                <a:schemeClr val="lt1"/>
              </a:solidFill>
              <a:latin typeface="Saira Semi Condensed"/>
              <a:ea typeface="Saira Semi Condensed"/>
              <a:cs typeface="Saira Semi Condensed"/>
              <a:sym typeface="Saira Semi Condensed"/>
            </a:endParaRPr>
          </a:p>
        </p:txBody>
      </p:sp>
      <p:sp>
        <p:nvSpPr>
          <p:cNvPr id="228" name="Google Shape;228;p14"/>
          <p:cNvSpPr/>
          <p:nvPr/>
        </p:nvSpPr>
        <p:spPr>
          <a:xfrm>
            <a:off x="0" y="3701850"/>
            <a:ext cx="2934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Saira Semi Condensed"/>
                <a:ea typeface="Saira Semi Condensed"/>
                <a:cs typeface="Saira Semi Condensed"/>
                <a:sym typeface="Saira Semi Condensed"/>
              </a:rPr>
              <a:t>Experiment 4</a:t>
            </a:r>
            <a:endParaRPr>
              <a:solidFill>
                <a:schemeClr val="lt1"/>
              </a:solidFill>
              <a:latin typeface="Saira Semi Condensed"/>
              <a:ea typeface="Saira Semi Condensed"/>
              <a:cs typeface="Saira Semi Condensed"/>
              <a:sym typeface="Saira Semi Condensed"/>
            </a:endParaRPr>
          </a:p>
        </p:txBody>
      </p:sp>
      <p:sp>
        <p:nvSpPr>
          <p:cNvPr id="229" name="Google Shape;229;p14"/>
          <p:cNvSpPr/>
          <p:nvPr/>
        </p:nvSpPr>
        <p:spPr>
          <a:xfrm>
            <a:off x="0" y="2287450"/>
            <a:ext cx="2934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Saira Semi Condensed"/>
                <a:ea typeface="Saira Semi Condensed"/>
                <a:cs typeface="Saira Semi Condensed"/>
                <a:sym typeface="Saira Semi Condensed"/>
              </a:rPr>
              <a:t>Experiment 2</a:t>
            </a:r>
            <a:endParaRPr>
              <a:solidFill>
                <a:schemeClr val="lt1"/>
              </a:solidFill>
              <a:latin typeface="Saira Semi Condensed"/>
              <a:ea typeface="Saira Semi Condensed"/>
              <a:cs typeface="Saira Semi Condensed"/>
              <a:sym typeface="Saira Semi Condensed"/>
            </a:endParaRPr>
          </a:p>
        </p:txBody>
      </p:sp>
      <p:sp>
        <p:nvSpPr>
          <p:cNvPr id="230" name="Google Shape;230;p14"/>
          <p:cNvSpPr/>
          <p:nvPr/>
        </p:nvSpPr>
        <p:spPr>
          <a:xfrm>
            <a:off x="0" y="1580250"/>
            <a:ext cx="2934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Saira Semi Condensed"/>
                <a:ea typeface="Saira Semi Condensed"/>
                <a:cs typeface="Saira Semi Condensed"/>
                <a:sym typeface="Saira Semi Condensed"/>
              </a:rPr>
              <a:t>Experiment 1 </a:t>
            </a:r>
            <a:endParaRPr>
              <a:solidFill>
                <a:schemeClr val="lt1"/>
              </a:solidFill>
              <a:latin typeface="Saira Semi Condensed"/>
              <a:ea typeface="Saira Semi Condensed"/>
              <a:cs typeface="Saira Semi Condensed"/>
              <a:sym typeface="Saira Semi Condensed"/>
            </a:endParaRPr>
          </a:p>
        </p:txBody>
      </p:sp>
      <p:sp>
        <p:nvSpPr>
          <p:cNvPr id="231" name="Google Shape;231;p14"/>
          <p:cNvSpPr/>
          <p:nvPr/>
        </p:nvSpPr>
        <p:spPr>
          <a:xfrm>
            <a:off x="0" y="4387650"/>
            <a:ext cx="2934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Saira Semi Condensed"/>
                <a:ea typeface="Saira Semi Condensed"/>
                <a:cs typeface="Saira Semi Condensed"/>
                <a:sym typeface="Saira Semi Condensed"/>
              </a:rPr>
              <a:t>Test Prediction/Conclusion</a:t>
            </a:r>
            <a:endParaRPr>
              <a:solidFill>
                <a:schemeClr val="lt1"/>
              </a:solidFill>
              <a:latin typeface="Saira Semi Condensed"/>
              <a:ea typeface="Saira Semi Condensed"/>
              <a:cs typeface="Saira Semi Condensed"/>
              <a:sym typeface="Saira Semi Condensed"/>
            </a:endParaRPr>
          </a:p>
        </p:txBody>
      </p:sp>
      <p:sp>
        <p:nvSpPr>
          <p:cNvPr id="232" name="Google Shape;232;p14"/>
          <p:cNvSpPr txBox="1"/>
          <p:nvPr/>
        </p:nvSpPr>
        <p:spPr>
          <a:xfrm>
            <a:off x="3209400" y="3667800"/>
            <a:ext cx="4352100" cy="6093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Font typeface="Inria Sans Light"/>
              <a:buChar char="●"/>
            </a:pPr>
            <a:r>
              <a:rPr lang="en" sz="1600">
                <a:solidFill>
                  <a:schemeClr val="dk1"/>
                </a:solidFill>
                <a:latin typeface="Inria Sans Light"/>
                <a:ea typeface="Inria Sans Light"/>
                <a:cs typeface="Inria Sans Light"/>
                <a:sym typeface="Inria Sans Light"/>
              </a:rPr>
              <a:t>Hyper Parameter Tuning</a:t>
            </a:r>
            <a:endParaRPr sz="1600">
              <a:solidFill>
                <a:schemeClr val="dk1"/>
              </a:solidFill>
              <a:latin typeface="Inria Sans Light"/>
              <a:ea typeface="Inria Sans Light"/>
              <a:cs typeface="Inria Sans Light"/>
              <a:sym typeface="Inria Sans Light"/>
            </a:endParaRPr>
          </a:p>
          <a:p>
            <a:pPr marL="457200" lvl="0" indent="-330200" algn="l" rtl="0">
              <a:lnSpc>
                <a:spcPct val="115000"/>
              </a:lnSpc>
              <a:spcBef>
                <a:spcPts val="0"/>
              </a:spcBef>
              <a:spcAft>
                <a:spcPts val="0"/>
              </a:spcAft>
              <a:buClr>
                <a:schemeClr val="dk1"/>
              </a:buClr>
              <a:buSzPts val="1600"/>
              <a:buFont typeface="Inria Sans Light"/>
              <a:buChar char="●"/>
            </a:pPr>
            <a:r>
              <a:rPr lang="en" sz="1600">
                <a:solidFill>
                  <a:schemeClr val="dk1"/>
                </a:solidFill>
                <a:latin typeface="Inria Sans Light"/>
                <a:ea typeface="Inria Sans Light"/>
                <a:cs typeface="Inria Sans Light"/>
                <a:sym typeface="Inria Sans Light"/>
              </a:rPr>
              <a:t>Model Testing/Evaluation</a:t>
            </a:r>
            <a:endParaRPr sz="1600">
              <a:solidFill>
                <a:schemeClr val="dk1"/>
              </a:solidFill>
              <a:latin typeface="Inria Sans Light"/>
              <a:ea typeface="Inria Sans Light"/>
              <a:cs typeface="Inria Sans Light"/>
              <a:sym typeface="Inria Sans Light"/>
            </a:endParaRPr>
          </a:p>
          <a:p>
            <a:pPr marL="0" lvl="0" indent="0" algn="l" rtl="0">
              <a:lnSpc>
                <a:spcPct val="115000"/>
              </a:lnSpc>
              <a:spcBef>
                <a:spcPts val="0"/>
              </a:spcBef>
              <a:spcAft>
                <a:spcPts val="0"/>
              </a:spcAft>
              <a:buNone/>
            </a:pPr>
            <a:endParaRPr sz="1600">
              <a:solidFill>
                <a:schemeClr val="dk1"/>
              </a:solidFill>
              <a:latin typeface="Inria Sans Light"/>
              <a:ea typeface="Inria Sans Light"/>
              <a:cs typeface="Inria Sans Light"/>
              <a:sym typeface="Inria Sans Light"/>
            </a:endParaRPr>
          </a:p>
        </p:txBody>
      </p:sp>
      <p:sp>
        <p:nvSpPr>
          <p:cNvPr id="233" name="Google Shape;233;p14"/>
          <p:cNvSpPr txBox="1"/>
          <p:nvPr/>
        </p:nvSpPr>
        <p:spPr>
          <a:xfrm>
            <a:off x="3209400" y="4381800"/>
            <a:ext cx="4352100" cy="6093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Font typeface="Inria Sans Light"/>
              <a:buChar char="●"/>
            </a:pPr>
            <a:r>
              <a:rPr lang="en" sz="1600">
                <a:solidFill>
                  <a:schemeClr val="dk1"/>
                </a:solidFill>
                <a:latin typeface="Inria Sans Light"/>
                <a:ea typeface="Inria Sans Light"/>
                <a:cs typeface="Inria Sans Light"/>
                <a:sym typeface="Inria Sans Light"/>
              </a:rPr>
              <a:t>MAPE on Test </a:t>
            </a:r>
            <a:endParaRPr sz="1600">
              <a:solidFill>
                <a:schemeClr val="dk1"/>
              </a:solidFill>
              <a:latin typeface="Inria Sans Light"/>
              <a:ea typeface="Inria Sans Light"/>
              <a:cs typeface="Inria Sans Light"/>
              <a:sym typeface="Inria Sans Light"/>
            </a:endParaRPr>
          </a:p>
          <a:p>
            <a:pPr marL="457200" lvl="0" indent="-330200" algn="l" rtl="0">
              <a:lnSpc>
                <a:spcPct val="115000"/>
              </a:lnSpc>
              <a:spcBef>
                <a:spcPts val="0"/>
              </a:spcBef>
              <a:spcAft>
                <a:spcPts val="0"/>
              </a:spcAft>
              <a:buClr>
                <a:schemeClr val="dk1"/>
              </a:buClr>
              <a:buSzPts val="1600"/>
              <a:buFont typeface="Inria Sans Light"/>
              <a:buChar char="●"/>
            </a:pPr>
            <a:r>
              <a:rPr lang="en" sz="1600">
                <a:solidFill>
                  <a:schemeClr val="dk1"/>
                </a:solidFill>
                <a:latin typeface="Inria Sans Light"/>
                <a:ea typeface="Inria Sans Light"/>
                <a:cs typeface="Inria Sans Light"/>
                <a:sym typeface="Inria Sans Light"/>
              </a:rPr>
              <a:t>Conclusion</a:t>
            </a:r>
            <a:endParaRPr sz="1600">
              <a:solidFill>
                <a:schemeClr val="dk1"/>
              </a:solidFill>
              <a:latin typeface="Inria Sans Light"/>
              <a:ea typeface="Inria Sans Light"/>
              <a:cs typeface="Inria Sans Light"/>
              <a:sym typeface="Inria Sans Light"/>
            </a:endParaRPr>
          </a:p>
          <a:p>
            <a:pPr marL="0" lvl="0" indent="0" algn="l" rtl="0">
              <a:lnSpc>
                <a:spcPct val="115000"/>
              </a:lnSpc>
              <a:spcBef>
                <a:spcPts val="0"/>
              </a:spcBef>
              <a:spcAft>
                <a:spcPts val="0"/>
              </a:spcAft>
              <a:buNone/>
            </a:pPr>
            <a:endParaRPr sz="1600">
              <a:solidFill>
                <a:schemeClr val="dk1"/>
              </a:solidFill>
              <a:latin typeface="Inria Sans Light"/>
              <a:ea typeface="Inria Sans Light"/>
              <a:cs typeface="Inria Sans Light"/>
              <a:sym typeface="Inria Sans Light"/>
            </a:endParaRPr>
          </a:p>
        </p:txBody>
      </p:sp>
      <p:sp>
        <p:nvSpPr>
          <p:cNvPr id="234" name="Google Shape;234;p14"/>
          <p:cNvSpPr txBox="1"/>
          <p:nvPr/>
        </p:nvSpPr>
        <p:spPr>
          <a:xfrm>
            <a:off x="6084475" y="4243050"/>
            <a:ext cx="1938600" cy="6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FFFFFF"/>
                </a:solidFill>
                <a:latin typeface="Inria Sans"/>
                <a:ea typeface="Inria Sans"/>
                <a:cs typeface="Inria Sans"/>
                <a:sym typeface="Inria Sans"/>
              </a:rPr>
              <a:t>**Last slide: Revision Post Presentation </a:t>
            </a:r>
            <a:endParaRPr b="1" u="sng">
              <a:solidFill>
                <a:srgbClr val="FFFFFF"/>
              </a:solidFill>
              <a:latin typeface="Inria Sans"/>
              <a:ea typeface="Inria Sans"/>
              <a:cs typeface="Inria Sans"/>
              <a:sym typeface="Inri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477" name="Google Shape;477;p41"/>
          <p:cNvSpPr/>
          <p:nvPr/>
        </p:nvSpPr>
        <p:spPr>
          <a:xfrm>
            <a:off x="0" y="201150"/>
            <a:ext cx="7065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b="1">
                <a:solidFill>
                  <a:schemeClr val="lt1"/>
                </a:solidFill>
                <a:latin typeface="Saira Semi Condensed"/>
                <a:ea typeface="Saira Semi Condensed"/>
                <a:cs typeface="Saira Semi Condensed"/>
                <a:sym typeface="Saira Semi Condensed"/>
              </a:rPr>
              <a:t>Recommendations for Homeowner</a:t>
            </a:r>
            <a:r>
              <a:rPr lang="en" sz="2700">
                <a:solidFill>
                  <a:schemeClr val="lt1"/>
                </a:solidFill>
                <a:latin typeface="Saira Semi Condensed"/>
                <a:ea typeface="Saira Semi Condensed"/>
                <a:cs typeface="Saira Semi Condensed"/>
                <a:sym typeface="Saira Semi Condensed"/>
              </a:rPr>
              <a:t> </a:t>
            </a:r>
            <a:endParaRPr sz="2700">
              <a:solidFill>
                <a:schemeClr val="lt1"/>
              </a:solidFill>
              <a:latin typeface="Saira Semi Condensed"/>
              <a:ea typeface="Saira Semi Condensed"/>
              <a:cs typeface="Saira Semi Condensed"/>
              <a:sym typeface="Saira Semi Condensed"/>
            </a:endParaRPr>
          </a:p>
        </p:txBody>
      </p:sp>
      <p:sp>
        <p:nvSpPr>
          <p:cNvPr id="478" name="Google Shape;478;p41"/>
          <p:cNvSpPr txBox="1"/>
          <p:nvPr/>
        </p:nvSpPr>
        <p:spPr>
          <a:xfrm>
            <a:off x="580800" y="2740450"/>
            <a:ext cx="8134800" cy="10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b="1">
              <a:latin typeface="Inria Sans"/>
              <a:ea typeface="Inria Sans"/>
              <a:cs typeface="Inria Sans"/>
              <a:sym typeface="Inria Sans"/>
            </a:endParaRPr>
          </a:p>
          <a:p>
            <a:pPr marL="457200" lvl="0" indent="0" algn="l" rtl="0">
              <a:spcBef>
                <a:spcPts val="0"/>
              </a:spcBef>
              <a:spcAft>
                <a:spcPts val="0"/>
              </a:spcAft>
              <a:buNone/>
            </a:pPr>
            <a:r>
              <a:rPr lang="en" sz="1700" b="1">
                <a:solidFill>
                  <a:srgbClr val="FFFFFF"/>
                </a:solidFill>
                <a:latin typeface="Inria Sans"/>
                <a:ea typeface="Inria Sans"/>
                <a:cs typeface="Inria Sans"/>
                <a:sym typeface="Inria Sans"/>
              </a:rPr>
              <a:t>Ideally, house should be in move_in condition when shown to the prospective homebuyers </a:t>
            </a:r>
            <a:endParaRPr sz="1700" b="1">
              <a:solidFill>
                <a:srgbClr val="FFFFFF"/>
              </a:solidFill>
              <a:latin typeface="Inria Sans"/>
              <a:ea typeface="Inria Sans"/>
              <a:cs typeface="Inria Sans"/>
              <a:sym typeface="Inria Sans"/>
            </a:endParaRPr>
          </a:p>
          <a:p>
            <a:pPr marL="457200" lvl="0" indent="0" algn="l" rtl="0">
              <a:spcBef>
                <a:spcPts val="0"/>
              </a:spcBef>
              <a:spcAft>
                <a:spcPts val="0"/>
              </a:spcAft>
              <a:buNone/>
            </a:pPr>
            <a:endParaRPr sz="1700" b="1">
              <a:latin typeface="Inria Sans"/>
              <a:ea typeface="Inria Sans"/>
              <a:cs typeface="Inria Sans"/>
              <a:sym typeface="Inria Sans"/>
            </a:endParaRPr>
          </a:p>
        </p:txBody>
      </p:sp>
      <p:sp>
        <p:nvSpPr>
          <p:cNvPr id="479" name="Google Shape;479;p41"/>
          <p:cNvSpPr/>
          <p:nvPr/>
        </p:nvSpPr>
        <p:spPr>
          <a:xfrm>
            <a:off x="2000" y="1064050"/>
            <a:ext cx="44115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Inria Sans"/>
                <a:ea typeface="Inria Sans"/>
                <a:cs typeface="Inria Sans"/>
                <a:sym typeface="Inria Sans"/>
              </a:rPr>
              <a:t>Improving Quality of Home Features</a:t>
            </a:r>
            <a:endParaRPr sz="1500"/>
          </a:p>
        </p:txBody>
      </p:sp>
      <p:sp>
        <p:nvSpPr>
          <p:cNvPr id="480" name="Google Shape;480;p41"/>
          <p:cNvSpPr txBox="1"/>
          <p:nvPr/>
        </p:nvSpPr>
        <p:spPr>
          <a:xfrm>
            <a:off x="657725" y="1716500"/>
            <a:ext cx="7644000" cy="5412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600" b="1">
                <a:solidFill>
                  <a:srgbClr val="FFFFFF"/>
                </a:solidFill>
                <a:latin typeface="Inria Sans"/>
                <a:ea typeface="Inria Sans"/>
                <a:cs typeface="Inria Sans"/>
                <a:sym typeface="Inria Sans"/>
              </a:rPr>
              <a:t>Improve condition &amp; quality of Kitchen, Basement, Garage and External Areas</a:t>
            </a:r>
            <a:endParaRPr>
              <a:latin typeface="Inria Sans Light"/>
              <a:ea typeface="Inria Sans Light"/>
              <a:cs typeface="Inria Sans Light"/>
              <a:sym typeface="Inria Sans Light"/>
            </a:endParaRPr>
          </a:p>
        </p:txBody>
      </p:sp>
      <p:sp>
        <p:nvSpPr>
          <p:cNvPr id="481" name="Google Shape;481;p41"/>
          <p:cNvSpPr/>
          <p:nvPr/>
        </p:nvSpPr>
        <p:spPr>
          <a:xfrm>
            <a:off x="2000" y="2359450"/>
            <a:ext cx="44115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Inria Sans"/>
                <a:ea typeface="Inria Sans"/>
                <a:cs typeface="Inria Sans"/>
                <a:sym typeface="Inria Sans"/>
              </a:rPr>
              <a:t>Ensure House is Finished Condition</a:t>
            </a:r>
            <a:endParaRPr sz="1500"/>
          </a:p>
        </p:txBody>
      </p:sp>
      <p:sp>
        <p:nvSpPr>
          <p:cNvPr id="482" name="Google Shape;482;p41"/>
          <p:cNvSpPr/>
          <p:nvPr/>
        </p:nvSpPr>
        <p:spPr>
          <a:xfrm>
            <a:off x="2000" y="3807250"/>
            <a:ext cx="44115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a:latin typeface="Inria Sans"/>
                <a:ea typeface="Inria Sans"/>
                <a:cs typeface="Inria Sans"/>
                <a:sym typeface="Inria Sans"/>
              </a:rPr>
              <a:t>Installing Features to keep House Warm</a:t>
            </a:r>
            <a:endParaRPr/>
          </a:p>
        </p:txBody>
      </p:sp>
      <p:sp>
        <p:nvSpPr>
          <p:cNvPr id="483" name="Google Shape;483;p41"/>
          <p:cNvSpPr txBox="1"/>
          <p:nvPr/>
        </p:nvSpPr>
        <p:spPr>
          <a:xfrm>
            <a:off x="1122950" y="4409575"/>
            <a:ext cx="60459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FFFFFF"/>
                </a:solidFill>
                <a:latin typeface="Inria Sans"/>
                <a:ea typeface="Inria Sans"/>
                <a:cs typeface="Inria Sans"/>
                <a:sym typeface="Inria Sans"/>
              </a:rPr>
              <a:t>Install fireplaces &amp; brick exterior for house</a:t>
            </a:r>
            <a:endParaRPr sz="1700" b="1">
              <a:solidFill>
                <a:srgbClr val="FFFFFF"/>
              </a:solidFill>
              <a:latin typeface="Inria Sans"/>
              <a:ea typeface="Inria Sans"/>
              <a:cs typeface="Inria Sans"/>
              <a:sym typeface="Inria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492"/>
        <p:cNvGrpSpPr/>
        <p:nvPr/>
      </p:nvGrpSpPr>
      <p:grpSpPr>
        <a:xfrm>
          <a:off x="0" y="0"/>
          <a:ext cx="0" cy="0"/>
          <a:chOff x="0" y="0"/>
          <a:chExt cx="0" cy="0"/>
        </a:xfrm>
      </p:grpSpPr>
      <p:sp>
        <p:nvSpPr>
          <p:cNvPr id="493" name="Google Shape;493;p43"/>
          <p:cNvSpPr txBox="1"/>
          <p:nvPr/>
        </p:nvSpPr>
        <p:spPr>
          <a:xfrm>
            <a:off x="1007050" y="1410025"/>
            <a:ext cx="6931800" cy="267300"/>
          </a:xfrm>
          <a:prstGeom prst="rect">
            <a:avLst/>
          </a:prstGeom>
          <a:noFill/>
          <a:ln>
            <a:noFill/>
          </a:ln>
        </p:spPr>
        <p:txBody>
          <a:bodyPr spcFirstLastPara="1" wrap="square" lIns="0" tIns="0" rIns="0" bIns="0" anchor="t" anchorCtr="0">
            <a:noAutofit/>
          </a:bodyPr>
          <a:lstStyle/>
          <a:p>
            <a:pPr marL="457200" lvl="0" indent="-342900" algn="ctr" rtl="0">
              <a:spcBef>
                <a:spcPts val="0"/>
              </a:spcBef>
              <a:spcAft>
                <a:spcPts val="0"/>
              </a:spcAft>
              <a:buClr>
                <a:srgbClr val="434343"/>
              </a:buClr>
              <a:buSzPts val="1800"/>
              <a:buFont typeface="Montserrat"/>
              <a:buChar char="●"/>
            </a:pPr>
            <a:r>
              <a:rPr lang="en" sz="1800" b="1" u="sng" dirty="0">
                <a:solidFill>
                  <a:srgbClr val="434343"/>
                </a:solidFill>
                <a:latin typeface="Montserrat"/>
                <a:ea typeface="Montserrat"/>
                <a:cs typeface="Montserrat"/>
                <a:sym typeface="Montserrat"/>
              </a:rPr>
              <a:t>Stacked Model </a:t>
            </a:r>
            <a:r>
              <a:rPr lang="en" sz="1800" b="1" dirty="0">
                <a:solidFill>
                  <a:srgbClr val="434343"/>
                </a:solidFill>
                <a:latin typeface="Montserrat"/>
                <a:ea typeface="Montserrat"/>
                <a:cs typeface="Montserrat"/>
                <a:sym typeface="Montserrat"/>
              </a:rPr>
              <a:t>with top performing models (Lasso, Elastic Net, Ridge, Gradient Boost)</a:t>
            </a:r>
            <a:endParaRPr sz="1800" b="1" dirty="0">
              <a:solidFill>
                <a:srgbClr val="434343"/>
              </a:solidFill>
              <a:latin typeface="Montserrat"/>
              <a:ea typeface="Montserrat"/>
              <a:cs typeface="Montserrat"/>
              <a:sym typeface="Montserrat"/>
            </a:endParaRPr>
          </a:p>
          <a:p>
            <a:pPr marL="457200" lvl="0" indent="0" algn="ctr" rtl="0">
              <a:spcBef>
                <a:spcPts val="0"/>
              </a:spcBef>
              <a:spcAft>
                <a:spcPts val="0"/>
              </a:spcAft>
              <a:buNone/>
            </a:pPr>
            <a:endParaRPr sz="1800" b="1" dirty="0">
              <a:solidFill>
                <a:srgbClr val="434343"/>
              </a:solidFill>
              <a:latin typeface="Montserrat"/>
              <a:ea typeface="Montserrat"/>
              <a:cs typeface="Montserrat"/>
              <a:sym typeface="Montserrat"/>
            </a:endParaRPr>
          </a:p>
          <a:p>
            <a:pPr marL="457200" lvl="0" indent="0" algn="ctr" rtl="0">
              <a:spcBef>
                <a:spcPts val="0"/>
              </a:spcBef>
              <a:spcAft>
                <a:spcPts val="0"/>
              </a:spcAft>
              <a:buNone/>
            </a:pPr>
            <a:r>
              <a:rPr lang="en" sz="1800" b="1" dirty="0">
                <a:solidFill>
                  <a:srgbClr val="434343"/>
                </a:solidFill>
                <a:latin typeface="Montserrat"/>
                <a:ea typeface="Montserrat"/>
                <a:cs typeface="Montserrat"/>
                <a:sym typeface="Montserrat"/>
              </a:rPr>
              <a:t> </a:t>
            </a:r>
            <a:endParaRPr sz="1800" b="1" dirty="0">
              <a:solidFill>
                <a:srgbClr val="434343"/>
              </a:solidFill>
              <a:latin typeface="Montserrat"/>
              <a:ea typeface="Montserrat"/>
              <a:cs typeface="Montserrat"/>
              <a:sym typeface="Montserrat"/>
            </a:endParaRPr>
          </a:p>
          <a:p>
            <a:pPr marL="457200" lvl="0" indent="-342900" algn="ctr" rtl="0">
              <a:spcBef>
                <a:spcPts val="0"/>
              </a:spcBef>
              <a:spcAft>
                <a:spcPts val="0"/>
              </a:spcAft>
              <a:buClr>
                <a:srgbClr val="434343"/>
              </a:buClr>
              <a:buSzPts val="1800"/>
              <a:buFont typeface="Montserrat"/>
              <a:buChar char="●"/>
            </a:pPr>
            <a:r>
              <a:rPr lang="en" sz="1800" b="1" dirty="0">
                <a:solidFill>
                  <a:srgbClr val="434343"/>
                </a:solidFill>
                <a:latin typeface="Montserrat"/>
                <a:ea typeface="Montserrat"/>
                <a:cs typeface="Montserrat"/>
                <a:sym typeface="Montserrat"/>
              </a:rPr>
              <a:t>New MAPE: </a:t>
            </a:r>
            <a:endParaRPr sz="1800" b="1" dirty="0">
              <a:solidFill>
                <a:srgbClr val="434343"/>
              </a:solidFill>
              <a:latin typeface="Montserrat"/>
              <a:ea typeface="Montserrat"/>
              <a:cs typeface="Montserrat"/>
              <a:sym typeface="Montserrat"/>
            </a:endParaRPr>
          </a:p>
        </p:txBody>
      </p:sp>
      <p:sp>
        <p:nvSpPr>
          <p:cNvPr id="494" name="Google Shape;494;p43"/>
          <p:cNvSpPr txBox="1"/>
          <p:nvPr/>
        </p:nvSpPr>
        <p:spPr>
          <a:xfrm>
            <a:off x="876450" y="4092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Revision Post Presentation </a:t>
            </a:r>
            <a:endParaRPr sz="1800" b="1">
              <a:solidFill>
                <a:srgbClr val="434343"/>
              </a:solidFill>
              <a:latin typeface="Montserrat"/>
              <a:ea typeface="Montserrat"/>
              <a:cs typeface="Montserrat"/>
              <a:sym typeface="Montserrat"/>
            </a:endParaRPr>
          </a:p>
        </p:txBody>
      </p:sp>
      <p:pic>
        <p:nvPicPr>
          <p:cNvPr id="495" name="Google Shape;495;p43"/>
          <p:cNvPicPr preferRelativeResize="0"/>
          <p:nvPr/>
        </p:nvPicPr>
        <p:blipFill>
          <a:blip r:embed="rId3">
            <a:alphaModFix/>
          </a:blip>
          <a:stretch>
            <a:fillRect/>
          </a:stretch>
        </p:blipFill>
        <p:spPr>
          <a:xfrm>
            <a:off x="2741850" y="2933400"/>
            <a:ext cx="3848100" cy="590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487"/>
        <p:cNvGrpSpPr/>
        <p:nvPr/>
      </p:nvGrpSpPr>
      <p:grpSpPr>
        <a:xfrm>
          <a:off x="0" y="0"/>
          <a:ext cx="0" cy="0"/>
          <a:chOff x="0" y="0"/>
          <a:chExt cx="0" cy="0"/>
        </a:xfrm>
      </p:grpSpPr>
      <p:sp>
        <p:nvSpPr>
          <p:cNvPr id="488" name="Google Shape;488;p42"/>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Questions? </a:t>
            </a:r>
            <a:endParaRPr sz="1800" b="1">
              <a:solidFill>
                <a:srgbClr val="43434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5"/>
          <p:cNvSpPr txBox="1">
            <a:spLocks noGrp="1"/>
          </p:cNvSpPr>
          <p:nvPr>
            <p:ph type="ctrTitle"/>
          </p:nvPr>
        </p:nvSpPr>
        <p:spPr>
          <a:xfrm>
            <a:off x="1823925" y="22949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Data Exploration </a:t>
            </a:r>
            <a:endParaRPr/>
          </a:p>
        </p:txBody>
      </p:sp>
      <p:sp>
        <p:nvSpPr>
          <p:cNvPr id="240" name="Google Shape;24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1</a:t>
            </a:r>
            <a:endParaRPr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46" name="Google Shape;246;p16"/>
          <p:cNvSpPr/>
          <p:nvPr/>
        </p:nvSpPr>
        <p:spPr>
          <a:xfrm>
            <a:off x="0" y="201150"/>
            <a:ext cx="7065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lt1"/>
                </a:solidFill>
                <a:latin typeface="Saira Semi Condensed"/>
                <a:ea typeface="Saira Semi Condensed"/>
                <a:cs typeface="Saira Semi Condensed"/>
                <a:sym typeface="Saira Semi Condensed"/>
              </a:rPr>
              <a:t>Data Exploration: Features</a:t>
            </a:r>
            <a:endParaRPr sz="2700">
              <a:solidFill>
                <a:schemeClr val="lt1"/>
              </a:solidFill>
              <a:latin typeface="Saira Semi Condensed"/>
              <a:ea typeface="Saira Semi Condensed"/>
              <a:cs typeface="Saira Semi Condensed"/>
              <a:sym typeface="Saira Semi Condensed"/>
            </a:endParaRPr>
          </a:p>
        </p:txBody>
      </p:sp>
      <p:pic>
        <p:nvPicPr>
          <p:cNvPr id="247" name="Google Shape;247;p16"/>
          <p:cNvPicPr preferRelativeResize="0"/>
          <p:nvPr/>
        </p:nvPicPr>
        <p:blipFill>
          <a:blip r:embed="rId3">
            <a:alphaModFix/>
          </a:blip>
          <a:stretch>
            <a:fillRect/>
          </a:stretch>
        </p:blipFill>
        <p:spPr>
          <a:xfrm>
            <a:off x="131950" y="991900"/>
            <a:ext cx="4977026" cy="3931749"/>
          </a:xfrm>
          <a:prstGeom prst="rect">
            <a:avLst/>
          </a:prstGeom>
          <a:noFill/>
          <a:ln>
            <a:noFill/>
          </a:ln>
        </p:spPr>
      </p:pic>
      <p:sp>
        <p:nvSpPr>
          <p:cNvPr id="248" name="Google Shape;248;p16"/>
          <p:cNvSpPr txBox="1"/>
          <p:nvPr/>
        </p:nvSpPr>
        <p:spPr>
          <a:xfrm>
            <a:off x="5207100" y="950975"/>
            <a:ext cx="3936900" cy="3742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Inria Sans Light"/>
              <a:buChar char="●"/>
            </a:pPr>
            <a:r>
              <a:rPr lang="en" sz="1800">
                <a:solidFill>
                  <a:srgbClr val="FFFFFF"/>
                </a:solidFill>
                <a:latin typeface="Inria Sans Light"/>
                <a:ea typeface="Inria Sans Light"/>
                <a:cs typeface="Inria Sans Light"/>
                <a:sym typeface="Inria Sans Light"/>
              </a:rPr>
              <a:t>Distribution of features are similar to that of sale price</a:t>
            </a:r>
            <a:endParaRPr sz="1800">
              <a:solidFill>
                <a:srgbClr val="FFFFFF"/>
              </a:solidFill>
              <a:latin typeface="Inria Sans Light"/>
              <a:ea typeface="Inria Sans Light"/>
              <a:cs typeface="Inria Sans Light"/>
              <a:sym typeface="Inria Sans Light"/>
            </a:endParaRPr>
          </a:p>
          <a:p>
            <a:pPr marL="457200" lvl="0" indent="0" algn="l" rtl="0">
              <a:spcBef>
                <a:spcPts val="0"/>
              </a:spcBef>
              <a:spcAft>
                <a:spcPts val="0"/>
              </a:spcAft>
              <a:buNone/>
            </a:pPr>
            <a:endParaRPr sz="1800">
              <a:solidFill>
                <a:srgbClr val="FFFFFF"/>
              </a:solidFill>
              <a:latin typeface="Inria Sans Light"/>
              <a:ea typeface="Inria Sans Light"/>
              <a:cs typeface="Inria Sans Light"/>
              <a:sym typeface="Inria Sans Light"/>
            </a:endParaRPr>
          </a:p>
          <a:p>
            <a:pPr marL="457200" lvl="0" indent="-342900" algn="l" rtl="0">
              <a:spcBef>
                <a:spcPts val="0"/>
              </a:spcBef>
              <a:spcAft>
                <a:spcPts val="0"/>
              </a:spcAft>
              <a:buClr>
                <a:srgbClr val="FFFFFF"/>
              </a:buClr>
              <a:buSzPts val="1800"/>
              <a:buFont typeface="Inria Sans Light"/>
              <a:buChar char="●"/>
            </a:pPr>
            <a:r>
              <a:rPr lang="en" sz="1800">
                <a:solidFill>
                  <a:srgbClr val="FFFFFF"/>
                </a:solidFill>
                <a:latin typeface="Inria Sans Light"/>
                <a:ea typeface="Inria Sans Light"/>
                <a:cs typeface="Inria Sans Light"/>
                <a:sym typeface="Inria Sans Light"/>
              </a:rPr>
              <a:t> skews in some of the features such as GarageYrBuilt </a:t>
            </a:r>
            <a:endParaRPr sz="1800">
              <a:solidFill>
                <a:srgbClr val="FFFFFF"/>
              </a:solidFill>
              <a:latin typeface="Inria Sans Light"/>
              <a:ea typeface="Inria Sans Light"/>
              <a:cs typeface="Inria Sans Light"/>
              <a:sym typeface="Inria Sans Light"/>
            </a:endParaRPr>
          </a:p>
          <a:p>
            <a:pPr marL="457200" lvl="0" indent="0" algn="l" rtl="0">
              <a:spcBef>
                <a:spcPts val="0"/>
              </a:spcBef>
              <a:spcAft>
                <a:spcPts val="0"/>
              </a:spcAft>
              <a:buNone/>
            </a:pPr>
            <a:endParaRPr sz="1800">
              <a:solidFill>
                <a:srgbClr val="FFFFFF"/>
              </a:solidFill>
              <a:latin typeface="Inria Sans Light"/>
              <a:ea typeface="Inria Sans Light"/>
              <a:cs typeface="Inria Sans Light"/>
              <a:sym typeface="Inria Sans Light"/>
            </a:endParaRPr>
          </a:p>
          <a:p>
            <a:pPr marL="457200" lvl="0" indent="-342900" algn="l" rtl="0">
              <a:spcBef>
                <a:spcPts val="0"/>
              </a:spcBef>
              <a:spcAft>
                <a:spcPts val="0"/>
              </a:spcAft>
              <a:buClr>
                <a:srgbClr val="FFFFFF"/>
              </a:buClr>
              <a:buSzPts val="1800"/>
              <a:buFont typeface="Inria Sans Light"/>
              <a:buChar char="●"/>
            </a:pPr>
            <a:r>
              <a:rPr lang="en" sz="1800">
                <a:solidFill>
                  <a:srgbClr val="FFFFFF"/>
                </a:solidFill>
                <a:latin typeface="Inria Sans Light"/>
                <a:ea typeface="Inria Sans Light"/>
                <a:cs typeface="Inria Sans Light"/>
                <a:sym typeface="Inria Sans Light"/>
              </a:rPr>
              <a:t>Skewed features may require some sort of scaling/transformation</a:t>
            </a:r>
            <a:endParaRPr sz="1800">
              <a:solidFill>
                <a:srgbClr val="FFFFFF"/>
              </a:solidFill>
              <a:latin typeface="Inria Sans Light"/>
              <a:ea typeface="Inria Sans Light"/>
              <a:cs typeface="Inria Sans Light"/>
              <a:sym typeface="Inria Sans Light"/>
            </a:endParaRPr>
          </a:p>
          <a:p>
            <a:pPr marL="457200" lvl="0" indent="0" algn="l" rtl="0">
              <a:spcBef>
                <a:spcPts val="0"/>
              </a:spcBef>
              <a:spcAft>
                <a:spcPts val="0"/>
              </a:spcAft>
              <a:buNone/>
            </a:pPr>
            <a:endParaRPr sz="1800">
              <a:solidFill>
                <a:srgbClr val="FFFFFF"/>
              </a:solidFill>
              <a:latin typeface="Inria Sans Light"/>
              <a:ea typeface="Inria Sans Light"/>
              <a:cs typeface="Inria Sans Light"/>
              <a:sym typeface="Inria Sans Light"/>
            </a:endParaRPr>
          </a:p>
          <a:p>
            <a:pPr marL="457200" lvl="0" indent="0" algn="l" rtl="0">
              <a:spcBef>
                <a:spcPts val="0"/>
              </a:spcBef>
              <a:spcAft>
                <a:spcPts val="0"/>
              </a:spcAft>
              <a:buNone/>
            </a:pPr>
            <a:endParaRPr sz="1800">
              <a:solidFill>
                <a:srgbClr val="FFFFFF"/>
              </a:solidFill>
              <a:latin typeface="Inria Sans Light"/>
              <a:ea typeface="Inria Sans Light"/>
              <a:cs typeface="Inria Sans Light"/>
              <a:sym typeface="Inria Sans Light"/>
            </a:endParaRPr>
          </a:p>
          <a:p>
            <a:pPr marL="457200" lvl="0" indent="0" algn="l" rtl="0">
              <a:spcBef>
                <a:spcPts val="0"/>
              </a:spcBef>
              <a:spcAft>
                <a:spcPts val="0"/>
              </a:spcAft>
              <a:buNone/>
            </a:pPr>
            <a:endParaRPr sz="1800">
              <a:solidFill>
                <a:srgbClr val="FFFFFF"/>
              </a:solidFill>
              <a:latin typeface="Inria Sans Light"/>
              <a:ea typeface="Inria Sans Light"/>
              <a:cs typeface="Inria Sans Light"/>
              <a:sym typeface="Inria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254" name="Google Shape;254;p17"/>
          <p:cNvSpPr/>
          <p:nvPr/>
        </p:nvSpPr>
        <p:spPr>
          <a:xfrm>
            <a:off x="0" y="201150"/>
            <a:ext cx="7065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lt1"/>
                </a:solidFill>
                <a:latin typeface="Saira Semi Condensed"/>
                <a:ea typeface="Saira Semi Condensed"/>
                <a:cs typeface="Saira Semi Condensed"/>
                <a:sym typeface="Saira Semi Condensed"/>
              </a:rPr>
              <a:t>Data Exploration: Features </a:t>
            </a:r>
            <a:endParaRPr sz="2700">
              <a:solidFill>
                <a:schemeClr val="lt1"/>
              </a:solidFill>
              <a:latin typeface="Saira Semi Condensed"/>
              <a:ea typeface="Saira Semi Condensed"/>
              <a:cs typeface="Saira Semi Condensed"/>
              <a:sym typeface="Saira Semi Condensed"/>
            </a:endParaRPr>
          </a:p>
        </p:txBody>
      </p:sp>
      <p:grpSp>
        <p:nvGrpSpPr>
          <p:cNvPr id="255" name="Google Shape;255;p17"/>
          <p:cNvGrpSpPr/>
          <p:nvPr/>
        </p:nvGrpSpPr>
        <p:grpSpPr>
          <a:xfrm>
            <a:off x="329863" y="1147130"/>
            <a:ext cx="2561524" cy="1525947"/>
            <a:chOff x="757650" y="947540"/>
            <a:chExt cx="3591592" cy="1661166"/>
          </a:xfrm>
        </p:grpSpPr>
        <p:pic>
          <p:nvPicPr>
            <p:cNvPr id="256" name="Google Shape;256;p17"/>
            <p:cNvPicPr preferRelativeResize="0"/>
            <p:nvPr/>
          </p:nvPicPr>
          <p:blipFill rotWithShape="1">
            <a:blip r:embed="rId3">
              <a:alphaModFix/>
            </a:blip>
            <a:srcRect l="23102" r="37432"/>
            <a:stretch/>
          </p:blipFill>
          <p:spPr>
            <a:xfrm>
              <a:off x="1108941" y="947540"/>
              <a:ext cx="3240301" cy="1661166"/>
            </a:xfrm>
            <a:prstGeom prst="rect">
              <a:avLst/>
            </a:prstGeom>
            <a:noFill/>
            <a:ln>
              <a:noFill/>
            </a:ln>
          </p:spPr>
        </p:pic>
        <p:pic>
          <p:nvPicPr>
            <p:cNvPr id="257" name="Google Shape;257;p17"/>
            <p:cNvPicPr preferRelativeResize="0"/>
            <p:nvPr/>
          </p:nvPicPr>
          <p:blipFill rotWithShape="1">
            <a:blip r:embed="rId3">
              <a:alphaModFix/>
            </a:blip>
            <a:srcRect r="95721"/>
            <a:stretch/>
          </p:blipFill>
          <p:spPr>
            <a:xfrm>
              <a:off x="757650" y="947550"/>
              <a:ext cx="351299" cy="1661150"/>
            </a:xfrm>
            <a:prstGeom prst="rect">
              <a:avLst/>
            </a:prstGeom>
            <a:noFill/>
            <a:ln>
              <a:noFill/>
            </a:ln>
          </p:spPr>
        </p:pic>
      </p:grpSp>
      <p:grpSp>
        <p:nvGrpSpPr>
          <p:cNvPr id="258" name="Google Shape;258;p17"/>
          <p:cNvGrpSpPr/>
          <p:nvPr/>
        </p:nvGrpSpPr>
        <p:grpSpPr>
          <a:xfrm>
            <a:off x="3486527" y="1225179"/>
            <a:ext cx="2604428" cy="1414578"/>
            <a:chOff x="1824400" y="2813875"/>
            <a:chExt cx="3571624" cy="1476133"/>
          </a:xfrm>
        </p:grpSpPr>
        <p:pic>
          <p:nvPicPr>
            <p:cNvPr id="259" name="Google Shape;259;p17"/>
            <p:cNvPicPr preferRelativeResize="0"/>
            <p:nvPr/>
          </p:nvPicPr>
          <p:blipFill rotWithShape="1">
            <a:blip r:embed="rId4">
              <a:alphaModFix/>
            </a:blip>
            <a:srcRect l="24994" r="35231" b="-633"/>
            <a:stretch/>
          </p:blipFill>
          <p:spPr>
            <a:xfrm>
              <a:off x="2175701" y="2813883"/>
              <a:ext cx="3220323" cy="1476125"/>
            </a:xfrm>
            <a:prstGeom prst="rect">
              <a:avLst/>
            </a:prstGeom>
            <a:noFill/>
            <a:ln>
              <a:noFill/>
            </a:ln>
          </p:spPr>
        </p:pic>
        <p:pic>
          <p:nvPicPr>
            <p:cNvPr id="260" name="Google Shape;260;p17"/>
            <p:cNvPicPr preferRelativeResize="0"/>
            <p:nvPr/>
          </p:nvPicPr>
          <p:blipFill rotWithShape="1">
            <a:blip r:embed="rId4">
              <a:alphaModFix/>
            </a:blip>
            <a:srcRect r="95660"/>
            <a:stretch/>
          </p:blipFill>
          <p:spPr>
            <a:xfrm>
              <a:off x="1824400" y="2813875"/>
              <a:ext cx="351301" cy="1466850"/>
            </a:xfrm>
            <a:prstGeom prst="rect">
              <a:avLst/>
            </a:prstGeom>
            <a:noFill/>
            <a:ln>
              <a:noFill/>
            </a:ln>
          </p:spPr>
        </p:pic>
      </p:grpSp>
      <p:pic>
        <p:nvPicPr>
          <p:cNvPr id="261" name="Google Shape;261;p17"/>
          <p:cNvPicPr preferRelativeResize="0"/>
          <p:nvPr/>
        </p:nvPicPr>
        <p:blipFill rotWithShape="1">
          <a:blip r:embed="rId5">
            <a:alphaModFix/>
          </a:blip>
          <a:srcRect l="24204" r="55445"/>
          <a:stretch/>
        </p:blipFill>
        <p:spPr>
          <a:xfrm>
            <a:off x="6827117" y="1140350"/>
            <a:ext cx="1796007" cy="1598950"/>
          </a:xfrm>
          <a:prstGeom prst="rect">
            <a:avLst/>
          </a:prstGeom>
          <a:noFill/>
          <a:ln>
            <a:noFill/>
          </a:ln>
        </p:spPr>
      </p:pic>
      <p:sp>
        <p:nvSpPr>
          <p:cNvPr id="262" name="Google Shape;262;p17"/>
          <p:cNvSpPr txBox="1"/>
          <p:nvPr/>
        </p:nvSpPr>
        <p:spPr>
          <a:xfrm>
            <a:off x="-129000" y="3210725"/>
            <a:ext cx="3280200" cy="929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Inria Sans Light"/>
              <a:buChar char="●"/>
            </a:pPr>
            <a:r>
              <a:rPr lang="en" sz="1800">
                <a:solidFill>
                  <a:srgbClr val="FFFFFF"/>
                </a:solidFill>
                <a:latin typeface="Inria Sans Light"/>
                <a:ea typeface="Inria Sans Light"/>
                <a:cs typeface="Inria Sans Light"/>
                <a:sym typeface="Inria Sans Light"/>
              </a:rPr>
              <a:t>Some Features have clear associations with sale price </a:t>
            </a:r>
            <a:endParaRPr sz="1800">
              <a:solidFill>
                <a:srgbClr val="FFFFFF"/>
              </a:solidFill>
              <a:latin typeface="Inria Sans Light"/>
              <a:ea typeface="Inria Sans Light"/>
              <a:cs typeface="Inria Sans Light"/>
              <a:sym typeface="Inria Sans Light"/>
            </a:endParaRPr>
          </a:p>
        </p:txBody>
      </p:sp>
      <p:sp>
        <p:nvSpPr>
          <p:cNvPr id="263" name="Google Shape;263;p17"/>
          <p:cNvSpPr txBox="1"/>
          <p:nvPr/>
        </p:nvSpPr>
        <p:spPr>
          <a:xfrm>
            <a:off x="3176775" y="3210725"/>
            <a:ext cx="3066600" cy="778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Inria Sans Light"/>
              <a:buChar char="●"/>
            </a:pPr>
            <a:r>
              <a:rPr lang="en" sz="1800">
                <a:solidFill>
                  <a:srgbClr val="FFFFFF"/>
                </a:solidFill>
                <a:latin typeface="Inria Sans Light"/>
                <a:ea typeface="Inria Sans Light"/>
                <a:cs typeface="Inria Sans Light"/>
                <a:sym typeface="Inria Sans Light"/>
              </a:rPr>
              <a:t>Some Features have low cardinality values  </a:t>
            </a:r>
            <a:endParaRPr sz="1800">
              <a:solidFill>
                <a:srgbClr val="FFFFFF"/>
              </a:solidFill>
              <a:latin typeface="Inria Sans Light"/>
              <a:ea typeface="Inria Sans Light"/>
              <a:cs typeface="Inria Sans Light"/>
              <a:sym typeface="Inria Sans Light"/>
            </a:endParaRPr>
          </a:p>
        </p:txBody>
      </p:sp>
      <p:sp>
        <p:nvSpPr>
          <p:cNvPr id="264" name="Google Shape;264;p17"/>
          <p:cNvSpPr txBox="1"/>
          <p:nvPr/>
        </p:nvSpPr>
        <p:spPr>
          <a:xfrm>
            <a:off x="6178200" y="3259350"/>
            <a:ext cx="2905800" cy="730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Inria Sans Light"/>
              <a:buChar char="●"/>
            </a:pPr>
            <a:r>
              <a:rPr lang="en" sz="1800">
                <a:solidFill>
                  <a:srgbClr val="FFFFFF"/>
                </a:solidFill>
                <a:latin typeface="Inria Sans Light"/>
                <a:ea typeface="Inria Sans Light"/>
                <a:cs typeface="Inria Sans Light"/>
                <a:sym typeface="Inria Sans Light"/>
              </a:rPr>
              <a:t>Some features are absent in some houses</a:t>
            </a:r>
            <a:endParaRPr sz="1800">
              <a:solidFill>
                <a:srgbClr val="FFFFFF"/>
              </a:solidFill>
              <a:latin typeface="Inria Sans Light"/>
              <a:ea typeface="Inria Sans Light"/>
              <a:cs typeface="Inria Sans Light"/>
              <a:sym typeface="Inria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70" name="Google Shape;270;p18"/>
          <p:cNvSpPr/>
          <p:nvPr/>
        </p:nvSpPr>
        <p:spPr>
          <a:xfrm>
            <a:off x="0" y="201150"/>
            <a:ext cx="7065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lt1"/>
                </a:solidFill>
                <a:latin typeface="Saira Semi Condensed"/>
                <a:ea typeface="Saira Semi Condensed"/>
                <a:cs typeface="Saira Semi Condensed"/>
                <a:sym typeface="Saira Semi Condensed"/>
              </a:rPr>
              <a:t>Data Exploration: Correlation</a:t>
            </a:r>
            <a:endParaRPr sz="2700">
              <a:solidFill>
                <a:schemeClr val="lt1"/>
              </a:solidFill>
              <a:latin typeface="Saira Semi Condensed"/>
              <a:ea typeface="Saira Semi Condensed"/>
              <a:cs typeface="Saira Semi Condensed"/>
              <a:sym typeface="Saira Semi Condensed"/>
            </a:endParaRPr>
          </a:p>
        </p:txBody>
      </p:sp>
      <p:pic>
        <p:nvPicPr>
          <p:cNvPr id="271" name="Google Shape;271;p18"/>
          <p:cNvPicPr preferRelativeResize="0"/>
          <p:nvPr/>
        </p:nvPicPr>
        <p:blipFill>
          <a:blip r:embed="rId3">
            <a:alphaModFix/>
          </a:blip>
          <a:stretch>
            <a:fillRect/>
          </a:stretch>
        </p:blipFill>
        <p:spPr>
          <a:xfrm>
            <a:off x="1771663" y="1033025"/>
            <a:ext cx="5922774" cy="3672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277" name="Google Shape;277;p19"/>
          <p:cNvSpPr/>
          <p:nvPr/>
        </p:nvSpPr>
        <p:spPr>
          <a:xfrm>
            <a:off x="0" y="201150"/>
            <a:ext cx="7065900" cy="5412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lt1"/>
                </a:solidFill>
                <a:latin typeface="Saira Semi Condensed"/>
                <a:ea typeface="Saira Semi Condensed"/>
                <a:cs typeface="Saira Semi Condensed"/>
                <a:sym typeface="Saira Semi Condensed"/>
              </a:rPr>
              <a:t>Data Exploration: Transformation</a:t>
            </a:r>
            <a:endParaRPr sz="2700">
              <a:solidFill>
                <a:schemeClr val="lt1"/>
              </a:solidFill>
              <a:latin typeface="Saira Semi Condensed"/>
              <a:ea typeface="Saira Semi Condensed"/>
              <a:cs typeface="Saira Semi Condensed"/>
              <a:sym typeface="Saira Semi Condensed"/>
            </a:endParaRPr>
          </a:p>
        </p:txBody>
      </p:sp>
      <p:pic>
        <p:nvPicPr>
          <p:cNvPr id="278" name="Google Shape;278;p19"/>
          <p:cNvPicPr preferRelativeResize="0"/>
          <p:nvPr/>
        </p:nvPicPr>
        <p:blipFill>
          <a:blip r:embed="rId3">
            <a:alphaModFix/>
          </a:blip>
          <a:stretch>
            <a:fillRect/>
          </a:stretch>
        </p:blipFill>
        <p:spPr>
          <a:xfrm>
            <a:off x="302525" y="956351"/>
            <a:ext cx="3760000" cy="3077475"/>
          </a:xfrm>
          <a:prstGeom prst="rect">
            <a:avLst/>
          </a:prstGeom>
          <a:noFill/>
          <a:ln>
            <a:noFill/>
          </a:ln>
        </p:spPr>
      </p:pic>
      <p:sp>
        <p:nvSpPr>
          <p:cNvPr id="279" name="Google Shape;279;p19"/>
          <p:cNvSpPr txBox="1"/>
          <p:nvPr/>
        </p:nvSpPr>
        <p:spPr>
          <a:xfrm>
            <a:off x="92025" y="4162800"/>
            <a:ext cx="4448100" cy="6744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rgbClr val="FFFFFF"/>
              </a:buClr>
              <a:buSzPts val="2000"/>
              <a:buFont typeface="Inria Sans Light"/>
              <a:buChar char="●"/>
            </a:pPr>
            <a:r>
              <a:rPr lang="en" sz="2000">
                <a:solidFill>
                  <a:srgbClr val="FFFFFF"/>
                </a:solidFill>
                <a:latin typeface="Inria Sans Light"/>
                <a:ea typeface="Inria Sans Light"/>
                <a:cs typeface="Inria Sans Light"/>
                <a:sym typeface="Inria Sans Light"/>
              </a:rPr>
              <a:t>Distribution is skewed to the right </a:t>
            </a:r>
            <a:endParaRPr sz="2000">
              <a:solidFill>
                <a:srgbClr val="FFFFFF"/>
              </a:solidFill>
              <a:latin typeface="Inria Sans Light"/>
              <a:ea typeface="Inria Sans Light"/>
              <a:cs typeface="Inria Sans Light"/>
              <a:sym typeface="Inria Sans Light"/>
            </a:endParaRPr>
          </a:p>
          <a:p>
            <a:pPr marL="457200" lvl="0" indent="0" algn="l" rtl="0">
              <a:spcBef>
                <a:spcPts val="0"/>
              </a:spcBef>
              <a:spcAft>
                <a:spcPts val="0"/>
              </a:spcAft>
              <a:buNone/>
            </a:pPr>
            <a:endParaRPr sz="2200">
              <a:solidFill>
                <a:srgbClr val="FFFFFF"/>
              </a:solidFill>
              <a:latin typeface="Inria Sans Light"/>
              <a:ea typeface="Inria Sans Light"/>
              <a:cs typeface="Inria Sans Light"/>
              <a:sym typeface="Inria Sans Light"/>
            </a:endParaRPr>
          </a:p>
        </p:txBody>
      </p:sp>
      <p:pic>
        <p:nvPicPr>
          <p:cNvPr id="280" name="Google Shape;280;p19"/>
          <p:cNvPicPr preferRelativeResize="0"/>
          <p:nvPr/>
        </p:nvPicPr>
        <p:blipFill>
          <a:blip r:embed="rId4">
            <a:alphaModFix/>
          </a:blip>
          <a:stretch>
            <a:fillRect/>
          </a:stretch>
        </p:blipFill>
        <p:spPr>
          <a:xfrm>
            <a:off x="4663325" y="905000"/>
            <a:ext cx="3892124" cy="3177550"/>
          </a:xfrm>
          <a:prstGeom prst="rect">
            <a:avLst/>
          </a:prstGeom>
          <a:noFill/>
          <a:ln>
            <a:noFill/>
          </a:ln>
        </p:spPr>
      </p:pic>
      <p:sp>
        <p:nvSpPr>
          <p:cNvPr id="281" name="Google Shape;281;p19"/>
          <p:cNvSpPr txBox="1"/>
          <p:nvPr/>
        </p:nvSpPr>
        <p:spPr>
          <a:xfrm>
            <a:off x="4567825" y="4128625"/>
            <a:ext cx="4877700" cy="7521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rgbClr val="FFFFFF"/>
              </a:buClr>
              <a:buSzPts val="2000"/>
              <a:buFont typeface="Inria Sans Light"/>
              <a:buChar char="●"/>
            </a:pPr>
            <a:r>
              <a:rPr lang="en" sz="2000">
                <a:solidFill>
                  <a:srgbClr val="FFFFFF"/>
                </a:solidFill>
                <a:latin typeface="Inria Sans Light"/>
                <a:ea typeface="Inria Sans Light"/>
                <a:cs typeface="Inria Sans Light"/>
                <a:sym typeface="Inria Sans Light"/>
              </a:rPr>
              <a:t>We use log transformation to fit a normal distribution </a:t>
            </a:r>
            <a:r>
              <a:rPr lang="en" sz="2200">
                <a:solidFill>
                  <a:srgbClr val="FFFFFF"/>
                </a:solidFill>
                <a:latin typeface="Inria Sans Light"/>
                <a:ea typeface="Inria Sans Light"/>
                <a:cs typeface="Inria Sans Light"/>
                <a:sym typeface="Inria Sans Light"/>
              </a:rPr>
              <a:t> </a:t>
            </a:r>
            <a:endParaRPr sz="2200">
              <a:solidFill>
                <a:srgbClr val="FFFFFF"/>
              </a:solidFill>
              <a:latin typeface="Inria Sans Light"/>
              <a:ea typeface="Inria Sans Light"/>
              <a:cs typeface="Inria Sans Light"/>
              <a:sym typeface="Inria Sa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0"/>
          <p:cNvSpPr txBox="1">
            <a:spLocks noGrp="1"/>
          </p:cNvSpPr>
          <p:nvPr>
            <p:ph type="ctrTitle"/>
          </p:nvPr>
        </p:nvSpPr>
        <p:spPr>
          <a:xfrm>
            <a:off x="1823925" y="22949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Data PreProcessing </a:t>
            </a:r>
            <a:endParaRPr/>
          </a:p>
        </p:txBody>
      </p:sp>
      <p:sp>
        <p:nvSpPr>
          <p:cNvPr id="287" name="Google Shape;287;p20"/>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2</a:t>
            </a:r>
            <a:endParaRPr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1223</Words>
  <Application>Microsoft Office PowerPoint</Application>
  <PresentationFormat>On-screen Show (16:9)</PresentationFormat>
  <Paragraphs>224</Paragraphs>
  <Slides>32</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Titillium Web</vt:lpstr>
      <vt:lpstr>Montserrat</vt:lpstr>
      <vt:lpstr>Arial</vt:lpstr>
      <vt:lpstr>Saira SemiCondensed Medium</vt:lpstr>
      <vt:lpstr>Inria Sans</vt:lpstr>
      <vt:lpstr>Quicksand</vt:lpstr>
      <vt:lpstr>Saira Semi Condensed</vt:lpstr>
      <vt:lpstr>Inria Sans Light</vt:lpstr>
      <vt:lpstr>Courier New</vt:lpstr>
      <vt:lpstr>Gurney template</vt:lpstr>
      <vt:lpstr>Predicting House Prices </vt:lpstr>
      <vt:lpstr>Objective </vt:lpstr>
      <vt:lpstr>PowerPoint Presentation</vt:lpstr>
      <vt:lpstr>Data Exploration </vt:lpstr>
      <vt:lpstr>PowerPoint Presentation</vt:lpstr>
      <vt:lpstr>PowerPoint Presentation</vt:lpstr>
      <vt:lpstr>PowerPoint Presentation</vt:lpstr>
      <vt:lpstr>PowerPoint Presentation</vt:lpstr>
      <vt:lpstr>Data PreProcessing </vt:lpstr>
      <vt:lpstr>PowerPoint Presentation</vt:lpstr>
      <vt:lpstr>PowerPoint Presentation</vt:lpstr>
      <vt:lpstr>PowerPoint Presentation</vt:lpstr>
      <vt:lpstr>PowerPoint Presentation</vt:lpstr>
      <vt:lpstr>Experiment One </vt:lpstr>
      <vt:lpstr>PowerPoint Presentation</vt:lpstr>
      <vt:lpstr>PowerPoint Presentation</vt:lpstr>
      <vt:lpstr>PowerPoint Presentation</vt:lpstr>
      <vt:lpstr>Experiment Two</vt:lpstr>
      <vt:lpstr>PowerPoint Presentation</vt:lpstr>
      <vt:lpstr>PowerPoint Presentation</vt:lpstr>
      <vt:lpstr>Experiment Three</vt:lpstr>
      <vt:lpstr>PowerPoint Presentation</vt:lpstr>
      <vt:lpstr>PowerPoint Presentation</vt:lpstr>
      <vt:lpstr>Experiment Four </vt:lpstr>
      <vt:lpstr>PowerPoint Presentation</vt:lpstr>
      <vt:lpstr>PowerPoint Presentation</vt:lpstr>
      <vt:lpstr>Conclusion </vt:lpstr>
      <vt:lpstr>PowerPoint Presentation</vt:lpstr>
      <vt:lpstr>Insights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House Prices </dc:title>
  <dc:creator>Devangi Bohra</dc:creator>
  <cp:lastModifiedBy>Devangi Bohra</cp:lastModifiedBy>
  <cp:revision>1</cp:revision>
  <dcterms:modified xsi:type="dcterms:W3CDTF">2020-12-10T04:42:07Z</dcterms:modified>
</cp:coreProperties>
</file>