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8" r:id="rId3"/>
    <p:sldId id="259" r:id="rId4"/>
    <p:sldId id="257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26226-B11D-4BA6-AAF1-29B11E34D1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771671-3868-4708-89CF-114863335934}">
      <dgm:prSet/>
      <dgm:spPr/>
      <dgm:t>
        <a:bodyPr/>
        <a:lstStyle/>
        <a:p>
          <a:r>
            <a:rPr lang="en-US"/>
            <a:t>1. The Distribution of age of people</a:t>
          </a:r>
        </a:p>
      </dgm:t>
    </dgm:pt>
    <dgm:pt modelId="{B04459F4-87D6-419E-8A43-43A5BA87475A}" type="parTrans" cxnId="{7C870518-E1DA-4E66-B62B-00E023ADC7F3}">
      <dgm:prSet/>
      <dgm:spPr/>
      <dgm:t>
        <a:bodyPr/>
        <a:lstStyle/>
        <a:p>
          <a:endParaRPr lang="en-US"/>
        </a:p>
      </dgm:t>
    </dgm:pt>
    <dgm:pt modelId="{B1B1147D-BF25-42C2-8779-EC1F107F7CFE}" type="sibTrans" cxnId="{7C870518-E1DA-4E66-B62B-00E023ADC7F3}">
      <dgm:prSet/>
      <dgm:spPr/>
      <dgm:t>
        <a:bodyPr/>
        <a:lstStyle/>
        <a:p>
          <a:endParaRPr lang="en-US"/>
        </a:p>
      </dgm:t>
    </dgm:pt>
    <dgm:pt modelId="{ED9AFA1B-6C82-4EA2-BB73-1F2E6532CB8C}">
      <dgm:prSet/>
      <dgm:spPr/>
      <dgm:t>
        <a:bodyPr/>
        <a:lstStyle/>
        <a:p>
          <a:r>
            <a:rPr lang="en-US"/>
            <a:t>2. The distribution of rating</a:t>
          </a:r>
        </a:p>
      </dgm:t>
    </dgm:pt>
    <dgm:pt modelId="{FCFCDF5A-26C0-4C3A-A82A-B65D225D5841}" type="parTrans" cxnId="{F3DAFD57-4CC4-4933-B053-02A7B5EABEE7}">
      <dgm:prSet/>
      <dgm:spPr/>
      <dgm:t>
        <a:bodyPr/>
        <a:lstStyle/>
        <a:p>
          <a:endParaRPr lang="en-US"/>
        </a:p>
      </dgm:t>
    </dgm:pt>
    <dgm:pt modelId="{32608776-85F1-4B88-9797-4E146DC395B5}" type="sibTrans" cxnId="{F3DAFD57-4CC4-4933-B053-02A7B5EABEE7}">
      <dgm:prSet/>
      <dgm:spPr/>
      <dgm:t>
        <a:bodyPr/>
        <a:lstStyle/>
        <a:p>
          <a:endParaRPr lang="en-US"/>
        </a:p>
      </dgm:t>
    </dgm:pt>
    <dgm:pt modelId="{B82D20D0-D9A6-4CDF-90F2-CE1FD37AF236}">
      <dgm:prSet/>
      <dgm:spPr/>
      <dgm:t>
        <a:bodyPr/>
        <a:lstStyle/>
        <a:p>
          <a:r>
            <a:rPr lang="en-US"/>
            <a:t>3. Proportion of recommended to not recommended</a:t>
          </a:r>
        </a:p>
      </dgm:t>
    </dgm:pt>
    <dgm:pt modelId="{F8C630E6-6681-45B5-9050-B36FDBD2A35F}" type="parTrans" cxnId="{264D1D99-4E28-4874-A698-5BACD45ABCF0}">
      <dgm:prSet/>
      <dgm:spPr/>
      <dgm:t>
        <a:bodyPr/>
        <a:lstStyle/>
        <a:p>
          <a:endParaRPr lang="en-US"/>
        </a:p>
      </dgm:t>
    </dgm:pt>
    <dgm:pt modelId="{60C2560D-C163-45B3-B7CF-EA78500524A7}" type="sibTrans" cxnId="{264D1D99-4E28-4874-A698-5BACD45ABCF0}">
      <dgm:prSet/>
      <dgm:spPr/>
      <dgm:t>
        <a:bodyPr/>
        <a:lstStyle/>
        <a:p>
          <a:endParaRPr lang="en-US"/>
        </a:p>
      </dgm:t>
    </dgm:pt>
    <dgm:pt modelId="{47524B90-E8F4-48AC-A0D8-E53A7B9F37A3}">
      <dgm:prSet/>
      <dgm:spPr/>
      <dgm:t>
        <a:bodyPr/>
        <a:lstStyle/>
        <a:p>
          <a:r>
            <a:rPr lang="en-US" dirty="0"/>
            <a:t>4. </a:t>
          </a:r>
          <a:r>
            <a:rPr lang="en-US"/>
            <a:t>Crosstab plot </a:t>
          </a:r>
          <a:r>
            <a:rPr lang="en-US" dirty="0"/>
            <a:t>for Age and Rating, Is the age of people have impact on their rating?</a:t>
          </a:r>
        </a:p>
      </dgm:t>
    </dgm:pt>
    <dgm:pt modelId="{F45CA9DF-ABA5-44A5-A35A-99570675C73C}" type="parTrans" cxnId="{07F262DA-1138-4FF6-BF1A-903574FB6903}">
      <dgm:prSet/>
      <dgm:spPr/>
      <dgm:t>
        <a:bodyPr/>
        <a:lstStyle/>
        <a:p>
          <a:endParaRPr lang="en-US"/>
        </a:p>
      </dgm:t>
    </dgm:pt>
    <dgm:pt modelId="{5DF2CBD8-9C98-4823-BC81-74146BFF921B}" type="sibTrans" cxnId="{07F262DA-1138-4FF6-BF1A-903574FB6903}">
      <dgm:prSet/>
      <dgm:spPr/>
      <dgm:t>
        <a:bodyPr/>
        <a:lstStyle/>
        <a:p>
          <a:endParaRPr lang="en-US"/>
        </a:p>
      </dgm:t>
    </dgm:pt>
    <dgm:pt modelId="{201C3174-2D12-4CBD-B4A7-09F62F5A9073}">
      <dgm:prSet/>
      <dgm:spPr/>
      <dgm:t>
        <a:bodyPr/>
        <a:lstStyle/>
        <a:p>
          <a:r>
            <a:rPr lang="en-US" dirty="0"/>
            <a:t>5. the average rating for each Clothing ID</a:t>
          </a:r>
        </a:p>
      </dgm:t>
    </dgm:pt>
    <dgm:pt modelId="{953B41F1-AD4B-4F36-B398-6E12C078C542}" type="parTrans" cxnId="{93B226AA-A68F-4FCE-B26E-9E91997098C6}">
      <dgm:prSet/>
      <dgm:spPr/>
      <dgm:t>
        <a:bodyPr/>
        <a:lstStyle/>
        <a:p>
          <a:endParaRPr lang="en-US"/>
        </a:p>
      </dgm:t>
    </dgm:pt>
    <dgm:pt modelId="{2C1B96EA-2753-4958-B780-F7126978EFE4}" type="sibTrans" cxnId="{93B226AA-A68F-4FCE-B26E-9E91997098C6}">
      <dgm:prSet/>
      <dgm:spPr/>
      <dgm:t>
        <a:bodyPr/>
        <a:lstStyle/>
        <a:p>
          <a:endParaRPr lang="en-US"/>
        </a:p>
      </dgm:t>
    </dgm:pt>
    <dgm:pt modelId="{5C05E31C-237A-4FC2-8313-8CB2813F6DE2}">
      <dgm:prSet/>
      <dgm:spPr/>
      <dgm:t>
        <a:bodyPr/>
        <a:lstStyle/>
        <a:p>
          <a:r>
            <a:rPr lang="en-US"/>
            <a:t>6. Finding Clothing ID with low rating mean and report their ID to strategy group so they can make decision about it.</a:t>
          </a:r>
        </a:p>
      </dgm:t>
    </dgm:pt>
    <dgm:pt modelId="{8B36F521-CC39-4B71-BAC2-9590B3271C22}" type="parTrans" cxnId="{EA397E86-B6C1-479F-91F7-B0BA3314A180}">
      <dgm:prSet/>
      <dgm:spPr/>
      <dgm:t>
        <a:bodyPr/>
        <a:lstStyle/>
        <a:p>
          <a:endParaRPr lang="en-US"/>
        </a:p>
      </dgm:t>
    </dgm:pt>
    <dgm:pt modelId="{6D81939A-72CE-4A05-ABD0-18A4647E0AB6}" type="sibTrans" cxnId="{EA397E86-B6C1-479F-91F7-B0BA3314A180}">
      <dgm:prSet/>
      <dgm:spPr/>
      <dgm:t>
        <a:bodyPr/>
        <a:lstStyle/>
        <a:p>
          <a:endParaRPr lang="en-US"/>
        </a:p>
      </dgm:t>
    </dgm:pt>
    <dgm:pt modelId="{5D18EC55-E6C5-4B42-BDEE-6387E7B62BA1}" type="pres">
      <dgm:prSet presAssocID="{A9E26226-B11D-4BA6-AAF1-29B11E34D1CF}" presName="vert0" presStyleCnt="0">
        <dgm:presLayoutVars>
          <dgm:dir/>
          <dgm:animOne val="branch"/>
          <dgm:animLvl val="lvl"/>
        </dgm:presLayoutVars>
      </dgm:prSet>
      <dgm:spPr/>
    </dgm:pt>
    <dgm:pt modelId="{C39FCEB7-4341-C446-8FE9-36AE14457461}" type="pres">
      <dgm:prSet presAssocID="{E2771671-3868-4708-89CF-114863335934}" presName="thickLine" presStyleLbl="alignNode1" presStyleIdx="0" presStyleCnt="6"/>
      <dgm:spPr/>
    </dgm:pt>
    <dgm:pt modelId="{05B8E829-300C-7A42-B980-FCF28D955B96}" type="pres">
      <dgm:prSet presAssocID="{E2771671-3868-4708-89CF-114863335934}" presName="horz1" presStyleCnt="0"/>
      <dgm:spPr/>
    </dgm:pt>
    <dgm:pt modelId="{283EBD3A-6913-D94E-BB76-D8158714DFAB}" type="pres">
      <dgm:prSet presAssocID="{E2771671-3868-4708-89CF-114863335934}" presName="tx1" presStyleLbl="revTx" presStyleIdx="0" presStyleCnt="6"/>
      <dgm:spPr/>
    </dgm:pt>
    <dgm:pt modelId="{20E89471-E248-9245-8AF1-5AD18538C18D}" type="pres">
      <dgm:prSet presAssocID="{E2771671-3868-4708-89CF-114863335934}" presName="vert1" presStyleCnt="0"/>
      <dgm:spPr/>
    </dgm:pt>
    <dgm:pt modelId="{0B6A881B-4E92-F247-A708-63A514BEF70F}" type="pres">
      <dgm:prSet presAssocID="{ED9AFA1B-6C82-4EA2-BB73-1F2E6532CB8C}" presName="thickLine" presStyleLbl="alignNode1" presStyleIdx="1" presStyleCnt="6"/>
      <dgm:spPr/>
    </dgm:pt>
    <dgm:pt modelId="{D9495E24-B836-494E-998D-1FED3987606A}" type="pres">
      <dgm:prSet presAssocID="{ED9AFA1B-6C82-4EA2-BB73-1F2E6532CB8C}" presName="horz1" presStyleCnt="0"/>
      <dgm:spPr/>
    </dgm:pt>
    <dgm:pt modelId="{D67F2C8F-EA40-3246-85DA-18FE449CDDE3}" type="pres">
      <dgm:prSet presAssocID="{ED9AFA1B-6C82-4EA2-BB73-1F2E6532CB8C}" presName="tx1" presStyleLbl="revTx" presStyleIdx="1" presStyleCnt="6"/>
      <dgm:spPr/>
    </dgm:pt>
    <dgm:pt modelId="{02E0AA0E-C4F1-1D45-A2DC-30B066B8E5CF}" type="pres">
      <dgm:prSet presAssocID="{ED9AFA1B-6C82-4EA2-BB73-1F2E6532CB8C}" presName="vert1" presStyleCnt="0"/>
      <dgm:spPr/>
    </dgm:pt>
    <dgm:pt modelId="{DC286BEE-E7A9-E74D-95EE-96DCDA72C025}" type="pres">
      <dgm:prSet presAssocID="{B82D20D0-D9A6-4CDF-90F2-CE1FD37AF236}" presName="thickLine" presStyleLbl="alignNode1" presStyleIdx="2" presStyleCnt="6"/>
      <dgm:spPr/>
    </dgm:pt>
    <dgm:pt modelId="{D0CE1B66-1820-8C49-B35E-9E17B0FA7C24}" type="pres">
      <dgm:prSet presAssocID="{B82D20D0-D9A6-4CDF-90F2-CE1FD37AF236}" presName="horz1" presStyleCnt="0"/>
      <dgm:spPr/>
    </dgm:pt>
    <dgm:pt modelId="{7342FDCC-E2D0-BD43-A621-6881625A453D}" type="pres">
      <dgm:prSet presAssocID="{B82D20D0-D9A6-4CDF-90F2-CE1FD37AF236}" presName="tx1" presStyleLbl="revTx" presStyleIdx="2" presStyleCnt="6"/>
      <dgm:spPr/>
    </dgm:pt>
    <dgm:pt modelId="{96C86087-A012-434C-BDDB-D0132E1841E4}" type="pres">
      <dgm:prSet presAssocID="{B82D20D0-D9A6-4CDF-90F2-CE1FD37AF236}" presName="vert1" presStyleCnt="0"/>
      <dgm:spPr/>
    </dgm:pt>
    <dgm:pt modelId="{A39EFFB1-A199-5A41-A6D2-F81C3011627C}" type="pres">
      <dgm:prSet presAssocID="{47524B90-E8F4-48AC-A0D8-E53A7B9F37A3}" presName="thickLine" presStyleLbl="alignNode1" presStyleIdx="3" presStyleCnt="6"/>
      <dgm:spPr/>
    </dgm:pt>
    <dgm:pt modelId="{C2C2BE76-3EF5-014C-8F07-2DDD114BF2F2}" type="pres">
      <dgm:prSet presAssocID="{47524B90-E8F4-48AC-A0D8-E53A7B9F37A3}" presName="horz1" presStyleCnt="0"/>
      <dgm:spPr/>
    </dgm:pt>
    <dgm:pt modelId="{8AE98C79-F7B9-CF47-870F-F283C2F59204}" type="pres">
      <dgm:prSet presAssocID="{47524B90-E8F4-48AC-A0D8-E53A7B9F37A3}" presName="tx1" presStyleLbl="revTx" presStyleIdx="3" presStyleCnt="6"/>
      <dgm:spPr/>
    </dgm:pt>
    <dgm:pt modelId="{75A0684F-DEF9-0D45-8EA0-D4956B160CCD}" type="pres">
      <dgm:prSet presAssocID="{47524B90-E8F4-48AC-A0D8-E53A7B9F37A3}" presName="vert1" presStyleCnt="0"/>
      <dgm:spPr/>
    </dgm:pt>
    <dgm:pt modelId="{18398FEF-2309-F642-A93F-CA26E672AAB9}" type="pres">
      <dgm:prSet presAssocID="{201C3174-2D12-4CBD-B4A7-09F62F5A9073}" presName="thickLine" presStyleLbl="alignNode1" presStyleIdx="4" presStyleCnt="6"/>
      <dgm:spPr/>
    </dgm:pt>
    <dgm:pt modelId="{3D6D815C-55A4-F142-B508-5612231996E5}" type="pres">
      <dgm:prSet presAssocID="{201C3174-2D12-4CBD-B4A7-09F62F5A9073}" presName="horz1" presStyleCnt="0"/>
      <dgm:spPr/>
    </dgm:pt>
    <dgm:pt modelId="{538A58DB-5D80-784A-8A53-6C57CB7D648E}" type="pres">
      <dgm:prSet presAssocID="{201C3174-2D12-4CBD-B4A7-09F62F5A9073}" presName="tx1" presStyleLbl="revTx" presStyleIdx="4" presStyleCnt="6"/>
      <dgm:spPr/>
    </dgm:pt>
    <dgm:pt modelId="{9671F1FF-B35B-2E4E-BA2F-AAEB1BB333C3}" type="pres">
      <dgm:prSet presAssocID="{201C3174-2D12-4CBD-B4A7-09F62F5A9073}" presName="vert1" presStyleCnt="0"/>
      <dgm:spPr/>
    </dgm:pt>
    <dgm:pt modelId="{7153E560-696F-2142-82E6-031028D7BDE2}" type="pres">
      <dgm:prSet presAssocID="{5C05E31C-237A-4FC2-8313-8CB2813F6DE2}" presName="thickLine" presStyleLbl="alignNode1" presStyleIdx="5" presStyleCnt="6"/>
      <dgm:spPr/>
    </dgm:pt>
    <dgm:pt modelId="{4FE0AC25-6CD7-4541-A578-23DF2AAE9068}" type="pres">
      <dgm:prSet presAssocID="{5C05E31C-237A-4FC2-8313-8CB2813F6DE2}" presName="horz1" presStyleCnt="0"/>
      <dgm:spPr/>
    </dgm:pt>
    <dgm:pt modelId="{091CC062-5F2F-CE49-99BB-01ABC741547A}" type="pres">
      <dgm:prSet presAssocID="{5C05E31C-237A-4FC2-8313-8CB2813F6DE2}" presName="tx1" presStyleLbl="revTx" presStyleIdx="5" presStyleCnt="6"/>
      <dgm:spPr/>
    </dgm:pt>
    <dgm:pt modelId="{186CC8E6-EBC5-7244-B2CB-7EEB5FE9C524}" type="pres">
      <dgm:prSet presAssocID="{5C05E31C-237A-4FC2-8313-8CB2813F6DE2}" presName="vert1" presStyleCnt="0"/>
      <dgm:spPr/>
    </dgm:pt>
  </dgm:ptLst>
  <dgm:cxnLst>
    <dgm:cxn modelId="{7ED1F408-24CF-B74A-A896-BD402A7B0C1E}" type="presOf" srcId="{A9E26226-B11D-4BA6-AAF1-29B11E34D1CF}" destId="{5D18EC55-E6C5-4B42-BDEE-6387E7B62BA1}" srcOrd="0" destOrd="0" presId="urn:microsoft.com/office/officeart/2008/layout/LinedList"/>
    <dgm:cxn modelId="{7C870518-E1DA-4E66-B62B-00E023ADC7F3}" srcId="{A9E26226-B11D-4BA6-AAF1-29B11E34D1CF}" destId="{E2771671-3868-4708-89CF-114863335934}" srcOrd="0" destOrd="0" parTransId="{B04459F4-87D6-419E-8A43-43A5BA87475A}" sibTransId="{B1B1147D-BF25-42C2-8779-EC1F107F7CFE}"/>
    <dgm:cxn modelId="{69AA7827-3604-0E4A-9039-5388DD4B7CB7}" type="presOf" srcId="{5C05E31C-237A-4FC2-8313-8CB2813F6DE2}" destId="{091CC062-5F2F-CE49-99BB-01ABC741547A}" srcOrd="0" destOrd="0" presId="urn:microsoft.com/office/officeart/2008/layout/LinedList"/>
    <dgm:cxn modelId="{9B569133-3919-7F41-A05A-C50B11BD28D1}" type="presOf" srcId="{ED9AFA1B-6C82-4EA2-BB73-1F2E6532CB8C}" destId="{D67F2C8F-EA40-3246-85DA-18FE449CDDE3}" srcOrd="0" destOrd="0" presId="urn:microsoft.com/office/officeart/2008/layout/LinedList"/>
    <dgm:cxn modelId="{3BEAD839-F865-5D4C-940B-B3B941F11B3C}" type="presOf" srcId="{B82D20D0-D9A6-4CDF-90F2-CE1FD37AF236}" destId="{7342FDCC-E2D0-BD43-A621-6881625A453D}" srcOrd="0" destOrd="0" presId="urn:microsoft.com/office/officeart/2008/layout/LinedList"/>
    <dgm:cxn modelId="{E3E16A4D-6C5D-004C-BDF7-81F6D9BC4306}" type="presOf" srcId="{E2771671-3868-4708-89CF-114863335934}" destId="{283EBD3A-6913-D94E-BB76-D8158714DFAB}" srcOrd="0" destOrd="0" presId="urn:microsoft.com/office/officeart/2008/layout/LinedList"/>
    <dgm:cxn modelId="{F3DAFD57-4CC4-4933-B053-02A7B5EABEE7}" srcId="{A9E26226-B11D-4BA6-AAF1-29B11E34D1CF}" destId="{ED9AFA1B-6C82-4EA2-BB73-1F2E6532CB8C}" srcOrd="1" destOrd="0" parTransId="{FCFCDF5A-26C0-4C3A-A82A-B65D225D5841}" sibTransId="{32608776-85F1-4B88-9797-4E146DC395B5}"/>
    <dgm:cxn modelId="{EA397E86-B6C1-479F-91F7-B0BA3314A180}" srcId="{A9E26226-B11D-4BA6-AAF1-29B11E34D1CF}" destId="{5C05E31C-237A-4FC2-8313-8CB2813F6DE2}" srcOrd="5" destOrd="0" parTransId="{8B36F521-CC39-4B71-BAC2-9590B3271C22}" sibTransId="{6D81939A-72CE-4A05-ABD0-18A4647E0AB6}"/>
    <dgm:cxn modelId="{264D1D99-4E28-4874-A698-5BACD45ABCF0}" srcId="{A9E26226-B11D-4BA6-AAF1-29B11E34D1CF}" destId="{B82D20D0-D9A6-4CDF-90F2-CE1FD37AF236}" srcOrd="2" destOrd="0" parTransId="{F8C630E6-6681-45B5-9050-B36FDBD2A35F}" sibTransId="{60C2560D-C163-45B3-B7CF-EA78500524A7}"/>
    <dgm:cxn modelId="{93B226AA-A68F-4FCE-B26E-9E91997098C6}" srcId="{A9E26226-B11D-4BA6-AAF1-29B11E34D1CF}" destId="{201C3174-2D12-4CBD-B4A7-09F62F5A9073}" srcOrd="4" destOrd="0" parTransId="{953B41F1-AD4B-4F36-B398-6E12C078C542}" sibTransId="{2C1B96EA-2753-4958-B780-F7126978EFE4}"/>
    <dgm:cxn modelId="{54350CC7-F8E8-C049-814B-4AAEA1B2F7E0}" type="presOf" srcId="{201C3174-2D12-4CBD-B4A7-09F62F5A9073}" destId="{538A58DB-5D80-784A-8A53-6C57CB7D648E}" srcOrd="0" destOrd="0" presId="urn:microsoft.com/office/officeart/2008/layout/LinedList"/>
    <dgm:cxn modelId="{07F262DA-1138-4FF6-BF1A-903574FB6903}" srcId="{A9E26226-B11D-4BA6-AAF1-29B11E34D1CF}" destId="{47524B90-E8F4-48AC-A0D8-E53A7B9F37A3}" srcOrd="3" destOrd="0" parTransId="{F45CA9DF-ABA5-44A5-A35A-99570675C73C}" sibTransId="{5DF2CBD8-9C98-4823-BC81-74146BFF921B}"/>
    <dgm:cxn modelId="{A777C3E9-F0DA-F449-AD80-CAB7C3D9A880}" type="presOf" srcId="{47524B90-E8F4-48AC-A0D8-E53A7B9F37A3}" destId="{8AE98C79-F7B9-CF47-870F-F283C2F59204}" srcOrd="0" destOrd="0" presId="urn:microsoft.com/office/officeart/2008/layout/LinedList"/>
    <dgm:cxn modelId="{1D134EA5-5384-A543-A686-02836F47106C}" type="presParOf" srcId="{5D18EC55-E6C5-4B42-BDEE-6387E7B62BA1}" destId="{C39FCEB7-4341-C446-8FE9-36AE14457461}" srcOrd="0" destOrd="0" presId="urn:microsoft.com/office/officeart/2008/layout/LinedList"/>
    <dgm:cxn modelId="{B73A318C-EBFD-F04F-B64C-42372D99A18B}" type="presParOf" srcId="{5D18EC55-E6C5-4B42-BDEE-6387E7B62BA1}" destId="{05B8E829-300C-7A42-B980-FCF28D955B96}" srcOrd="1" destOrd="0" presId="urn:microsoft.com/office/officeart/2008/layout/LinedList"/>
    <dgm:cxn modelId="{B41E05E9-F143-8E45-A2A9-7C205AFADDA2}" type="presParOf" srcId="{05B8E829-300C-7A42-B980-FCF28D955B96}" destId="{283EBD3A-6913-D94E-BB76-D8158714DFAB}" srcOrd="0" destOrd="0" presId="urn:microsoft.com/office/officeart/2008/layout/LinedList"/>
    <dgm:cxn modelId="{107465BE-F155-F346-A28F-18EC3CB03444}" type="presParOf" srcId="{05B8E829-300C-7A42-B980-FCF28D955B96}" destId="{20E89471-E248-9245-8AF1-5AD18538C18D}" srcOrd="1" destOrd="0" presId="urn:microsoft.com/office/officeart/2008/layout/LinedList"/>
    <dgm:cxn modelId="{37965053-7CBA-E24F-B1A0-68DE846A7016}" type="presParOf" srcId="{5D18EC55-E6C5-4B42-BDEE-6387E7B62BA1}" destId="{0B6A881B-4E92-F247-A708-63A514BEF70F}" srcOrd="2" destOrd="0" presId="urn:microsoft.com/office/officeart/2008/layout/LinedList"/>
    <dgm:cxn modelId="{EEA18056-F693-264C-8050-137AC394E490}" type="presParOf" srcId="{5D18EC55-E6C5-4B42-BDEE-6387E7B62BA1}" destId="{D9495E24-B836-494E-998D-1FED3987606A}" srcOrd="3" destOrd="0" presId="urn:microsoft.com/office/officeart/2008/layout/LinedList"/>
    <dgm:cxn modelId="{44C2789A-C91A-454A-A54A-A519A26CC82C}" type="presParOf" srcId="{D9495E24-B836-494E-998D-1FED3987606A}" destId="{D67F2C8F-EA40-3246-85DA-18FE449CDDE3}" srcOrd="0" destOrd="0" presId="urn:microsoft.com/office/officeart/2008/layout/LinedList"/>
    <dgm:cxn modelId="{09E99FCE-B7E9-624E-8FE1-6DE3E00E9978}" type="presParOf" srcId="{D9495E24-B836-494E-998D-1FED3987606A}" destId="{02E0AA0E-C4F1-1D45-A2DC-30B066B8E5CF}" srcOrd="1" destOrd="0" presId="urn:microsoft.com/office/officeart/2008/layout/LinedList"/>
    <dgm:cxn modelId="{0D406826-CB3D-EB41-BF7F-8DAA65A70B40}" type="presParOf" srcId="{5D18EC55-E6C5-4B42-BDEE-6387E7B62BA1}" destId="{DC286BEE-E7A9-E74D-95EE-96DCDA72C025}" srcOrd="4" destOrd="0" presId="urn:microsoft.com/office/officeart/2008/layout/LinedList"/>
    <dgm:cxn modelId="{EA509750-F341-6F4D-BA1F-75823799CC12}" type="presParOf" srcId="{5D18EC55-E6C5-4B42-BDEE-6387E7B62BA1}" destId="{D0CE1B66-1820-8C49-B35E-9E17B0FA7C24}" srcOrd="5" destOrd="0" presId="urn:microsoft.com/office/officeart/2008/layout/LinedList"/>
    <dgm:cxn modelId="{766C298E-3BDF-964B-BE81-EEF926D44EBD}" type="presParOf" srcId="{D0CE1B66-1820-8C49-B35E-9E17B0FA7C24}" destId="{7342FDCC-E2D0-BD43-A621-6881625A453D}" srcOrd="0" destOrd="0" presId="urn:microsoft.com/office/officeart/2008/layout/LinedList"/>
    <dgm:cxn modelId="{E2915688-5A36-BC41-B8A0-439F9DD1E54E}" type="presParOf" srcId="{D0CE1B66-1820-8C49-B35E-9E17B0FA7C24}" destId="{96C86087-A012-434C-BDDB-D0132E1841E4}" srcOrd="1" destOrd="0" presId="urn:microsoft.com/office/officeart/2008/layout/LinedList"/>
    <dgm:cxn modelId="{A756E24F-FF6C-3340-82CF-5E0B9F2BD271}" type="presParOf" srcId="{5D18EC55-E6C5-4B42-BDEE-6387E7B62BA1}" destId="{A39EFFB1-A199-5A41-A6D2-F81C3011627C}" srcOrd="6" destOrd="0" presId="urn:microsoft.com/office/officeart/2008/layout/LinedList"/>
    <dgm:cxn modelId="{27A389D5-0BF5-C84E-BDB5-13567768615F}" type="presParOf" srcId="{5D18EC55-E6C5-4B42-BDEE-6387E7B62BA1}" destId="{C2C2BE76-3EF5-014C-8F07-2DDD114BF2F2}" srcOrd="7" destOrd="0" presId="urn:microsoft.com/office/officeart/2008/layout/LinedList"/>
    <dgm:cxn modelId="{CF8518FD-E0A1-C64A-B497-660FA332C269}" type="presParOf" srcId="{C2C2BE76-3EF5-014C-8F07-2DDD114BF2F2}" destId="{8AE98C79-F7B9-CF47-870F-F283C2F59204}" srcOrd="0" destOrd="0" presId="urn:microsoft.com/office/officeart/2008/layout/LinedList"/>
    <dgm:cxn modelId="{59D26FF7-E6ED-9741-902F-D848A2906F21}" type="presParOf" srcId="{C2C2BE76-3EF5-014C-8F07-2DDD114BF2F2}" destId="{75A0684F-DEF9-0D45-8EA0-D4956B160CCD}" srcOrd="1" destOrd="0" presId="urn:microsoft.com/office/officeart/2008/layout/LinedList"/>
    <dgm:cxn modelId="{F9742E31-980F-6648-B470-9CE9245C818C}" type="presParOf" srcId="{5D18EC55-E6C5-4B42-BDEE-6387E7B62BA1}" destId="{18398FEF-2309-F642-A93F-CA26E672AAB9}" srcOrd="8" destOrd="0" presId="urn:microsoft.com/office/officeart/2008/layout/LinedList"/>
    <dgm:cxn modelId="{D5009BAA-EECE-1F49-A999-E39D6620C2DA}" type="presParOf" srcId="{5D18EC55-E6C5-4B42-BDEE-6387E7B62BA1}" destId="{3D6D815C-55A4-F142-B508-5612231996E5}" srcOrd="9" destOrd="0" presId="urn:microsoft.com/office/officeart/2008/layout/LinedList"/>
    <dgm:cxn modelId="{E160C7DA-F571-4042-9FE1-3D9083F1F1DC}" type="presParOf" srcId="{3D6D815C-55A4-F142-B508-5612231996E5}" destId="{538A58DB-5D80-784A-8A53-6C57CB7D648E}" srcOrd="0" destOrd="0" presId="urn:microsoft.com/office/officeart/2008/layout/LinedList"/>
    <dgm:cxn modelId="{C82655B5-FF49-8C4C-8539-7F2EADD499AF}" type="presParOf" srcId="{3D6D815C-55A4-F142-B508-5612231996E5}" destId="{9671F1FF-B35B-2E4E-BA2F-AAEB1BB333C3}" srcOrd="1" destOrd="0" presId="urn:microsoft.com/office/officeart/2008/layout/LinedList"/>
    <dgm:cxn modelId="{56F58EAD-C4FB-2243-9AF8-487871EF7261}" type="presParOf" srcId="{5D18EC55-E6C5-4B42-BDEE-6387E7B62BA1}" destId="{7153E560-696F-2142-82E6-031028D7BDE2}" srcOrd="10" destOrd="0" presId="urn:microsoft.com/office/officeart/2008/layout/LinedList"/>
    <dgm:cxn modelId="{26D31B4E-C0A5-5147-8F01-71A47B666BEA}" type="presParOf" srcId="{5D18EC55-E6C5-4B42-BDEE-6387E7B62BA1}" destId="{4FE0AC25-6CD7-4541-A578-23DF2AAE9068}" srcOrd="11" destOrd="0" presId="urn:microsoft.com/office/officeart/2008/layout/LinedList"/>
    <dgm:cxn modelId="{2C2A16DC-7AE1-5C4E-8CDB-D910D2E01746}" type="presParOf" srcId="{4FE0AC25-6CD7-4541-A578-23DF2AAE9068}" destId="{091CC062-5F2F-CE49-99BB-01ABC741547A}" srcOrd="0" destOrd="0" presId="urn:microsoft.com/office/officeart/2008/layout/LinedList"/>
    <dgm:cxn modelId="{5EC96717-F9CF-0A41-ABE9-1F37F336B54D}" type="presParOf" srcId="{4FE0AC25-6CD7-4541-A578-23DF2AAE9068}" destId="{186CC8E6-EBC5-7244-B2CB-7EEB5FE9C5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FCEB7-4341-C446-8FE9-36AE14457461}">
      <dsp:nvSpPr>
        <dsp:cNvPr id="0" name=""/>
        <dsp:cNvSpPr/>
      </dsp:nvSpPr>
      <dsp:spPr>
        <a:xfrm>
          <a:off x="0" y="2524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BD3A-6913-D94E-BB76-D8158714DFAB}">
      <dsp:nvSpPr>
        <dsp:cNvPr id="0" name=""/>
        <dsp:cNvSpPr/>
      </dsp:nvSpPr>
      <dsp:spPr>
        <a:xfrm>
          <a:off x="0" y="2524"/>
          <a:ext cx="5741533" cy="860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The Distribution of age of people</a:t>
          </a:r>
        </a:p>
      </dsp:txBody>
      <dsp:txXfrm>
        <a:off x="0" y="2524"/>
        <a:ext cx="5741533" cy="860988"/>
      </dsp:txXfrm>
    </dsp:sp>
    <dsp:sp modelId="{0B6A881B-4E92-F247-A708-63A514BEF70F}">
      <dsp:nvSpPr>
        <dsp:cNvPr id="0" name=""/>
        <dsp:cNvSpPr/>
      </dsp:nvSpPr>
      <dsp:spPr>
        <a:xfrm>
          <a:off x="0" y="863513"/>
          <a:ext cx="5741533" cy="0"/>
        </a:xfrm>
        <a:prstGeom prst="line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accent2">
              <a:hueOff val="-622030"/>
              <a:satOff val="-3291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F2C8F-EA40-3246-85DA-18FE449CDDE3}">
      <dsp:nvSpPr>
        <dsp:cNvPr id="0" name=""/>
        <dsp:cNvSpPr/>
      </dsp:nvSpPr>
      <dsp:spPr>
        <a:xfrm>
          <a:off x="0" y="863513"/>
          <a:ext cx="5741533" cy="860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The distribution of rating</a:t>
          </a:r>
        </a:p>
      </dsp:txBody>
      <dsp:txXfrm>
        <a:off x="0" y="863513"/>
        <a:ext cx="5741533" cy="860988"/>
      </dsp:txXfrm>
    </dsp:sp>
    <dsp:sp modelId="{DC286BEE-E7A9-E74D-95EE-96DCDA72C025}">
      <dsp:nvSpPr>
        <dsp:cNvPr id="0" name=""/>
        <dsp:cNvSpPr/>
      </dsp:nvSpPr>
      <dsp:spPr>
        <a:xfrm>
          <a:off x="0" y="1724502"/>
          <a:ext cx="5741533" cy="0"/>
        </a:xfrm>
        <a:prstGeom prst="line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accent2">
              <a:hueOff val="-1244059"/>
              <a:satOff val="-6581"/>
              <a:lumOff val="-2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2FDCC-E2D0-BD43-A621-6881625A453D}">
      <dsp:nvSpPr>
        <dsp:cNvPr id="0" name=""/>
        <dsp:cNvSpPr/>
      </dsp:nvSpPr>
      <dsp:spPr>
        <a:xfrm>
          <a:off x="0" y="1724502"/>
          <a:ext cx="5741533" cy="860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Proportion of recommended to not recommended</a:t>
          </a:r>
        </a:p>
      </dsp:txBody>
      <dsp:txXfrm>
        <a:off x="0" y="1724502"/>
        <a:ext cx="5741533" cy="860988"/>
      </dsp:txXfrm>
    </dsp:sp>
    <dsp:sp modelId="{A39EFFB1-A199-5A41-A6D2-F81C3011627C}">
      <dsp:nvSpPr>
        <dsp:cNvPr id="0" name=""/>
        <dsp:cNvSpPr/>
      </dsp:nvSpPr>
      <dsp:spPr>
        <a:xfrm>
          <a:off x="0" y="2585491"/>
          <a:ext cx="5741533" cy="0"/>
        </a:xfrm>
        <a:prstGeom prst="line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accent2">
              <a:hueOff val="-1866089"/>
              <a:satOff val="-9872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8C79-F7B9-CF47-870F-F283C2F59204}">
      <dsp:nvSpPr>
        <dsp:cNvPr id="0" name=""/>
        <dsp:cNvSpPr/>
      </dsp:nvSpPr>
      <dsp:spPr>
        <a:xfrm>
          <a:off x="0" y="2585491"/>
          <a:ext cx="5741533" cy="860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</a:t>
          </a:r>
          <a:r>
            <a:rPr lang="en-US" sz="1800" kern="1200"/>
            <a:t>Crosstab plot </a:t>
          </a:r>
          <a:r>
            <a:rPr lang="en-US" sz="1800" kern="1200" dirty="0"/>
            <a:t>for Age and Rating, Is the age of people have impact on their rating?</a:t>
          </a:r>
        </a:p>
      </dsp:txBody>
      <dsp:txXfrm>
        <a:off x="0" y="2585491"/>
        <a:ext cx="5741533" cy="860988"/>
      </dsp:txXfrm>
    </dsp:sp>
    <dsp:sp modelId="{18398FEF-2309-F642-A93F-CA26E672AAB9}">
      <dsp:nvSpPr>
        <dsp:cNvPr id="0" name=""/>
        <dsp:cNvSpPr/>
      </dsp:nvSpPr>
      <dsp:spPr>
        <a:xfrm>
          <a:off x="0" y="3446480"/>
          <a:ext cx="5741533" cy="0"/>
        </a:xfrm>
        <a:prstGeom prst="line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accent2">
              <a:hueOff val="-2488118"/>
              <a:satOff val="-13162"/>
              <a:lumOff val="-5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A58DB-5D80-784A-8A53-6C57CB7D648E}">
      <dsp:nvSpPr>
        <dsp:cNvPr id="0" name=""/>
        <dsp:cNvSpPr/>
      </dsp:nvSpPr>
      <dsp:spPr>
        <a:xfrm>
          <a:off x="0" y="3446480"/>
          <a:ext cx="5741533" cy="860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the average rating for each Clothing ID</a:t>
          </a:r>
        </a:p>
      </dsp:txBody>
      <dsp:txXfrm>
        <a:off x="0" y="3446480"/>
        <a:ext cx="5741533" cy="860988"/>
      </dsp:txXfrm>
    </dsp:sp>
    <dsp:sp modelId="{7153E560-696F-2142-82E6-031028D7BDE2}">
      <dsp:nvSpPr>
        <dsp:cNvPr id="0" name=""/>
        <dsp:cNvSpPr/>
      </dsp:nvSpPr>
      <dsp:spPr>
        <a:xfrm>
          <a:off x="0" y="4307469"/>
          <a:ext cx="5741533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CC062-5F2F-CE49-99BB-01ABC741547A}">
      <dsp:nvSpPr>
        <dsp:cNvPr id="0" name=""/>
        <dsp:cNvSpPr/>
      </dsp:nvSpPr>
      <dsp:spPr>
        <a:xfrm>
          <a:off x="0" y="4307469"/>
          <a:ext cx="5741533" cy="860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6. Finding Clothing ID with low rating mean and report their ID to strategy group so they can make decision about it.</a:t>
          </a:r>
        </a:p>
      </dsp:txBody>
      <dsp:txXfrm>
        <a:off x="0" y="4307469"/>
        <a:ext cx="5741533" cy="860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1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5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0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9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3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E5CDE-94BA-0F4C-BDB9-55C60CCE3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Women's Clothing      E-Commerce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593FC-7123-AE47-A113-DCE72188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Maryam Heidari</a:t>
            </a:r>
            <a:endParaRPr lang="en-US" dirty="0"/>
          </a:p>
          <a:p>
            <a:pPr algn="ctr"/>
            <a:r>
              <a:rPr lang="en-US" b="1" dirty="0"/>
              <a:t>Winter 2019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8892-D5AF-E543-B590-9DD4A4DE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75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Question 2: The distribution of rating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35CB-6E8C-424F-BE12-1A6D05B4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E6E0B-9263-4542-A77B-C0A2EBAC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1" y="1337733"/>
            <a:ext cx="11143171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FF7C-307A-2E4E-A219-F4B189A6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757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3 : Proportion of recommended to not recommended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64FD2-B928-D146-99BA-0A677A96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9" y="1091526"/>
            <a:ext cx="10131425" cy="167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77917-81D9-C348-A3B9-A2B07E1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9" y="2761651"/>
            <a:ext cx="10131425" cy="39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98CD-7330-9342-A1C7-96FDD546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"/>
            <a:ext cx="10131425" cy="145626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Question 4 : Crosstab plot for Age and Rating, Is the age of people have impact on their rating?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8967D71-5251-B348-90D5-2904241F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26" y="1930033"/>
            <a:ext cx="4634264" cy="436404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26F5AE-35FA-AC47-B7E4-EC8DBAC1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4" y="1900892"/>
            <a:ext cx="5767396" cy="14562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43CF0-90D1-554D-9D27-6D8B2EE31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89" y="3957708"/>
            <a:ext cx="5204358" cy="57247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886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CCD81-804F-B443-9B07-47D49B9C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982" y="1439701"/>
            <a:ext cx="4785744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As  result, we can see as customers’ age goes up the percentage of the people how give the 5 to the clothes is goes up. So, it is easier to please the older woman than younger one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6AA9D-529B-314C-983F-8A65A330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18" y="1724163"/>
            <a:ext cx="5689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A404-4B55-1C49-9394-C2A51FF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802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5 : the average rating for each Clothing ID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1BAE4-7374-644C-94DA-E28460B3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" y="1993714"/>
            <a:ext cx="11904133" cy="10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7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F128-E661-E746-B25C-16DA175A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53009"/>
            <a:ext cx="11406441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6 : Finding Clothing ID with low rating mean and report their ID to strategy group so they can make decision about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02459-336F-D84B-9C2F-F24E210B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2188750"/>
            <a:ext cx="11684000" cy="26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A53-21A1-024B-BA94-6DDD034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1350" y="457432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Github</a:t>
            </a:r>
            <a:endParaRPr lang="en-US" sz="4800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D8DFDC9-3F56-5A4D-A9EA-4E13098D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9" y="639098"/>
            <a:ext cx="661230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12E9EE-73F1-804C-8D4A-B3102165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539" y="3545699"/>
            <a:ext cx="6737994" cy="264524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11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B30F-6431-A146-AC05-EB6EF3E7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95062"/>
            <a:ext cx="10131427" cy="3124199"/>
          </a:xfrm>
        </p:spPr>
        <p:txBody>
          <a:bodyPr/>
          <a:lstStyle/>
          <a:p>
            <a:pPr algn="ctr"/>
            <a:r>
              <a:rPr lang="en-US" dirty="0"/>
              <a:t>Thank you so much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44233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09F20-3B76-3C49-A3F2-BEF19ABA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702D60-86A8-4BCE-B9FC-52D63888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674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89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73DA-5552-AA4F-9C35-C7B0A2C1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32" y="18074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Before I start anything on python I import Some packages that I am going to use: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DBD6-5509-7141-B3B3-E87D1031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30" y="3506028"/>
            <a:ext cx="6702249" cy="12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3BFD-5E01-2C4A-997E-97DF8498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87" y="327923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Open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5BE7-E683-0A42-B57D-E8F88F9D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31" y="2142067"/>
            <a:ext cx="4099947" cy="3649133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Upload on Juypter notebook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From on-line source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EBC67-D58D-3343-8F89-4F6BECEC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11" y="1954696"/>
            <a:ext cx="6045973" cy="87666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1B7A1-188B-624B-9C7D-C8E18E12C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2" y="4532244"/>
            <a:ext cx="7040855" cy="137458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402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AA8D-3B80-2B4F-819E-1C29B84A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00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Describe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3C7F-A61E-C04C-9F20-B7DA129A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9277"/>
            <a:ext cx="10131425" cy="4281924"/>
          </a:xfrm>
        </p:spPr>
        <p:txBody>
          <a:bodyPr>
            <a:normAutofit/>
          </a:bodyPr>
          <a:lstStyle/>
          <a:p>
            <a:r>
              <a:rPr lang="en-US" sz="2400" dirty="0"/>
              <a:t>print(</a:t>
            </a:r>
            <a:r>
              <a:rPr lang="en-US" sz="2400" dirty="0" err="1"/>
              <a:t>data.head</a:t>
            </a:r>
            <a:r>
              <a:rPr lang="en-US" sz="2400" dirty="0"/>
              <a:t>())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data.tail</a:t>
            </a:r>
            <a:r>
              <a:rPr lang="en-US" sz="2400" dirty="0"/>
              <a:t>())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data.columns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data.shape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data.info</a:t>
            </a:r>
            <a:r>
              <a:rPr lang="en-US" sz="2400" dirty="0"/>
              <a:t>())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data.describe</a:t>
            </a:r>
            <a:r>
              <a:rPr lang="en-US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5498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80927DB-54AC-423C-B677-B7E96847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625315"/>
            <a:ext cx="4002936" cy="36379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Rows : 23486</a:t>
            </a:r>
          </a:p>
          <a:p>
            <a:r>
              <a:rPr lang="en-US" sz="2400" dirty="0"/>
              <a:t>Columns : 11</a:t>
            </a:r>
          </a:p>
          <a:p>
            <a:endParaRPr lang="en-US" sz="2400" dirty="0"/>
          </a:p>
          <a:p>
            <a:r>
              <a:rPr lang="en-US" sz="2400" dirty="0"/>
              <a:t>Columns names: Clothing ID, Age, Title, Review Text, Rating, Recommended IND, Positive feedback count, Division name, Department name , Class name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29E6CD-2928-0640-B0B8-79D6C55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29" y="1641119"/>
            <a:ext cx="6095593" cy="34135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1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A9FB-79B6-4C4C-88DC-37117EEB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3350-F075-BF43-92A7-5161B997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#total number of NaN </a:t>
            </a:r>
          </a:p>
          <a:p>
            <a:pPr marL="0" indent="0">
              <a:buNone/>
            </a:pPr>
            <a:r>
              <a:rPr lang="en-US" sz="2400" dirty="0"/>
              <a:t>print(data.isnull().sum())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# deleting null or missing data values</a:t>
            </a:r>
          </a:p>
          <a:p>
            <a:pPr marL="0" indent="0">
              <a:buNone/>
            </a:pPr>
            <a:r>
              <a:rPr lang="en-US" sz="2400" dirty="0"/>
              <a:t>data.dropna()</a:t>
            </a:r>
          </a:p>
        </p:txBody>
      </p:sp>
    </p:spTree>
    <p:extLst>
      <p:ext uri="{BB962C8B-B14F-4D97-AF65-F5344CB8AC3E}">
        <p14:creationId xmlns:p14="http://schemas.microsoft.com/office/powerpoint/2010/main" val="375747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E936-C7A8-924C-B9DF-8834E69A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make my work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8F71-ED3D-FB47-9F49-CA8EDFD2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df= data.rename(index=str,columns={"Recommended IND":"Recom", "Clothing ID":"ID", "Review Text":"Review"})</a:t>
            </a:r>
          </a:p>
          <a:p>
            <a:endParaRPr lang="en-US" sz="2400" dirty="0"/>
          </a:p>
          <a:p>
            <a:r>
              <a:rPr lang="en-US" sz="2400" dirty="0"/>
              <a:t>Df= df.loc[:,["ID","Review","Recom","Age","Rating"]]</a:t>
            </a:r>
          </a:p>
        </p:txBody>
      </p:sp>
    </p:spTree>
    <p:extLst>
      <p:ext uri="{BB962C8B-B14F-4D97-AF65-F5344CB8AC3E}">
        <p14:creationId xmlns:p14="http://schemas.microsoft.com/office/powerpoint/2010/main" val="318022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A5FB-8442-9C47-9186-47876EB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470"/>
            <a:ext cx="10131425" cy="1456267"/>
          </a:xfrm>
        </p:spPr>
        <p:txBody>
          <a:bodyPr/>
          <a:lstStyle/>
          <a:p>
            <a:pPr algn="ctr"/>
            <a:r>
              <a:rPr lang="en-US"/>
              <a:t>Question1: The Distribution of age of people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C97B-0E56-934D-B500-9AF79FF8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BA235-C113-FA4E-9E35-E6581CB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5" y="1511120"/>
            <a:ext cx="11159067" cy="50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394</Words>
  <Application>Microsoft Macintosh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Women's Clothing      E-Commerce Reviews</vt:lpstr>
      <vt:lpstr>Questions</vt:lpstr>
      <vt:lpstr>PowerPoint Presentation</vt:lpstr>
      <vt:lpstr>Open the file</vt:lpstr>
      <vt:lpstr>Describe Data Set</vt:lpstr>
      <vt:lpstr>PowerPoint Presentation</vt:lpstr>
      <vt:lpstr>finding missing data</vt:lpstr>
      <vt:lpstr>In order to make my work easier</vt:lpstr>
      <vt:lpstr>Question1: The Distribution of age of people </vt:lpstr>
      <vt:lpstr>Question 2: The distribution of rating </vt:lpstr>
      <vt:lpstr>Question 3 : Proportion of recommended to not recommended </vt:lpstr>
      <vt:lpstr>Question 4 : Crosstab plot for Age and Rating, Is the age of people have impact on their rating? </vt:lpstr>
      <vt:lpstr>PowerPoint Presentation</vt:lpstr>
      <vt:lpstr>Question 5 : the average rating for each Clothing ID </vt:lpstr>
      <vt:lpstr>Question 6 : Finding Clothing ID with low rating mean and report their ID to strategy group so they can make decision about it.</vt:lpstr>
      <vt:lpstr>Github</vt:lpstr>
      <vt:lpstr>Thank you so much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Women's Clothing      E-Commerce Reviews</dc:title>
  <dc:creator>Maryam Heidari</dc:creator>
  <cp:lastModifiedBy>Maryam Heidari</cp:lastModifiedBy>
  <cp:revision>4</cp:revision>
  <dcterms:created xsi:type="dcterms:W3CDTF">2019-03-27T00:58:50Z</dcterms:created>
  <dcterms:modified xsi:type="dcterms:W3CDTF">2019-03-27T01:37:50Z</dcterms:modified>
</cp:coreProperties>
</file>