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handoutMasterIdLst>
    <p:handoutMasterId r:id="rId3"/>
  </p:handoutMasterIdLst>
  <p:sldIdLst>
    <p:sldId id="259" r:id="rId2"/>
  </p:sldIdLst>
  <p:sldSz cx="4873625" cy="9747250"/>
  <p:notesSz cx="6858000" cy="9144000"/>
  <p:defaultTextStyle>
    <a:defPPr>
      <a:defRPr lang="en-US"/>
    </a:defPPr>
    <a:lvl1pPr marL="0" algn="l" defTabSz="775523" rtl="0" eaLnBrk="1" latinLnBrk="0" hangingPunct="1">
      <a:defRPr sz="1510" kern="1200">
        <a:solidFill>
          <a:schemeClr val="tx1"/>
        </a:solidFill>
        <a:latin typeface="+mn-lt"/>
        <a:ea typeface="+mn-ea"/>
        <a:cs typeface="+mn-cs"/>
      </a:defRPr>
    </a:lvl1pPr>
    <a:lvl2pPr marL="387761" algn="l" defTabSz="775523" rtl="0" eaLnBrk="1" latinLnBrk="0" hangingPunct="1">
      <a:defRPr sz="1510" kern="1200">
        <a:solidFill>
          <a:schemeClr val="tx1"/>
        </a:solidFill>
        <a:latin typeface="+mn-lt"/>
        <a:ea typeface="+mn-ea"/>
        <a:cs typeface="+mn-cs"/>
      </a:defRPr>
    </a:lvl2pPr>
    <a:lvl3pPr marL="775523" algn="l" defTabSz="775523" rtl="0" eaLnBrk="1" latinLnBrk="0" hangingPunct="1">
      <a:defRPr sz="1510" kern="1200">
        <a:solidFill>
          <a:schemeClr val="tx1"/>
        </a:solidFill>
        <a:latin typeface="+mn-lt"/>
        <a:ea typeface="+mn-ea"/>
        <a:cs typeface="+mn-cs"/>
      </a:defRPr>
    </a:lvl3pPr>
    <a:lvl4pPr marL="1163284" algn="l" defTabSz="775523" rtl="0" eaLnBrk="1" latinLnBrk="0" hangingPunct="1">
      <a:defRPr sz="1510" kern="1200">
        <a:solidFill>
          <a:schemeClr val="tx1"/>
        </a:solidFill>
        <a:latin typeface="+mn-lt"/>
        <a:ea typeface="+mn-ea"/>
        <a:cs typeface="+mn-cs"/>
      </a:defRPr>
    </a:lvl4pPr>
    <a:lvl5pPr marL="1551046" algn="l" defTabSz="775523" rtl="0" eaLnBrk="1" latinLnBrk="0" hangingPunct="1">
      <a:defRPr sz="1510" kern="1200">
        <a:solidFill>
          <a:schemeClr val="tx1"/>
        </a:solidFill>
        <a:latin typeface="+mn-lt"/>
        <a:ea typeface="+mn-ea"/>
        <a:cs typeface="+mn-cs"/>
      </a:defRPr>
    </a:lvl5pPr>
    <a:lvl6pPr marL="1938807" algn="l" defTabSz="775523" rtl="0" eaLnBrk="1" latinLnBrk="0" hangingPunct="1">
      <a:defRPr sz="1510" kern="1200">
        <a:solidFill>
          <a:schemeClr val="tx1"/>
        </a:solidFill>
        <a:latin typeface="+mn-lt"/>
        <a:ea typeface="+mn-ea"/>
        <a:cs typeface="+mn-cs"/>
      </a:defRPr>
    </a:lvl6pPr>
    <a:lvl7pPr marL="2326569" algn="l" defTabSz="775523" rtl="0" eaLnBrk="1" latinLnBrk="0" hangingPunct="1">
      <a:defRPr sz="1510" kern="1200">
        <a:solidFill>
          <a:schemeClr val="tx1"/>
        </a:solidFill>
        <a:latin typeface="+mn-lt"/>
        <a:ea typeface="+mn-ea"/>
        <a:cs typeface="+mn-cs"/>
      </a:defRPr>
    </a:lvl7pPr>
    <a:lvl8pPr marL="2714330" algn="l" defTabSz="775523" rtl="0" eaLnBrk="1" latinLnBrk="0" hangingPunct="1">
      <a:defRPr sz="1510" kern="1200">
        <a:solidFill>
          <a:schemeClr val="tx1"/>
        </a:solidFill>
        <a:latin typeface="+mn-lt"/>
        <a:ea typeface="+mn-ea"/>
        <a:cs typeface="+mn-cs"/>
      </a:defRPr>
    </a:lvl8pPr>
    <a:lvl9pPr marL="3102093" algn="l" defTabSz="775523" rtl="0" eaLnBrk="1" latinLnBrk="0" hangingPunct="1">
      <a:defRPr sz="151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78" userDrawn="1">
          <p15:clr>
            <a:srgbClr val="A4A3A4"/>
          </p15:clr>
        </p15:guide>
        <p15:guide id="2" pos="13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87E1"/>
    <a:srgbClr val="09306B"/>
    <a:srgbClr val="1D4EA6"/>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218" y="58"/>
      </p:cViewPr>
      <p:guideLst>
        <p:guide orient="horz" pos="4978"/>
        <p:guide pos="1340"/>
      </p:guideLst>
    </p:cSldViewPr>
  </p:slideViewPr>
  <p:notesTextViewPr>
    <p:cViewPr>
      <p:scale>
        <a:sx n="100" d="100"/>
        <a:sy n="100" d="100"/>
      </p:scale>
      <p:origin x="0" y="0"/>
    </p:cViewPr>
  </p:notesTextViewPr>
  <p:notesViewPr>
    <p:cSldViewPr>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5/15/2022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77360" y="180517"/>
            <a:ext cx="4718907" cy="992772"/>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a:t>Poster Presentation Title</a:t>
            </a:r>
            <a:br>
              <a:rPr lang="en-US" dirty="0"/>
            </a:br>
            <a:r>
              <a:rPr lang="en-US" sz="2100" b="1" dirty="0">
                <a:solidFill>
                  <a:schemeClr val="bg1"/>
                </a:solidFill>
                <a:latin typeface="Arial" pitchFamily="34" charset="0"/>
                <a:cs typeface="Arial" pitchFamily="34" charset="0"/>
              </a:rPr>
              <a:t>List Student Name(s) with Section/Supervisor</a:t>
            </a:r>
            <a:br>
              <a:rPr lang="en-US" sz="2100" b="1" dirty="0">
                <a:solidFill>
                  <a:schemeClr val="bg1"/>
                </a:solidFill>
                <a:latin typeface="Arial" pitchFamily="34" charset="0"/>
                <a:cs typeface="Arial" pitchFamily="34" charset="0"/>
              </a:rPr>
            </a:br>
            <a:r>
              <a:rPr lang="en-US" sz="2100" b="1" dirty="0">
                <a:solidFill>
                  <a:schemeClr val="bg1"/>
                </a:solidFill>
                <a:latin typeface="Arial" pitchFamily="34" charset="0"/>
                <a:cs typeface="Arial" pitchFamily="34" charset="0"/>
              </a:rPr>
              <a:t>FYP ID # _______</a:t>
            </a:r>
            <a:endParaRPr lang="en-US" dirty="0"/>
          </a:p>
        </p:txBody>
      </p:sp>
      <p:sp>
        <p:nvSpPr>
          <p:cNvPr id="22" name="Text Placeholder 21"/>
          <p:cNvSpPr>
            <a:spLocks noGrp="1"/>
          </p:cNvSpPr>
          <p:nvPr>
            <p:ph type="body" sz="quarter" idx="10" hasCustomPrompt="1"/>
          </p:nvPr>
        </p:nvSpPr>
        <p:spPr>
          <a:xfrm>
            <a:off x="77361" y="1263545"/>
            <a:ext cx="1508503" cy="31588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Abstract or Introduction</a:t>
            </a:r>
            <a:endParaRPr lang="en-US" dirty="0"/>
          </a:p>
        </p:txBody>
      </p:sp>
      <p:sp>
        <p:nvSpPr>
          <p:cNvPr id="24" name="Text Placeholder 23"/>
          <p:cNvSpPr>
            <a:spLocks noGrp="1"/>
          </p:cNvSpPr>
          <p:nvPr>
            <p:ph type="body" sz="quarter" idx="11" hasCustomPrompt="1"/>
          </p:nvPr>
        </p:nvSpPr>
        <p:spPr>
          <a:xfrm>
            <a:off x="77361" y="1669664"/>
            <a:ext cx="1508503" cy="2572191"/>
          </a:xfrm>
          <a:prstGeom prst="rect">
            <a:avLst/>
          </a:prstGeom>
        </p:spPr>
        <p:txBody>
          <a:bodyPr vert="horz" lIns="78373" tIns="39187" rIns="78373" bIns="39187"/>
          <a:lstStyle>
            <a:lvl1pPr marL="0" indent="0">
              <a:buNone/>
              <a:defRPr sz="1400" baseline="0"/>
            </a:lvl1pPr>
            <a:lvl2pPr marL="198649" indent="0">
              <a:buNone/>
              <a:defRPr sz="1400" baseline="0"/>
            </a:lvl2pPr>
            <a:lvl3pPr marL="386414" indent="0">
              <a:buNone/>
              <a:defRPr sz="1400" baseline="0"/>
            </a:lvl3pPr>
            <a:lvl4pPr>
              <a:defRPr sz="1400"/>
            </a:lvl4pPr>
            <a:lvl5pPr>
              <a:defRPr sz="14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a:p>
            <a:pPr lvl="0"/>
            <a:endParaRPr lang="en-US" dirty="0"/>
          </a:p>
          <a:p>
            <a:pPr lvl="0"/>
            <a:r>
              <a:rPr lang="en-US" dirty="0"/>
              <a:t>Do not add abbreviation</a:t>
            </a:r>
          </a:p>
          <a:p>
            <a:pPr lvl="0"/>
            <a:endParaRPr lang="en-US" dirty="0"/>
          </a:p>
          <a:p>
            <a:pPr lvl="0"/>
            <a:endParaRPr lang="en-US" dirty="0"/>
          </a:p>
        </p:txBody>
      </p:sp>
      <p:sp>
        <p:nvSpPr>
          <p:cNvPr id="25" name="Text Placeholder 21"/>
          <p:cNvSpPr>
            <a:spLocks noGrp="1"/>
          </p:cNvSpPr>
          <p:nvPr>
            <p:ph type="body" sz="quarter" idx="12" hasCustomPrompt="1"/>
          </p:nvPr>
        </p:nvSpPr>
        <p:spPr>
          <a:xfrm>
            <a:off x="77361" y="4332116"/>
            <a:ext cx="1508503" cy="31588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Objectives</a:t>
            </a:r>
            <a:endParaRPr lang="en-US" dirty="0"/>
          </a:p>
        </p:txBody>
      </p:sp>
      <p:sp>
        <p:nvSpPr>
          <p:cNvPr id="26" name="Text Placeholder 23"/>
          <p:cNvSpPr>
            <a:spLocks noGrp="1"/>
          </p:cNvSpPr>
          <p:nvPr>
            <p:ph type="body" sz="quarter" idx="13" hasCustomPrompt="1"/>
          </p:nvPr>
        </p:nvSpPr>
        <p:spPr>
          <a:xfrm>
            <a:off x="77361" y="4738246"/>
            <a:ext cx="1508503" cy="2166056"/>
          </a:xfrm>
          <a:prstGeom prst="rect">
            <a:avLst/>
          </a:prstGeom>
        </p:spPr>
        <p:txBody>
          <a:bodyPr vert="horz" lIns="78373" tIns="39187" rIns="78373" bIns="39187"/>
          <a:lstStyle>
            <a:lvl1pPr marL="0" marR="0" indent="0" algn="l" defTabSz="1746503"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03"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77361" y="6994563"/>
            <a:ext cx="1508503" cy="31588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Methods</a:t>
            </a:r>
            <a:endParaRPr lang="en-US" dirty="0"/>
          </a:p>
        </p:txBody>
      </p:sp>
      <p:sp>
        <p:nvSpPr>
          <p:cNvPr id="28" name="Text Placeholder 23"/>
          <p:cNvSpPr>
            <a:spLocks noGrp="1"/>
          </p:cNvSpPr>
          <p:nvPr>
            <p:ph type="body" sz="quarter" idx="15" hasCustomPrompt="1"/>
          </p:nvPr>
        </p:nvSpPr>
        <p:spPr>
          <a:xfrm>
            <a:off x="77361" y="7400693"/>
            <a:ext cx="1508503" cy="2166056"/>
          </a:xfrm>
          <a:prstGeom prst="rect">
            <a:avLst/>
          </a:prstGeom>
        </p:spPr>
        <p:txBody>
          <a:bodyPr vert="horz" lIns="78373" tIns="39187" rIns="78373" bIns="39187"/>
          <a:lstStyle>
            <a:lvl1pPr marL="0" marR="0" indent="0" algn="l" defTabSz="1746503"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03"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1682562" y="1263545"/>
            <a:ext cx="1508503" cy="31588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Results</a:t>
            </a:r>
            <a:endParaRPr lang="en-US" dirty="0"/>
          </a:p>
        </p:txBody>
      </p:sp>
      <p:sp>
        <p:nvSpPr>
          <p:cNvPr id="30" name="Text Placeholder 23"/>
          <p:cNvSpPr>
            <a:spLocks noGrp="1"/>
          </p:cNvSpPr>
          <p:nvPr>
            <p:ph type="body" sz="quarter" idx="17"/>
          </p:nvPr>
        </p:nvSpPr>
        <p:spPr>
          <a:xfrm>
            <a:off x="3287764" y="7400693"/>
            <a:ext cx="1508503" cy="2166056"/>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3287764" y="1263545"/>
            <a:ext cx="1508503" cy="31588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Conclusion</a:t>
            </a:r>
            <a:endParaRPr lang="en-US" dirty="0"/>
          </a:p>
        </p:txBody>
      </p:sp>
      <p:sp>
        <p:nvSpPr>
          <p:cNvPr id="32" name="Text Placeholder 23"/>
          <p:cNvSpPr>
            <a:spLocks noGrp="1"/>
          </p:cNvSpPr>
          <p:nvPr>
            <p:ph type="body" sz="quarter" idx="19"/>
          </p:nvPr>
        </p:nvSpPr>
        <p:spPr>
          <a:xfrm>
            <a:off x="3287764" y="1669670"/>
            <a:ext cx="1508503" cy="5234638"/>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3287764" y="6994563"/>
            <a:ext cx="1508503" cy="31588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References</a:t>
            </a:r>
            <a:endParaRPr lang="en-US" dirty="0"/>
          </a:p>
        </p:txBody>
      </p:sp>
      <p:sp>
        <p:nvSpPr>
          <p:cNvPr id="34" name="Text Placeholder 23"/>
          <p:cNvSpPr>
            <a:spLocks noGrp="1"/>
          </p:cNvSpPr>
          <p:nvPr>
            <p:ph type="body" sz="quarter" idx="21" hasCustomPrompt="1"/>
          </p:nvPr>
        </p:nvSpPr>
        <p:spPr>
          <a:xfrm>
            <a:off x="1682562" y="1669680"/>
            <a:ext cx="1508503" cy="7897074"/>
          </a:xfrm>
          <a:prstGeom prst="rect">
            <a:avLst/>
          </a:prstGeom>
        </p:spPr>
        <p:txBody>
          <a:bodyPr vert="horz" lIns="78373" tIns="39187" rIns="78373" bIns="39187"/>
          <a:lstStyle>
            <a:lvl1pPr marL="0" indent="0">
              <a:buNone/>
              <a:defRPr sz="1400" baseline="0"/>
            </a:lvl1pPr>
            <a:lvl2pPr marL="198649" indent="0">
              <a:buNone/>
              <a:defRPr sz="1400"/>
            </a:lvl2pPr>
            <a:lvl3pPr>
              <a:defRPr sz="1400"/>
            </a:lvl3pPr>
            <a:lvl4pPr>
              <a:defRPr sz="1400"/>
            </a:lvl4pPr>
            <a:lvl5pPr>
              <a:defRPr sz="1400"/>
            </a:lvl5pPr>
          </a:lstStyle>
          <a:p>
            <a:pPr lvl="0"/>
            <a:r>
              <a:rPr lang="en-US" dirty="0"/>
              <a:t>Remember to save all charts, graphs, and tables as 300DPI images prior to inserting them into your posters. Doing so will ensure the best results when printing your posters.</a:t>
            </a:r>
          </a:p>
        </p:txBody>
      </p:sp>
      <p:sp>
        <p:nvSpPr>
          <p:cNvPr id="37" name="Picture Placeholder 35"/>
          <p:cNvSpPr>
            <a:spLocks noGrp="1"/>
          </p:cNvSpPr>
          <p:nvPr>
            <p:ph type="pic" sz="quarter" idx="23" hasCustomPrompt="1"/>
          </p:nvPr>
        </p:nvSpPr>
        <p:spPr>
          <a:xfrm>
            <a:off x="4409471" y="270757"/>
            <a:ext cx="348116" cy="812271"/>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9" name="Chart Placeholder 38"/>
          <p:cNvSpPr>
            <a:spLocks noGrp="1"/>
          </p:cNvSpPr>
          <p:nvPr>
            <p:ph type="chart" sz="quarter" idx="24"/>
          </p:nvPr>
        </p:nvSpPr>
        <p:spPr>
          <a:xfrm>
            <a:off x="1798600" y="4783375"/>
            <a:ext cx="1276426" cy="1985554"/>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1798600" y="7265320"/>
            <a:ext cx="1276426" cy="1985554"/>
          </a:xfrm>
          <a:prstGeom prst="rect">
            <a:avLst/>
          </a:prstGeom>
        </p:spPr>
        <p:txBody>
          <a:bodyPr vert="horz" lIns="78373" tIns="39187" rIns="78373" bIns="39187"/>
          <a:lstStyle>
            <a:lvl1pPr marL="0" indent="0">
              <a:buNone/>
              <a:defRPr sz="14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48151" y="9592535"/>
            <a:ext cx="348116" cy="11139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46503" rtl="0" eaLnBrk="1" latinLnBrk="0" hangingPunct="1">
        <a:spcBef>
          <a:spcPct val="0"/>
        </a:spcBef>
        <a:buNone/>
        <a:defRPr sz="8400" kern="1200">
          <a:solidFill>
            <a:schemeClr val="tx1"/>
          </a:solidFill>
          <a:latin typeface="+mj-lt"/>
          <a:ea typeface="+mj-ea"/>
          <a:cs typeface="+mj-cs"/>
        </a:defRPr>
      </a:lvl1pPr>
    </p:titleStyle>
    <p:bodyStyle>
      <a:lvl1pPr marL="654940" indent="-654940" algn="l" defTabSz="1746503"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19035" indent="-545783" algn="l" defTabSz="1746503"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31" indent="-436626" algn="l" defTabSz="1746503"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381"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634"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2885"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136"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389"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641"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46503" rtl="0" eaLnBrk="1" latinLnBrk="0" hangingPunct="1">
        <a:defRPr sz="3400" kern="1200">
          <a:solidFill>
            <a:schemeClr val="tx1"/>
          </a:solidFill>
          <a:latin typeface="+mn-lt"/>
          <a:ea typeface="+mn-ea"/>
          <a:cs typeface="+mn-cs"/>
        </a:defRPr>
      </a:lvl1pPr>
      <a:lvl2pPr marL="873251" algn="l" defTabSz="1746503" rtl="0" eaLnBrk="1" latinLnBrk="0" hangingPunct="1">
        <a:defRPr sz="3400" kern="1200">
          <a:solidFill>
            <a:schemeClr val="tx1"/>
          </a:solidFill>
          <a:latin typeface="+mn-lt"/>
          <a:ea typeface="+mn-ea"/>
          <a:cs typeface="+mn-cs"/>
        </a:defRPr>
      </a:lvl2pPr>
      <a:lvl3pPr marL="1746503" algn="l" defTabSz="1746503" rtl="0" eaLnBrk="1" latinLnBrk="0" hangingPunct="1">
        <a:defRPr sz="3400" kern="1200">
          <a:solidFill>
            <a:schemeClr val="tx1"/>
          </a:solidFill>
          <a:latin typeface="+mn-lt"/>
          <a:ea typeface="+mn-ea"/>
          <a:cs typeface="+mn-cs"/>
        </a:defRPr>
      </a:lvl3pPr>
      <a:lvl4pPr marL="2619755" algn="l" defTabSz="1746503" rtl="0" eaLnBrk="1" latinLnBrk="0" hangingPunct="1">
        <a:defRPr sz="3400" kern="1200">
          <a:solidFill>
            <a:schemeClr val="tx1"/>
          </a:solidFill>
          <a:latin typeface="+mn-lt"/>
          <a:ea typeface="+mn-ea"/>
          <a:cs typeface="+mn-cs"/>
        </a:defRPr>
      </a:lvl4pPr>
      <a:lvl5pPr marL="3493008" algn="l" defTabSz="1746503" rtl="0" eaLnBrk="1" latinLnBrk="0" hangingPunct="1">
        <a:defRPr sz="3400" kern="1200">
          <a:solidFill>
            <a:schemeClr val="tx1"/>
          </a:solidFill>
          <a:latin typeface="+mn-lt"/>
          <a:ea typeface="+mn-ea"/>
          <a:cs typeface="+mn-cs"/>
        </a:defRPr>
      </a:lvl5pPr>
      <a:lvl6pPr marL="4366259" algn="l" defTabSz="1746503" rtl="0" eaLnBrk="1" latinLnBrk="0" hangingPunct="1">
        <a:defRPr sz="3400" kern="1200">
          <a:solidFill>
            <a:schemeClr val="tx1"/>
          </a:solidFill>
          <a:latin typeface="+mn-lt"/>
          <a:ea typeface="+mn-ea"/>
          <a:cs typeface="+mn-cs"/>
        </a:defRPr>
      </a:lvl6pPr>
      <a:lvl7pPr marL="5239511" algn="l" defTabSz="1746503" rtl="0" eaLnBrk="1" latinLnBrk="0" hangingPunct="1">
        <a:defRPr sz="3400" kern="1200">
          <a:solidFill>
            <a:schemeClr val="tx1"/>
          </a:solidFill>
          <a:latin typeface="+mn-lt"/>
          <a:ea typeface="+mn-ea"/>
          <a:cs typeface="+mn-cs"/>
        </a:defRPr>
      </a:lvl7pPr>
      <a:lvl8pPr marL="6112763" algn="l" defTabSz="1746503" rtl="0" eaLnBrk="1" latinLnBrk="0" hangingPunct="1">
        <a:defRPr sz="3400" kern="1200">
          <a:solidFill>
            <a:schemeClr val="tx1"/>
          </a:solidFill>
          <a:latin typeface="+mn-lt"/>
          <a:ea typeface="+mn-ea"/>
          <a:cs typeface="+mn-cs"/>
        </a:defRPr>
      </a:lvl8pPr>
      <a:lvl9pPr marL="6986015" algn="l" defTabSz="1746503"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latin typeface="+mn-lt"/>
              </a:rPr>
              <a:t>FAKE NEWS DETECTION SYSTEM ON SOCIAL MEDIA </a:t>
            </a:r>
            <a:r>
              <a:rPr lang="en-US" sz="1000" dirty="0" smtClean="0">
                <a:latin typeface="+mn-lt"/>
              </a:rPr>
              <a:t>PLATFORM</a:t>
            </a:r>
            <a:r>
              <a:rPr lang="en-US" sz="1000" dirty="0">
                <a:latin typeface="+mn-lt"/>
              </a:rPr>
              <a:t/>
            </a:r>
            <a:br>
              <a:rPr lang="en-US" sz="1000" dirty="0">
                <a:latin typeface="+mn-lt"/>
              </a:rPr>
            </a:br>
            <a:r>
              <a:rPr lang="en-US" sz="1000" dirty="0" smtClean="0">
                <a:latin typeface="+mn-lt"/>
              </a:rPr>
              <a:t>MARYAM </a:t>
            </a:r>
            <a:r>
              <a:rPr lang="en-US" sz="1000" dirty="0">
                <a:latin typeface="+mn-lt"/>
              </a:rPr>
              <a:t>MUNIR - 180978,</a:t>
            </a:r>
            <a:br>
              <a:rPr lang="en-US" sz="1000" dirty="0">
                <a:latin typeface="+mn-lt"/>
              </a:rPr>
            </a:br>
            <a:r>
              <a:rPr lang="en-US" sz="1000" dirty="0">
                <a:latin typeface="+mn-lt"/>
              </a:rPr>
              <a:t> QURAT UL AIN - 181030 - BSCS8A</a:t>
            </a:r>
            <a:br>
              <a:rPr lang="en-US" sz="1000" dirty="0">
                <a:latin typeface="+mn-lt"/>
              </a:rPr>
            </a:br>
            <a:r>
              <a:rPr lang="en-US" sz="1000" dirty="0">
                <a:latin typeface="+mn-lt"/>
              </a:rPr>
              <a:t> SUPERVISOR: SIR SHOAIB MALIK</a:t>
            </a:r>
            <a:br>
              <a:rPr lang="en-US" sz="1000" dirty="0">
                <a:latin typeface="+mn-lt"/>
              </a:rPr>
            </a:br>
            <a:r>
              <a:rPr lang="en-US" sz="1000" dirty="0">
                <a:latin typeface="+mn-lt"/>
              </a:rPr>
              <a:t>FYP ID :- CS-SP-21-25</a:t>
            </a:r>
            <a:br>
              <a:rPr lang="en-US" sz="1000" dirty="0">
                <a:latin typeface="+mn-lt"/>
              </a:rPr>
            </a:br>
            <a:r>
              <a:rPr lang="en-US" sz="1000" dirty="0">
                <a:latin typeface="+mn-lt"/>
              </a:rPr>
              <a:t>BATCH(2018-2022)</a:t>
            </a:r>
          </a:p>
        </p:txBody>
      </p:sp>
      <p:sp>
        <p:nvSpPr>
          <p:cNvPr id="3" name="Text Placeholder 2"/>
          <p:cNvSpPr>
            <a:spLocks noGrp="1"/>
          </p:cNvSpPr>
          <p:nvPr>
            <p:ph type="body" sz="quarter" idx="10"/>
          </p:nvPr>
        </p:nvSpPr>
        <p:spPr>
          <a:xfrm>
            <a:off x="77360" y="1263545"/>
            <a:ext cx="1418396" cy="315880"/>
          </a:xfrm>
        </p:spPr>
        <p:txBody>
          <a:bodyPr/>
          <a:lstStyle/>
          <a:p>
            <a:r>
              <a:rPr lang="en-US" sz="1600" dirty="0" smtClean="0">
                <a:latin typeface="+mn-lt"/>
              </a:rPr>
              <a:t>Abstract</a:t>
            </a:r>
            <a:endParaRPr lang="en-US" sz="2000" dirty="0">
              <a:latin typeface="+mn-lt"/>
            </a:endParaRPr>
          </a:p>
        </p:txBody>
      </p:sp>
      <p:sp>
        <p:nvSpPr>
          <p:cNvPr id="4" name="Text Placeholder 3"/>
          <p:cNvSpPr>
            <a:spLocks noGrp="1"/>
          </p:cNvSpPr>
          <p:nvPr>
            <p:ph type="body" sz="quarter" idx="11"/>
          </p:nvPr>
        </p:nvSpPr>
        <p:spPr>
          <a:xfrm>
            <a:off x="77361" y="1669664"/>
            <a:ext cx="1508503" cy="1832361"/>
          </a:xfrm>
        </p:spPr>
        <p:txBody>
          <a:bodyPr/>
          <a:lstStyle/>
          <a:p>
            <a:pPr algn="just"/>
            <a:r>
              <a:rPr lang="en-US" sz="700" b="1" dirty="0"/>
              <a:t>In this paper, we aim to perform fake news detection on social media platform on academic social media content by using available Checker Dataset for video and text classification with the help of existing  Natural Language Processing and Machine Learning techniques. </a:t>
            </a:r>
            <a:r>
              <a:rPr lang="en-US" sz="700" b="1" dirty="0" smtClean="0"/>
              <a:t>We </a:t>
            </a:r>
            <a:r>
              <a:rPr lang="en-US" sz="700" b="1" dirty="0"/>
              <a:t>aim to provide the user with the ability to classify the news as fake or real and also check the authenticity of the scientific content. In this paper, we have used Logistic Regression </a:t>
            </a:r>
            <a:r>
              <a:rPr lang="en-US" sz="700" b="1" dirty="0" smtClean="0"/>
              <a:t>Model which </a:t>
            </a:r>
            <a:r>
              <a:rPr lang="en-US" sz="700" b="1" dirty="0"/>
              <a:t>gives us 82.25% accuracy. </a:t>
            </a:r>
          </a:p>
        </p:txBody>
      </p:sp>
      <p:sp>
        <p:nvSpPr>
          <p:cNvPr id="5" name="Text Placeholder 4"/>
          <p:cNvSpPr>
            <a:spLocks noGrp="1"/>
          </p:cNvSpPr>
          <p:nvPr>
            <p:ph type="body" sz="quarter" idx="12"/>
          </p:nvPr>
        </p:nvSpPr>
        <p:spPr>
          <a:xfrm>
            <a:off x="112334" y="3444382"/>
            <a:ext cx="1418396" cy="315880"/>
          </a:xfrm>
        </p:spPr>
        <p:txBody>
          <a:bodyPr/>
          <a:lstStyle/>
          <a:p>
            <a:r>
              <a:rPr lang="en-US" sz="1600" dirty="0" smtClean="0">
                <a:latin typeface="+mn-lt"/>
              </a:rPr>
              <a:t>Introduction</a:t>
            </a:r>
            <a:endParaRPr lang="en-US" sz="1600" dirty="0">
              <a:latin typeface="+mn-lt"/>
            </a:endParaRPr>
          </a:p>
        </p:txBody>
      </p:sp>
      <p:sp>
        <p:nvSpPr>
          <p:cNvPr id="6" name="Text Placeholder 5"/>
          <p:cNvSpPr>
            <a:spLocks noGrp="1"/>
          </p:cNvSpPr>
          <p:nvPr>
            <p:ph type="body" sz="quarter" idx="13"/>
          </p:nvPr>
        </p:nvSpPr>
        <p:spPr>
          <a:xfrm>
            <a:off x="93985" y="3825860"/>
            <a:ext cx="1436745" cy="1199454"/>
          </a:xfrm>
        </p:spPr>
        <p:txBody>
          <a:bodyPr/>
          <a:lstStyle/>
          <a:p>
            <a:pPr algn="just"/>
            <a:r>
              <a:rPr lang="en-US" sz="700" b="1" dirty="0"/>
              <a:t>Fake news detection system not only plays significance role in general social media news but also in academic social media content. Fake news stories are designed to attract readers to spread faster due to which students have to face a lot of difficulties while finding the </a:t>
            </a:r>
            <a:r>
              <a:rPr lang="en-US" sz="700" b="1" dirty="0" smtClean="0"/>
              <a:t>authentic </a:t>
            </a:r>
            <a:r>
              <a:rPr lang="en-US" sz="700" b="1" dirty="0"/>
              <a:t>data related to their work. </a:t>
            </a:r>
            <a:endParaRPr lang="en-US" sz="700" b="1" dirty="0" smtClean="0"/>
          </a:p>
        </p:txBody>
      </p:sp>
      <p:sp>
        <p:nvSpPr>
          <p:cNvPr id="7" name="Text Placeholder 6"/>
          <p:cNvSpPr>
            <a:spLocks noGrp="1"/>
          </p:cNvSpPr>
          <p:nvPr>
            <p:ph type="body" sz="quarter" idx="14"/>
          </p:nvPr>
        </p:nvSpPr>
        <p:spPr>
          <a:xfrm>
            <a:off x="148587" y="6592166"/>
            <a:ext cx="1297626" cy="315880"/>
          </a:xfrm>
        </p:spPr>
        <p:txBody>
          <a:bodyPr/>
          <a:lstStyle/>
          <a:p>
            <a:r>
              <a:rPr lang="en-US" sz="1600" dirty="0" smtClean="0">
                <a:latin typeface="+mn-lt"/>
              </a:rPr>
              <a:t>Modules</a:t>
            </a:r>
            <a:endParaRPr lang="en-US" sz="2000" dirty="0">
              <a:latin typeface="+mn-lt"/>
            </a:endParaRPr>
          </a:p>
        </p:txBody>
      </p:sp>
      <p:sp>
        <p:nvSpPr>
          <p:cNvPr id="8" name="Text Placeholder 7"/>
          <p:cNvSpPr>
            <a:spLocks noGrp="1"/>
          </p:cNvSpPr>
          <p:nvPr>
            <p:ph type="body" sz="quarter" idx="15"/>
          </p:nvPr>
        </p:nvSpPr>
        <p:spPr>
          <a:xfrm>
            <a:off x="118671" y="7007224"/>
            <a:ext cx="1327541" cy="2563281"/>
          </a:xfrm>
        </p:spPr>
        <p:txBody>
          <a:bodyPr/>
          <a:lstStyle/>
          <a:p>
            <a:pPr algn="just"/>
            <a:r>
              <a:rPr lang="en-US" sz="800" b="1" dirty="0"/>
              <a:t>In our proposed framework, as illustrated below, we are expanding on the current literature by introducing different techniques with various feature sets to classify content from multiple domains as true or fake.</a:t>
            </a:r>
            <a:r>
              <a:rPr lang="en-US" sz="800" dirty="0"/>
              <a:t> </a:t>
            </a:r>
            <a:r>
              <a:rPr lang="en-US" sz="800" b="1" dirty="0"/>
              <a:t>There are 2 different modules of our proposed approach:</a:t>
            </a:r>
          </a:p>
          <a:p>
            <a:pPr marL="285743" indent="-285743" algn="just">
              <a:buFont typeface="Arial" panose="020B0604020202020204" pitchFamily="34" charset="0"/>
              <a:buChar char="•"/>
            </a:pPr>
            <a:r>
              <a:rPr lang="en-US" sz="800" b="1" dirty="0" smtClean="0"/>
              <a:t>Video to </a:t>
            </a:r>
            <a:r>
              <a:rPr lang="en-US" sz="800" b="1" dirty="0"/>
              <a:t>Text Classification</a:t>
            </a:r>
          </a:p>
          <a:p>
            <a:pPr marL="285743" indent="-285743" algn="just">
              <a:buFont typeface="Arial" panose="020B0604020202020204" pitchFamily="34" charset="0"/>
              <a:buChar char="•"/>
            </a:pPr>
            <a:r>
              <a:rPr lang="en-US" sz="800" b="1" dirty="0"/>
              <a:t>Text to Text Classification</a:t>
            </a:r>
          </a:p>
          <a:p>
            <a:pPr algn="just"/>
            <a:r>
              <a:rPr lang="en-US" sz="800" b="1" dirty="0" smtClean="0"/>
              <a:t>Following is the Flow diagram of our project:</a:t>
            </a:r>
            <a:endParaRPr lang="en-US" sz="800" b="1" dirty="0"/>
          </a:p>
        </p:txBody>
      </p:sp>
      <p:sp>
        <p:nvSpPr>
          <p:cNvPr id="9" name="Text Placeholder 8"/>
          <p:cNvSpPr>
            <a:spLocks noGrp="1"/>
          </p:cNvSpPr>
          <p:nvPr>
            <p:ph type="body" sz="quarter" idx="16"/>
          </p:nvPr>
        </p:nvSpPr>
        <p:spPr>
          <a:xfrm>
            <a:off x="1682563" y="2785408"/>
            <a:ext cx="1433674" cy="315880"/>
          </a:xfrm>
        </p:spPr>
        <p:txBody>
          <a:bodyPr/>
          <a:lstStyle/>
          <a:p>
            <a:r>
              <a:rPr lang="en-US" sz="1600" dirty="0" smtClean="0">
                <a:latin typeface="+mn-lt"/>
              </a:rPr>
              <a:t>Methodology</a:t>
            </a:r>
            <a:endParaRPr lang="en-US" sz="2000" dirty="0">
              <a:latin typeface="+mn-lt"/>
            </a:endParaRPr>
          </a:p>
        </p:txBody>
      </p:sp>
      <p:sp>
        <p:nvSpPr>
          <p:cNvPr id="10" name="Text Placeholder 9"/>
          <p:cNvSpPr>
            <a:spLocks noGrp="1"/>
          </p:cNvSpPr>
          <p:nvPr>
            <p:ph type="body" sz="quarter" idx="17"/>
          </p:nvPr>
        </p:nvSpPr>
        <p:spPr>
          <a:xfrm>
            <a:off x="3287763" y="8111820"/>
            <a:ext cx="1508503" cy="1280151"/>
          </a:xfrm>
        </p:spPr>
        <p:txBody>
          <a:bodyPr/>
          <a:lstStyle/>
          <a:p>
            <a:pPr marL="0" indent="0" algn="just">
              <a:buNone/>
            </a:pPr>
            <a:r>
              <a:rPr lang="en-US" sz="800" b="1" dirty="0"/>
              <a:t>With the help of Machine Learning, we are done with the single module of this system by using word count based models(e.g. bag of words(BOW), bag of </a:t>
            </a:r>
            <a:r>
              <a:rPr lang="en-US" sz="800" b="1" dirty="0" err="1"/>
              <a:t>ngram</a:t>
            </a:r>
            <a:r>
              <a:rPr lang="en-US" sz="800" b="1" dirty="0"/>
              <a:t>) </a:t>
            </a:r>
            <a:r>
              <a:rPr lang="en-US" sz="800" b="1" dirty="0" smtClean="0"/>
              <a:t>.This </a:t>
            </a:r>
            <a:r>
              <a:rPr lang="en-US" sz="800" b="1" dirty="0"/>
              <a:t>project can be further enhanced to provide greater flexibility and performance with certain modification whenever necessary such as deep fake learning.</a:t>
            </a:r>
          </a:p>
        </p:txBody>
      </p:sp>
      <p:sp>
        <p:nvSpPr>
          <p:cNvPr id="11" name="Text Placeholder 10"/>
          <p:cNvSpPr>
            <a:spLocks noGrp="1"/>
          </p:cNvSpPr>
          <p:nvPr>
            <p:ph type="body" sz="quarter" idx="18"/>
          </p:nvPr>
        </p:nvSpPr>
        <p:spPr>
          <a:xfrm>
            <a:off x="3351212" y="1263545"/>
            <a:ext cx="1360478" cy="315880"/>
          </a:xfrm>
        </p:spPr>
        <p:txBody>
          <a:bodyPr/>
          <a:lstStyle/>
          <a:p>
            <a:r>
              <a:rPr lang="en-US" sz="1600" dirty="0" smtClean="0">
                <a:latin typeface="+mn-lt"/>
              </a:rPr>
              <a:t>Results</a:t>
            </a:r>
            <a:endParaRPr lang="en-US" sz="2000" dirty="0">
              <a:latin typeface="+mn-lt"/>
            </a:endParaRPr>
          </a:p>
        </p:txBody>
      </p:sp>
      <p:sp>
        <p:nvSpPr>
          <p:cNvPr id="12" name="Text Placeholder 11"/>
          <p:cNvSpPr>
            <a:spLocks noGrp="1"/>
          </p:cNvSpPr>
          <p:nvPr>
            <p:ph type="body" sz="quarter" idx="19"/>
          </p:nvPr>
        </p:nvSpPr>
        <p:spPr>
          <a:xfrm>
            <a:off x="3351210" y="1698380"/>
            <a:ext cx="1295401" cy="953755"/>
          </a:xfrm>
        </p:spPr>
        <p:txBody>
          <a:bodyPr/>
          <a:lstStyle/>
          <a:p>
            <a:endParaRPr lang="en-US" dirty="0"/>
          </a:p>
        </p:txBody>
      </p:sp>
      <p:sp>
        <p:nvSpPr>
          <p:cNvPr id="13" name="Text Placeholder 12"/>
          <p:cNvSpPr>
            <a:spLocks noGrp="1"/>
          </p:cNvSpPr>
          <p:nvPr>
            <p:ph type="body" sz="quarter" idx="20"/>
          </p:nvPr>
        </p:nvSpPr>
        <p:spPr>
          <a:xfrm>
            <a:off x="3342722" y="7757216"/>
            <a:ext cx="1395532" cy="315880"/>
          </a:xfrm>
        </p:spPr>
        <p:txBody>
          <a:bodyPr/>
          <a:lstStyle/>
          <a:p>
            <a:r>
              <a:rPr lang="en-US" sz="1600" dirty="0" smtClean="0">
                <a:latin typeface="+mn-lt"/>
              </a:rPr>
              <a:t>Conclusions</a:t>
            </a:r>
            <a:endParaRPr lang="en-US" sz="1600" dirty="0">
              <a:latin typeface="+mn-lt"/>
            </a:endParaRPr>
          </a:p>
        </p:txBody>
      </p:sp>
      <p:sp>
        <p:nvSpPr>
          <p:cNvPr id="14" name="Text Placeholder 13"/>
          <p:cNvSpPr>
            <a:spLocks noGrp="1"/>
          </p:cNvSpPr>
          <p:nvPr>
            <p:ph type="body" sz="quarter" idx="21"/>
          </p:nvPr>
        </p:nvSpPr>
        <p:spPr>
          <a:xfrm>
            <a:off x="1682562" y="3197224"/>
            <a:ext cx="1508503" cy="6369529"/>
          </a:xfrm>
        </p:spPr>
        <p:txBody>
          <a:bodyPr/>
          <a:lstStyle/>
          <a:p>
            <a:pPr algn="just"/>
            <a:r>
              <a:rPr lang="en-US" sz="700" b="1" dirty="0" smtClean="0"/>
              <a:t> </a:t>
            </a:r>
            <a:endParaRPr lang="en-US" sz="700" b="1" dirty="0"/>
          </a:p>
          <a:p>
            <a:endParaRPr lang="en-US" dirty="0"/>
          </a:p>
        </p:txBody>
      </p:sp>
      <p:grpSp>
        <p:nvGrpSpPr>
          <p:cNvPr id="18" name="Group 17">
            <a:extLst>
              <a:ext uri="{FF2B5EF4-FFF2-40B4-BE49-F238E27FC236}">
                <a16:creationId xmlns:a16="http://schemas.microsoft.com/office/drawing/2014/main" id="{58D97A87-562F-4096-829D-67614876A05D}"/>
              </a:ext>
            </a:extLst>
          </p:cNvPr>
          <p:cNvGrpSpPr/>
          <p:nvPr/>
        </p:nvGrpSpPr>
        <p:grpSpPr>
          <a:xfrm>
            <a:off x="4254489" y="444432"/>
            <a:ext cx="457200" cy="599617"/>
            <a:chOff x="5168164" y="434518"/>
            <a:chExt cx="1737360" cy="1737360"/>
          </a:xfrm>
        </p:grpSpPr>
        <p:sp>
          <p:nvSpPr>
            <p:cNvPr id="19" name="Oval 18">
              <a:extLst>
                <a:ext uri="{FF2B5EF4-FFF2-40B4-BE49-F238E27FC236}">
                  <a16:creationId xmlns:a16="http://schemas.microsoft.com/office/drawing/2014/main" id="{49EEE683-7515-40B5-81CC-56B6D1C16674}"/>
                </a:ext>
              </a:extLst>
            </p:cNvPr>
            <p:cNvSpPr/>
            <p:nvPr/>
          </p:nvSpPr>
          <p:spPr>
            <a:xfrm>
              <a:off x="5168164" y="434518"/>
              <a:ext cx="1737360" cy="1737360"/>
            </a:xfrm>
            <a:prstGeom prst="ellipse">
              <a:avLst/>
            </a:prstGeom>
            <a:solidFill>
              <a:schemeClr val="tx2">
                <a:lumMod val="75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0" name="Picture 19">
              <a:extLst>
                <a:ext uri="{FF2B5EF4-FFF2-40B4-BE49-F238E27FC236}">
                  <a16:creationId xmlns:a16="http://schemas.microsoft.com/office/drawing/2014/main" id="{A1AE8FAD-20CD-470A-BB0C-98F0227A9473}"/>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265005" y="726890"/>
              <a:ext cx="1543676" cy="1152612"/>
            </a:xfrm>
            <a:prstGeom prst="rect">
              <a:avLst/>
            </a:prstGeom>
            <a:effectLst>
              <a:outerShdw blurRad="63500" sx="102000" sy="102000" algn="ctr" rotWithShape="0">
                <a:prstClr val="black">
                  <a:alpha val="40000"/>
                </a:prstClr>
              </a:outerShdw>
            </a:effectLst>
          </p:spPr>
        </p:pic>
      </p:gr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0161" y="1435401"/>
            <a:ext cx="1416075" cy="1170993"/>
          </a:xfrm>
          <a:prstGeom prst="rect">
            <a:avLst/>
          </a:prstGeom>
        </p:spPr>
      </p:pic>
      <p:sp>
        <p:nvSpPr>
          <p:cNvPr id="23" name="Rectangle 22"/>
          <p:cNvSpPr/>
          <p:nvPr/>
        </p:nvSpPr>
        <p:spPr>
          <a:xfrm>
            <a:off x="1675971" y="3164829"/>
            <a:ext cx="1440265" cy="1200329"/>
          </a:xfrm>
          <a:prstGeom prst="rect">
            <a:avLst/>
          </a:prstGeom>
        </p:spPr>
        <p:txBody>
          <a:bodyPr wrap="square">
            <a:spAutoFit/>
          </a:bodyPr>
          <a:lstStyle/>
          <a:p>
            <a:pPr algn="just"/>
            <a:r>
              <a:rPr lang="en-US" sz="800" b="1" dirty="0" smtClean="0"/>
              <a:t>Following three datasets were used in our research:</a:t>
            </a:r>
          </a:p>
          <a:p>
            <a:pPr marL="171450" indent="-171450" algn="just">
              <a:buFont typeface="Arial" panose="020B0604020202020204" pitchFamily="34" charset="0"/>
              <a:buChar char="•"/>
            </a:pPr>
            <a:r>
              <a:rPr lang="en-US" sz="800" b="1" dirty="0" smtClean="0"/>
              <a:t>Fake news detection dataset for text classification.</a:t>
            </a:r>
          </a:p>
          <a:p>
            <a:pPr marL="171450" indent="-171450" algn="just">
              <a:buFont typeface="Arial" panose="020B0604020202020204" pitchFamily="34" charset="0"/>
              <a:buChar char="•"/>
            </a:pPr>
            <a:r>
              <a:rPr lang="en-US" sz="800" b="1" dirty="0" smtClean="0"/>
              <a:t>Checker dataset for videos classification.</a:t>
            </a:r>
          </a:p>
          <a:p>
            <a:pPr marL="171450" indent="-171450" algn="just">
              <a:buFont typeface="Arial" panose="020B0604020202020204" pitchFamily="34" charset="0"/>
              <a:buChar char="•"/>
            </a:pPr>
            <a:r>
              <a:rPr lang="en-US" sz="800" b="1" dirty="0" smtClean="0"/>
              <a:t>Misinformation dataset for videos classification.</a:t>
            </a:r>
            <a:endParaRPr lang="en-US" sz="800" b="1" dirty="0"/>
          </a:p>
        </p:txBody>
      </p:sp>
      <p:sp>
        <p:nvSpPr>
          <p:cNvPr id="26" name="Text Placeholder 8"/>
          <p:cNvSpPr txBox="1">
            <a:spLocks/>
          </p:cNvSpPr>
          <p:nvPr/>
        </p:nvSpPr>
        <p:spPr>
          <a:xfrm>
            <a:off x="3351212" y="3998383"/>
            <a:ext cx="1381354" cy="315880"/>
          </a:xfrm>
          <a:prstGeom prst="rect">
            <a:avLst/>
          </a:prstGeom>
          <a:solidFill>
            <a:srgbClr val="C4172F"/>
          </a:solidFill>
          <a:ln>
            <a:solidFill>
              <a:srgbClr val="C4172F"/>
            </a:solidFill>
          </a:ln>
        </p:spPr>
        <p:txBody>
          <a:bodyPr vert="horz" lIns="78373" tIns="39187" rIns="78373" bIns="39187"/>
          <a:lstStyle>
            <a:lvl1pPr marL="0" indent="0" algn="l" defTabSz="1746503"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35" indent="-545783" algn="l" defTabSz="1746503"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31" indent="-436626" algn="l" defTabSz="1746503"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381"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634"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2885"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136"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389"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641" indent="-436626" algn="l" defTabSz="1746503"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sz="1600" dirty="0" smtClean="0">
                <a:latin typeface="+mn-lt"/>
              </a:rPr>
              <a:t>Comparison</a:t>
            </a:r>
            <a:endParaRPr lang="en-US" sz="1600" dirty="0">
              <a:latin typeface="+mn-lt"/>
            </a:endParaRPr>
          </a:p>
        </p:txBody>
      </p:sp>
      <p:sp>
        <p:nvSpPr>
          <p:cNvPr id="29" name="Rectangle 28"/>
          <p:cNvSpPr/>
          <p:nvPr/>
        </p:nvSpPr>
        <p:spPr>
          <a:xfrm>
            <a:off x="3297069" y="4314263"/>
            <a:ext cx="1414620" cy="3416320"/>
          </a:xfrm>
          <a:prstGeom prst="rect">
            <a:avLst/>
          </a:prstGeom>
        </p:spPr>
        <p:txBody>
          <a:bodyPr wrap="square">
            <a:spAutoFit/>
          </a:bodyPr>
          <a:lstStyle/>
          <a:p>
            <a:pPr algn="just"/>
            <a:r>
              <a:rPr lang="en-US" sz="800" b="1" dirty="0"/>
              <a:t>We have used word count based techniques (e.g. bag of words(BOW), bag of </a:t>
            </a:r>
            <a:r>
              <a:rPr lang="en-US" sz="800" b="1" dirty="0" err="1"/>
              <a:t>ngram</a:t>
            </a:r>
            <a:r>
              <a:rPr lang="en-US" sz="800" b="1" dirty="0"/>
              <a:t>) which will create data features, which are then used as an input to the logistic regression for classifying the news on different datasets </a:t>
            </a:r>
            <a:r>
              <a:rPr lang="en-US" sz="800" b="1" dirty="0" err="1"/>
              <a:t>i.e</a:t>
            </a:r>
            <a:r>
              <a:rPr lang="en-US" sz="800" b="1" dirty="0"/>
              <a:t> Checker Dataset for </a:t>
            </a:r>
            <a:r>
              <a:rPr lang="en-US" sz="800" b="1" dirty="0" err="1"/>
              <a:t>ClickBait</a:t>
            </a:r>
            <a:r>
              <a:rPr lang="en-US" sz="800" b="1" dirty="0"/>
              <a:t> Thumbnail Detection and Misinformation on YouTube Videos for video detection and Fake News Dataset for text classification and got highest results in text classification which gives 97% accuracy and other 2 video datasets gives 82.25% for Checker Dataset and 85% for Misinformation Dataset. We have enhanced 2% accuracy on both of the text and video datasets and got these results.</a:t>
            </a:r>
            <a:endParaRPr lang="en-US" sz="800"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5780" y="4421594"/>
            <a:ext cx="1462137" cy="1960394"/>
          </a:xfrm>
          <a:prstGeom prst="rect">
            <a:avLst/>
          </a:prstGeom>
        </p:spPr>
      </p:pic>
      <p:sp>
        <p:nvSpPr>
          <p:cNvPr id="35" name="Rectangle 34"/>
          <p:cNvSpPr/>
          <p:nvPr/>
        </p:nvSpPr>
        <p:spPr>
          <a:xfrm>
            <a:off x="1700161" y="6489111"/>
            <a:ext cx="1370012" cy="3508653"/>
          </a:xfrm>
          <a:prstGeom prst="rect">
            <a:avLst/>
          </a:prstGeom>
        </p:spPr>
        <p:txBody>
          <a:bodyPr wrap="square">
            <a:spAutoFit/>
          </a:bodyPr>
          <a:lstStyle/>
          <a:p>
            <a:pPr algn="just"/>
            <a:r>
              <a:rPr lang="en-US" sz="800" b="1" dirty="0" smtClean="0"/>
              <a:t>Firstly, we will remove the unnecessary columns </a:t>
            </a:r>
            <a:r>
              <a:rPr lang="en-US" sz="800" b="1" dirty="0" err="1" smtClean="0"/>
              <a:t>e.g</a:t>
            </a:r>
            <a:r>
              <a:rPr lang="en-US" sz="800" b="1" dirty="0" smtClean="0"/>
              <a:t> </a:t>
            </a:r>
            <a:r>
              <a:rPr lang="en-US" sz="800" b="1" dirty="0"/>
              <a:t>Columns with nan values or containing no </a:t>
            </a:r>
            <a:r>
              <a:rPr lang="en-US" sz="800" b="1" dirty="0" smtClean="0"/>
              <a:t>text. Only </a:t>
            </a:r>
            <a:r>
              <a:rPr lang="en-US" sz="800" b="1" dirty="0"/>
              <a:t>4 columns were used in each dataset in form of a </a:t>
            </a:r>
            <a:r>
              <a:rPr lang="en-US" sz="800" b="1" dirty="0" err="1"/>
              <a:t>dataframe</a:t>
            </a:r>
            <a:r>
              <a:rPr lang="en-US" sz="800" b="1" dirty="0"/>
              <a:t> which are ID, Title, Text of article/Captions of Videos/Thumbnails text, Labels(fake/real</a:t>
            </a:r>
            <a:r>
              <a:rPr lang="en-US" sz="800" b="1" dirty="0" smtClean="0"/>
              <a:t>).</a:t>
            </a:r>
            <a:r>
              <a:rPr lang="en-US" sz="800" b="1" dirty="0"/>
              <a:t> A</a:t>
            </a:r>
            <a:r>
              <a:rPr lang="en-US" sz="800" b="1" dirty="0" smtClean="0"/>
              <a:t>fter </a:t>
            </a:r>
            <a:r>
              <a:rPr lang="en-US" sz="800" b="1" dirty="0"/>
              <a:t>the data cleaning and exploration phase, the next step involves extraction of the features. Features were extracted by using different NLP models </a:t>
            </a:r>
            <a:r>
              <a:rPr lang="en-US" sz="800" b="1" dirty="0" err="1"/>
              <a:t>i.e</a:t>
            </a:r>
            <a:r>
              <a:rPr lang="en-US" sz="800" b="1" dirty="0"/>
              <a:t> word count based models(</a:t>
            </a:r>
            <a:r>
              <a:rPr lang="en-US" sz="800" b="1" dirty="0" err="1"/>
              <a:t>e.g</a:t>
            </a:r>
            <a:r>
              <a:rPr lang="en-US" sz="800" b="1" dirty="0"/>
              <a:t> bag of words, and bag of n-grams</a:t>
            </a:r>
            <a:r>
              <a:rPr lang="en-US" sz="800" b="1" dirty="0" smtClean="0"/>
              <a:t>). The </a:t>
            </a:r>
            <a:r>
              <a:rPr lang="en-US" sz="800" b="1" dirty="0"/>
              <a:t>input features are then used </a:t>
            </a:r>
            <a:r>
              <a:rPr lang="en-US" sz="800" b="1" dirty="0" smtClean="0"/>
              <a:t>to train models. Then dataset is divided into training and testing data to calculate the results.</a:t>
            </a:r>
            <a:endParaRPr lang="en-US" sz="800" b="1" dirty="0"/>
          </a:p>
          <a:p>
            <a:pPr algn="just"/>
            <a:endParaRPr lang="en-US" sz="800" b="1" dirty="0"/>
          </a:p>
          <a:p>
            <a:pPr algn="just"/>
            <a:r>
              <a:rPr lang="en-US" sz="700" b="1" dirty="0" smtClean="0"/>
              <a:t> </a:t>
            </a:r>
            <a:endParaRPr lang="en-US" sz="700" b="1" dirty="0"/>
          </a:p>
          <a:p>
            <a:pPr algn="just"/>
            <a:r>
              <a:rPr lang="en-US" sz="700" b="1" dirty="0" smtClean="0"/>
              <a:t> </a:t>
            </a:r>
            <a:endParaRPr lang="en-US" sz="700" b="1" dirty="0"/>
          </a:p>
        </p:txBody>
      </p:sp>
      <p:sp>
        <p:nvSpPr>
          <p:cNvPr id="37" name="Rectangle 36"/>
          <p:cNvSpPr/>
          <p:nvPr/>
        </p:nvSpPr>
        <p:spPr>
          <a:xfrm>
            <a:off x="3281172" y="2689721"/>
            <a:ext cx="1481867" cy="1323439"/>
          </a:xfrm>
          <a:prstGeom prst="rect">
            <a:avLst/>
          </a:prstGeom>
        </p:spPr>
        <p:txBody>
          <a:bodyPr wrap="square">
            <a:spAutoFit/>
          </a:bodyPr>
          <a:lstStyle/>
          <a:p>
            <a:pPr algn="just"/>
            <a:r>
              <a:rPr lang="en-US" sz="800" b="1" dirty="0"/>
              <a:t>The </a:t>
            </a:r>
            <a:r>
              <a:rPr lang="en-US" sz="800" b="1" dirty="0" smtClean="0"/>
              <a:t>above results are produced </a:t>
            </a:r>
            <a:r>
              <a:rPr lang="en-US" sz="800" b="1" dirty="0"/>
              <a:t>after training the model </a:t>
            </a:r>
            <a:r>
              <a:rPr lang="en-US" sz="800" b="1" dirty="0" smtClean="0"/>
              <a:t>by </a:t>
            </a:r>
            <a:r>
              <a:rPr lang="en-US" sz="800" b="1" dirty="0"/>
              <a:t>applying word count based techniques (e.g. bag of words(BOW), bag of </a:t>
            </a:r>
            <a:r>
              <a:rPr lang="en-US" sz="800" b="1" dirty="0" err="1"/>
              <a:t>ngrams</a:t>
            </a:r>
            <a:r>
              <a:rPr lang="en-US" sz="800" b="1" dirty="0"/>
              <a:t>) for feature extraction and Logistic Regression as the machine learning </a:t>
            </a:r>
            <a:r>
              <a:rPr lang="en-US" sz="800" b="1" dirty="0" smtClean="0"/>
              <a:t>model on the given datasets.</a:t>
            </a:r>
            <a:endParaRPr lang="en-US" dirty="0"/>
          </a:p>
        </p:txBody>
      </p:sp>
      <p:pic>
        <p:nvPicPr>
          <p:cNvPr id="39" name="Picture 38"/>
          <p:cNvPicPr>
            <a:picLocks noChangeAspect="1"/>
          </p:cNvPicPr>
          <p:nvPr/>
        </p:nvPicPr>
        <p:blipFill>
          <a:blip r:embed="rId5"/>
          <a:stretch>
            <a:fillRect/>
          </a:stretch>
        </p:blipFill>
        <p:spPr>
          <a:xfrm>
            <a:off x="106500" y="5073715"/>
            <a:ext cx="1429424" cy="545570"/>
          </a:xfrm>
          <a:prstGeom prst="rect">
            <a:avLst/>
          </a:prstGeom>
        </p:spPr>
      </p:pic>
      <p:sp>
        <p:nvSpPr>
          <p:cNvPr id="42" name="Rectangle 41"/>
          <p:cNvSpPr/>
          <p:nvPr/>
        </p:nvSpPr>
        <p:spPr>
          <a:xfrm>
            <a:off x="47863" y="5638059"/>
            <a:ext cx="1481279" cy="954107"/>
          </a:xfrm>
          <a:prstGeom prst="rect">
            <a:avLst/>
          </a:prstGeom>
        </p:spPr>
        <p:txBody>
          <a:bodyPr wrap="square">
            <a:spAutoFit/>
          </a:bodyPr>
          <a:lstStyle/>
          <a:p>
            <a:pPr algn="just"/>
            <a:r>
              <a:rPr lang="en-US" sz="800" b="1" dirty="0"/>
              <a:t>Fig. 1. Examples of clickbait thumbnails. T</a:t>
            </a:r>
            <a:r>
              <a:rPr lang="en-US" sz="800" b="1" dirty="0" smtClean="0"/>
              <a:t>hey </a:t>
            </a:r>
            <a:r>
              <a:rPr lang="en-US" sz="800" b="1" dirty="0"/>
              <a:t>are eve-catching at first glance, </a:t>
            </a:r>
            <a:r>
              <a:rPr lang="en-US" sz="800" b="1" dirty="0" smtClean="0"/>
              <a:t>but the </a:t>
            </a:r>
            <a:r>
              <a:rPr lang="en-US" sz="800" b="1" dirty="0"/>
              <a:t>content of the linked videos is inconsistent with what these thumbnails have advertised.</a:t>
            </a:r>
            <a:endParaRPr lang="en-US" sz="900" b="1" dirty="0"/>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51144" y="1672513"/>
            <a:ext cx="1360545" cy="934679"/>
          </a:xfrm>
          <a:prstGeom prst="rect">
            <a:avLst/>
          </a:prstGeom>
        </p:spPr>
      </p:pic>
    </p:spTree>
    <p:extLst>
      <p:ext uri="{BB962C8B-B14F-4D97-AF65-F5344CB8AC3E}">
        <p14:creationId xmlns:p14="http://schemas.microsoft.com/office/powerpoint/2010/main" val="1261633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998</TotalTime>
  <Words>632</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FAKE NEWS DETECTION SYSTEM ON SOCIAL MEDIA PLATFORM MARYAM MUNIR - 180978,  QURAT UL AIN - 181030 - BSCS8A  SUPERVISOR: SIR SHOAIB MALIK FYP ID :- CS-SP-21-25 BATCH(2018-2022)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Windows User</cp:lastModifiedBy>
  <cp:revision>91</cp:revision>
  <dcterms:created xsi:type="dcterms:W3CDTF">2013-01-28T22:40:39Z</dcterms:created>
  <dcterms:modified xsi:type="dcterms:W3CDTF">2022-05-15T04:41:10Z</dcterms:modified>
</cp:coreProperties>
</file>