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8" r:id="rId3"/>
    <p:sldId id="259" r:id="rId4"/>
    <p:sldId id="260" r:id="rId5"/>
    <p:sldId id="261" r:id="rId6"/>
    <p:sldId id="278" r:id="rId7"/>
    <p:sldId id="282" r:id="rId8"/>
    <p:sldId id="279" r:id="rId9"/>
    <p:sldId id="283" r:id="rId10"/>
    <p:sldId id="281" r:id="rId11"/>
    <p:sldId id="284" r:id="rId12"/>
    <p:sldId id="268" r:id="rId13"/>
    <p:sldId id="280" r:id="rId14"/>
    <p:sldId id="274" r:id="rId15"/>
    <p:sldId id="272" r:id="rId16"/>
    <p:sldId id="273"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AFD2"/>
    <a:srgbClr val="32579A"/>
    <a:srgbClr val="3A61A6"/>
    <a:srgbClr val="6283BD"/>
    <a:srgbClr val="7A8EAA"/>
    <a:srgbClr val="6B88BC"/>
    <a:srgbClr val="2A4982"/>
    <a:srgbClr val="233D6B"/>
    <a:srgbClr val="203864"/>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62" autoAdjust="0"/>
    <p:restoredTop sz="94660"/>
  </p:normalViewPr>
  <p:slideViewPr>
    <p:cSldViewPr snapToGrid="0">
      <p:cViewPr varScale="1">
        <p:scale>
          <a:sx n="86" d="100"/>
          <a:sy n="86" d="100"/>
        </p:scale>
        <p:origin x="8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C7A56C-8909-427A-B85F-A8187D31CF5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4F10FF-FABA-46D6-BC5B-2CB244B75B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E90D39-497A-4CFD-A576-ECD76AED56AB}" type="datetimeFigureOut">
              <a:rPr lang="en-US" smtClean="0"/>
              <a:t>5/15/2022</a:t>
            </a:fld>
            <a:endParaRPr lang="en-US"/>
          </a:p>
        </p:txBody>
      </p:sp>
      <p:sp>
        <p:nvSpPr>
          <p:cNvPr id="4" name="Footer Placeholder 3">
            <a:extLst>
              <a:ext uri="{FF2B5EF4-FFF2-40B4-BE49-F238E27FC236}">
                <a16:creationId xmlns:a16="http://schemas.microsoft.com/office/drawing/2014/main" id="{51EC6AEE-80B2-4B00-8938-A37AE36826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11E398C-F45F-4EE9-8FE1-AFB973B89A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97E727-3FF0-42D4-9F81-A8F7D03CEC4B}" type="slidenum">
              <a:rPr lang="en-US" smtClean="0"/>
              <a:t>‹#›</a:t>
            </a:fld>
            <a:endParaRPr lang="en-US"/>
          </a:p>
        </p:txBody>
      </p:sp>
    </p:spTree>
    <p:extLst>
      <p:ext uri="{BB962C8B-B14F-4D97-AF65-F5344CB8AC3E}">
        <p14:creationId xmlns:p14="http://schemas.microsoft.com/office/powerpoint/2010/main" val="356390117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C6C93-B527-41BA-9A66-2040354876D4}" type="datetimeFigureOut">
              <a:rPr lang="en-US" smtClean="0"/>
              <a:t>5/15/2022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D03393-D2C7-45F6-BCBE-634D5EFB5B67}" type="slidenum">
              <a:rPr lang="en-US" smtClean="0"/>
              <a:t>‹#›</a:t>
            </a:fld>
            <a:endParaRPr lang="en-US"/>
          </a:p>
        </p:txBody>
      </p:sp>
    </p:spTree>
    <p:extLst>
      <p:ext uri="{BB962C8B-B14F-4D97-AF65-F5344CB8AC3E}">
        <p14:creationId xmlns:p14="http://schemas.microsoft.com/office/powerpoint/2010/main" val="64461720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E3A53-D37E-4A63-9803-3FAA6CBFC57A}"/>
              </a:ext>
            </a:extLst>
          </p:cNvPr>
          <p:cNvSpPr>
            <a:spLocks noGrp="1"/>
          </p:cNvSpPr>
          <p:nvPr>
            <p:ph idx="1"/>
          </p:nvPr>
        </p:nvSpPr>
        <p:spPr>
          <a:xfrm>
            <a:off x="746053" y="1899684"/>
            <a:ext cx="10515600" cy="4366434"/>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4">
            <a:extLst>
              <a:ext uri="{FF2B5EF4-FFF2-40B4-BE49-F238E27FC236}">
                <a16:creationId xmlns:a16="http://schemas.microsoft.com/office/drawing/2014/main" id="{9EBAA639-BDF3-4BAC-8B33-3CD255DA1809}"/>
              </a:ext>
            </a:extLst>
          </p:cNvPr>
          <p:cNvSpPr>
            <a:spLocks noGrp="1"/>
          </p:cNvSpPr>
          <p:nvPr>
            <p:ph type="sldNum" sz="quarter" idx="4"/>
          </p:nvPr>
        </p:nvSpPr>
        <p:spPr>
          <a:xfrm>
            <a:off x="10831610" y="6161643"/>
            <a:ext cx="439542" cy="365125"/>
          </a:xfrm>
          <a:prstGeom prst="rect">
            <a:avLst/>
          </a:prstGeom>
        </p:spPr>
        <p:txBody>
          <a:bodyPr vert="horz" lIns="91440" tIns="45720" rIns="91440" bIns="45720" rtlCol="0" anchor="ctr"/>
          <a:lstStyle>
            <a:lvl1pPr algn="ctr">
              <a:defRPr sz="1200">
                <a:solidFill>
                  <a:schemeClr val="bg1"/>
                </a:solidFill>
              </a:defRPr>
            </a:lvl1pPr>
          </a:lstStyle>
          <a:p>
            <a:fld id="{D96FA717-71EF-42D4-9E06-8A87E9ABD9EA}" type="slidenum">
              <a:rPr lang="en-US" smtClean="0"/>
              <a:pPr/>
              <a:t>‹#›</a:t>
            </a:fld>
            <a:endParaRPr lang="en-US"/>
          </a:p>
        </p:txBody>
      </p:sp>
      <p:sp>
        <p:nvSpPr>
          <p:cNvPr id="17" name="Title 16">
            <a:extLst>
              <a:ext uri="{FF2B5EF4-FFF2-40B4-BE49-F238E27FC236}">
                <a16:creationId xmlns:a16="http://schemas.microsoft.com/office/drawing/2014/main" id="{3C9E3CFD-8C75-48A7-B321-545A17A57D87}"/>
              </a:ext>
            </a:extLst>
          </p:cNvPr>
          <p:cNvSpPr>
            <a:spLocks noGrp="1"/>
          </p:cNvSpPr>
          <p:nvPr>
            <p:ph type="title"/>
          </p:nvPr>
        </p:nvSpPr>
        <p:spPr>
          <a:xfrm>
            <a:off x="746053" y="770878"/>
            <a:ext cx="10515600" cy="1036070"/>
          </a:xfrm>
        </p:spPr>
        <p:txBody>
          <a:bodyPr/>
          <a:lstStyle/>
          <a:p>
            <a:r>
              <a:rPr lang="en-US" dirty="0"/>
              <a:t>Click to edit Master title style</a:t>
            </a:r>
          </a:p>
        </p:txBody>
      </p:sp>
    </p:spTree>
    <p:extLst>
      <p:ext uri="{BB962C8B-B14F-4D97-AF65-F5344CB8AC3E}">
        <p14:creationId xmlns:p14="http://schemas.microsoft.com/office/powerpoint/2010/main" val="2474746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35E34-2DCF-439C-8B13-7FCDAC0C3ECB}"/>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37C7FAD-5E8B-40DE-A7F8-EAFC07C35E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3" name="Slide Number Placeholder 4">
            <a:extLst>
              <a:ext uri="{FF2B5EF4-FFF2-40B4-BE49-F238E27FC236}">
                <a16:creationId xmlns:a16="http://schemas.microsoft.com/office/drawing/2014/main" id="{41295F0A-7B3E-4B8D-A3DF-1626D3D25202}"/>
              </a:ext>
            </a:extLst>
          </p:cNvPr>
          <p:cNvSpPr>
            <a:spLocks noGrp="1"/>
          </p:cNvSpPr>
          <p:nvPr>
            <p:ph type="sldNum" sz="quarter" idx="4"/>
          </p:nvPr>
        </p:nvSpPr>
        <p:spPr>
          <a:xfrm>
            <a:off x="10851776" y="6168367"/>
            <a:ext cx="403413" cy="365125"/>
          </a:xfrm>
          <a:prstGeom prst="rect">
            <a:avLst/>
          </a:prstGeom>
        </p:spPr>
        <p:txBody>
          <a:bodyPr vert="horz" lIns="91440" tIns="45720" rIns="91440" bIns="45720" rtlCol="0" anchor="ctr"/>
          <a:lstStyle>
            <a:lvl1pPr algn="ctr">
              <a:defRPr sz="1200">
                <a:solidFill>
                  <a:schemeClr val="bg1"/>
                </a:solidFill>
              </a:defRPr>
            </a:lvl1pPr>
          </a:lstStyle>
          <a:p>
            <a:fld id="{D96FA717-71EF-42D4-9E06-8A87E9ABD9EA}" type="slidenum">
              <a:rPr lang="en-US" smtClean="0"/>
              <a:pPr/>
              <a:t>‹#›</a:t>
            </a:fld>
            <a:endParaRPr lang="en-US"/>
          </a:p>
        </p:txBody>
      </p:sp>
    </p:spTree>
    <p:extLst>
      <p:ext uri="{BB962C8B-B14F-4D97-AF65-F5344CB8AC3E}">
        <p14:creationId xmlns:p14="http://schemas.microsoft.com/office/powerpoint/2010/main" val="3143144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95281-5097-4BE0-A9F1-C9D3D90BE564}"/>
              </a:ext>
            </a:extLst>
          </p:cNvPr>
          <p:cNvSpPr>
            <a:spLocks noGrp="1"/>
          </p:cNvSpPr>
          <p:nvPr>
            <p:ph type="title"/>
          </p:nvPr>
        </p:nvSpPr>
        <p:spPr>
          <a:xfrm>
            <a:off x="831850" y="1683042"/>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0577A89-3DEF-4D8F-A816-ECE7C79FF7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3" name="Slide Number Placeholder 4">
            <a:extLst>
              <a:ext uri="{FF2B5EF4-FFF2-40B4-BE49-F238E27FC236}">
                <a16:creationId xmlns:a16="http://schemas.microsoft.com/office/drawing/2014/main" id="{6FDCF27A-1AD3-440E-A66E-714731CA3AA8}"/>
              </a:ext>
            </a:extLst>
          </p:cNvPr>
          <p:cNvSpPr>
            <a:spLocks noGrp="1"/>
          </p:cNvSpPr>
          <p:nvPr>
            <p:ph type="sldNum" sz="quarter" idx="4"/>
          </p:nvPr>
        </p:nvSpPr>
        <p:spPr>
          <a:xfrm>
            <a:off x="10851776" y="6175091"/>
            <a:ext cx="385755" cy="365125"/>
          </a:xfrm>
          <a:prstGeom prst="rect">
            <a:avLst/>
          </a:prstGeom>
        </p:spPr>
        <p:txBody>
          <a:bodyPr vert="horz" lIns="91440" tIns="45720" rIns="91440" bIns="45720" rtlCol="0" anchor="ctr"/>
          <a:lstStyle>
            <a:lvl1pPr algn="ctr">
              <a:defRPr sz="1200">
                <a:solidFill>
                  <a:schemeClr val="bg1"/>
                </a:solidFill>
              </a:defRPr>
            </a:lvl1pPr>
          </a:lstStyle>
          <a:p>
            <a:fld id="{D96FA717-71EF-42D4-9E06-8A87E9ABD9EA}" type="slidenum">
              <a:rPr lang="en-US" smtClean="0"/>
              <a:pPr/>
              <a:t>‹#›</a:t>
            </a:fld>
            <a:endParaRPr lang="en-US"/>
          </a:p>
        </p:txBody>
      </p:sp>
    </p:spTree>
    <p:extLst>
      <p:ext uri="{BB962C8B-B14F-4D97-AF65-F5344CB8AC3E}">
        <p14:creationId xmlns:p14="http://schemas.microsoft.com/office/powerpoint/2010/main" val="3343647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87645-C17C-4BF2-9BBD-6060883280D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70D06E0-F86F-4A5F-9939-B4906BF4758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438A3F-6C69-4EE4-B91D-10FC51D147F1}"/>
              </a:ext>
            </a:extLst>
          </p:cNvPr>
          <p:cNvSpPr>
            <a:spLocks noGrp="1"/>
          </p:cNvSpPr>
          <p:nvPr>
            <p:ph sz="half" idx="2"/>
          </p:nvPr>
        </p:nvSpPr>
        <p:spPr>
          <a:xfrm>
            <a:off x="6172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lide Number Placeholder 4">
            <a:extLst>
              <a:ext uri="{FF2B5EF4-FFF2-40B4-BE49-F238E27FC236}">
                <a16:creationId xmlns:a16="http://schemas.microsoft.com/office/drawing/2014/main" id="{DF67EFEA-97C3-4656-B741-FEC422A742B0}"/>
              </a:ext>
            </a:extLst>
          </p:cNvPr>
          <p:cNvSpPr>
            <a:spLocks noGrp="1"/>
          </p:cNvSpPr>
          <p:nvPr>
            <p:ph type="sldNum" sz="quarter" idx="4"/>
          </p:nvPr>
        </p:nvSpPr>
        <p:spPr>
          <a:xfrm>
            <a:off x="8494332" y="6175091"/>
            <a:ext cx="2743200" cy="365125"/>
          </a:xfrm>
          <a:prstGeom prst="rect">
            <a:avLst/>
          </a:prstGeom>
        </p:spPr>
        <p:txBody>
          <a:bodyPr vert="horz" lIns="91440" tIns="45720" rIns="91440" bIns="45720" rtlCol="0" anchor="ctr"/>
          <a:lstStyle>
            <a:lvl1pPr algn="r">
              <a:defRPr sz="1200">
                <a:solidFill>
                  <a:schemeClr val="bg1"/>
                </a:solidFill>
              </a:defRPr>
            </a:lvl1pPr>
          </a:lstStyle>
          <a:p>
            <a:fld id="{D96FA717-71EF-42D4-9E06-8A87E9ABD9EA}" type="slidenum">
              <a:rPr lang="en-US" smtClean="0"/>
              <a:pPr/>
              <a:t>‹#›</a:t>
            </a:fld>
            <a:endParaRPr lang="en-US"/>
          </a:p>
        </p:txBody>
      </p:sp>
    </p:spTree>
    <p:extLst>
      <p:ext uri="{BB962C8B-B14F-4D97-AF65-F5344CB8AC3E}">
        <p14:creationId xmlns:p14="http://schemas.microsoft.com/office/powerpoint/2010/main" val="3957570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6EC89-65CC-4A10-9B3A-DE72B14002FB}"/>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90003A89-5FB3-4870-9BE7-042AAAA793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C76A596-E394-4083-BB44-79F02111C47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2156AB-CF7D-4372-920D-4A26F43582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6C43E7F-B0F4-4C84-90A8-317A45EF8F4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4">
            <a:extLst>
              <a:ext uri="{FF2B5EF4-FFF2-40B4-BE49-F238E27FC236}">
                <a16:creationId xmlns:a16="http://schemas.microsoft.com/office/drawing/2014/main" id="{DB7B5ECD-70EA-4960-91E5-562B12408689}"/>
              </a:ext>
            </a:extLst>
          </p:cNvPr>
          <p:cNvSpPr>
            <a:spLocks noGrp="1"/>
          </p:cNvSpPr>
          <p:nvPr>
            <p:ph type="sldNum" sz="quarter" idx="10"/>
          </p:nvPr>
        </p:nvSpPr>
        <p:spPr>
          <a:xfrm>
            <a:off x="8494332" y="6175091"/>
            <a:ext cx="2743200" cy="365125"/>
          </a:xfrm>
          <a:prstGeom prst="rect">
            <a:avLst/>
          </a:prstGeom>
        </p:spPr>
        <p:txBody>
          <a:bodyPr vert="horz" lIns="91440" tIns="45720" rIns="91440" bIns="45720" rtlCol="0" anchor="ctr"/>
          <a:lstStyle>
            <a:lvl1pPr algn="r">
              <a:defRPr sz="1200">
                <a:solidFill>
                  <a:schemeClr val="bg1"/>
                </a:solidFill>
              </a:defRPr>
            </a:lvl1pPr>
          </a:lstStyle>
          <a:p>
            <a:fld id="{D96FA717-71EF-42D4-9E06-8A87E9ABD9EA}" type="slidenum">
              <a:rPr lang="en-US" smtClean="0"/>
              <a:pPr/>
              <a:t>‹#›</a:t>
            </a:fld>
            <a:endParaRPr lang="en-US"/>
          </a:p>
        </p:txBody>
      </p:sp>
    </p:spTree>
    <p:extLst>
      <p:ext uri="{BB962C8B-B14F-4D97-AF65-F5344CB8AC3E}">
        <p14:creationId xmlns:p14="http://schemas.microsoft.com/office/powerpoint/2010/main" val="63146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duotone>
              <a:schemeClr val="accent1">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1CC04A-74CF-4A8C-9842-EE9E904227C3}"/>
              </a:ext>
            </a:extLst>
          </p:cNvPr>
          <p:cNvSpPr>
            <a:spLocks noGrp="1"/>
          </p:cNvSpPr>
          <p:nvPr>
            <p:ph type="title"/>
          </p:nvPr>
        </p:nvSpPr>
        <p:spPr>
          <a:xfrm>
            <a:off x="838200" y="931065"/>
            <a:ext cx="10515600" cy="103607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F35320A-A80E-46DE-BA76-8D6569F570C1}"/>
              </a:ext>
            </a:extLst>
          </p:cNvPr>
          <p:cNvSpPr>
            <a:spLocks noGrp="1"/>
          </p:cNvSpPr>
          <p:nvPr>
            <p:ph type="body" idx="1"/>
          </p:nvPr>
        </p:nvSpPr>
        <p:spPr>
          <a:xfrm>
            <a:off x="838200" y="2159242"/>
            <a:ext cx="10515600" cy="34010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1" name="Straight Connector 20">
            <a:extLst>
              <a:ext uri="{FF2B5EF4-FFF2-40B4-BE49-F238E27FC236}">
                <a16:creationId xmlns:a16="http://schemas.microsoft.com/office/drawing/2014/main" id="{2E4040CC-75B1-4155-86B4-3B1D3A26FF6D}"/>
              </a:ext>
            </a:extLst>
          </p:cNvPr>
          <p:cNvCxnSpPr/>
          <p:nvPr userDrawn="1"/>
        </p:nvCxnSpPr>
        <p:spPr>
          <a:xfrm>
            <a:off x="0" y="6350202"/>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5C43EBF-062D-45CC-BE48-BDBD87BFC020}"/>
              </a:ext>
            </a:extLst>
          </p:cNvPr>
          <p:cNvSpPr/>
          <p:nvPr/>
        </p:nvSpPr>
        <p:spPr>
          <a:xfrm>
            <a:off x="0" y="6357654"/>
            <a:ext cx="12192000" cy="493622"/>
          </a:xfrm>
          <a:prstGeom prst="rect">
            <a:avLst/>
          </a:prstGeom>
          <a:gradFill flip="none" rotWithShape="1">
            <a:gsLst>
              <a:gs pos="0">
                <a:srgbClr val="6B88BC">
                  <a:shade val="30000"/>
                  <a:satMod val="115000"/>
                </a:srgbClr>
              </a:gs>
              <a:gs pos="50000">
                <a:srgbClr val="6B88BC">
                  <a:shade val="67500"/>
                  <a:satMod val="115000"/>
                </a:srgbClr>
              </a:gs>
              <a:gs pos="100000">
                <a:srgbClr val="6B88BC">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bg1"/>
                </a:solidFill>
                <a:latin typeface="Bahnschrift SemiBold" panose="020B0502040204020203" pitchFamily="34" charset="0"/>
              </a:rPr>
              <a:t> Department of Computer Science – FCAI</a:t>
            </a:r>
          </a:p>
        </p:txBody>
      </p:sp>
      <p:grpSp>
        <p:nvGrpSpPr>
          <p:cNvPr id="9" name="Group 8">
            <a:extLst>
              <a:ext uri="{FF2B5EF4-FFF2-40B4-BE49-F238E27FC236}">
                <a16:creationId xmlns:a16="http://schemas.microsoft.com/office/drawing/2014/main" id="{D3BFBFB5-F5E4-4CEE-838F-535B0A3BDFF0}"/>
              </a:ext>
            </a:extLst>
          </p:cNvPr>
          <p:cNvGrpSpPr/>
          <p:nvPr/>
        </p:nvGrpSpPr>
        <p:grpSpPr>
          <a:xfrm>
            <a:off x="11353800" y="5978177"/>
            <a:ext cx="728656" cy="744049"/>
            <a:chOff x="5168164" y="434518"/>
            <a:chExt cx="1737360" cy="1737360"/>
          </a:xfrm>
          <a:effectLst/>
        </p:grpSpPr>
        <p:sp>
          <p:nvSpPr>
            <p:cNvPr id="10" name="Oval 9">
              <a:extLst>
                <a:ext uri="{FF2B5EF4-FFF2-40B4-BE49-F238E27FC236}">
                  <a16:creationId xmlns:a16="http://schemas.microsoft.com/office/drawing/2014/main" id="{C9239F44-2A8E-417C-B57C-2C55BEE2CF93}"/>
                </a:ext>
              </a:extLst>
            </p:cNvPr>
            <p:cNvSpPr/>
            <p:nvPr/>
          </p:nvSpPr>
          <p:spPr>
            <a:xfrm>
              <a:off x="5168164" y="434518"/>
              <a:ext cx="1737360" cy="1737360"/>
            </a:xfrm>
            <a:prstGeom prst="ellipse">
              <a:avLst/>
            </a:prstGeom>
            <a:ln w="19050">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184E40D-CC86-4C9F-AA9F-81CD3FF467BA}"/>
                </a:ext>
              </a:extLst>
            </p:cNvPr>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5265006" y="726892"/>
              <a:ext cx="1543676" cy="1152612"/>
            </a:xfrm>
            <a:prstGeom prst="rect">
              <a:avLst/>
            </a:prstGeom>
            <a:ln>
              <a:noFill/>
            </a:ln>
            <a:effectLst/>
          </p:spPr>
        </p:pic>
      </p:grpSp>
      <p:sp>
        <p:nvSpPr>
          <p:cNvPr id="13" name="Oval 12">
            <a:extLst>
              <a:ext uri="{FF2B5EF4-FFF2-40B4-BE49-F238E27FC236}">
                <a16:creationId xmlns:a16="http://schemas.microsoft.com/office/drawing/2014/main" id="{3B8FF59D-E453-41D2-8721-6E92A3578A52}"/>
              </a:ext>
            </a:extLst>
          </p:cNvPr>
          <p:cNvSpPr/>
          <p:nvPr/>
        </p:nvSpPr>
        <p:spPr>
          <a:xfrm>
            <a:off x="10896327" y="6189926"/>
            <a:ext cx="318521" cy="320550"/>
          </a:xfrm>
          <a:prstGeom prst="ellipse">
            <a:avLst/>
          </a:prstGeom>
          <a:solidFill>
            <a:schemeClr val="accent1">
              <a:lumMod val="75000"/>
            </a:schemeClr>
          </a:solidFill>
          <a:ln w="19050">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Slide Number Placeholder 4">
            <a:extLst>
              <a:ext uri="{FF2B5EF4-FFF2-40B4-BE49-F238E27FC236}">
                <a16:creationId xmlns:a16="http://schemas.microsoft.com/office/drawing/2014/main" id="{97F73E76-7D64-4729-BC5C-FD5C58BB6943}"/>
              </a:ext>
            </a:extLst>
          </p:cNvPr>
          <p:cNvSpPr>
            <a:spLocks noGrp="1"/>
          </p:cNvSpPr>
          <p:nvPr>
            <p:ph type="sldNum" sz="quarter" idx="4"/>
          </p:nvPr>
        </p:nvSpPr>
        <p:spPr>
          <a:xfrm>
            <a:off x="10845054" y="6172203"/>
            <a:ext cx="412649" cy="368012"/>
          </a:xfrm>
          <a:prstGeom prst="rect">
            <a:avLst/>
          </a:prstGeom>
        </p:spPr>
        <p:txBody>
          <a:bodyPr vert="horz" lIns="91440" tIns="45720" rIns="91440" bIns="45720" rtlCol="0" anchor="ctr"/>
          <a:lstStyle>
            <a:lvl1pPr algn="ctr">
              <a:defRPr sz="1200">
                <a:solidFill>
                  <a:schemeClr val="bg1"/>
                </a:solidFill>
              </a:defRPr>
            </a:lvl1pPr>
          </a:lstStyle>
          <a:p>
            <a:fld id="{D96FA717-71EF-42D4-9E06-8A87E9ABD9EA}" type="slidenum">
              <a:rPr lang="en-US" smtClean="0"/>
              <a:pPr/>
              <a:t>‹#›</a:t>
            </a:fld>
            <a:endParaRPr lang="en-US" dirty="0"/>
          </a:p>
        </p:txBody>
      </p:sp>
    </p:spTree>
    <p:extLst>
      <p:ext uri="{BB962C8B-B14F-4D97-AF65-F5344CB8AC3E}">
        <p14:creationId xmlns:p14="http://schemas.microsoft.com/office/powerpoint/2010/main" val="820352273"/>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1" r:id="rId3"/>
    <p:sldLayoutId id="2147483652" r:id="rId4"/>
    <p:sldLayoutId id="2147483653"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007/978-3-030-23281-8_30" TargetMode="External"/><Relationship Id="rId2" Type="http://schemas.openxmlformats.org/officeDocument/2006/relationships/hyperlink" Target="https://doi.org/10.1007/978-3-319-70096-0_59" TargetMode="External"/><Relationship Id="rId1" Type="http://schemas.openxmlformats.org/officeDocument/2006/relationships/slideLayout" Target="../slideLayouts/slideLayout1.xml"/><Relationship Id="rId5" Type="http://schemas.openxmlformats.org/officeDocument/2006/relationships/hyperlink" Target="https://scholar.smu.edu/datasciencereview/vol1/iss3/10" TargetMode="External"/><Relationship Id="rId4" Type="http://schemas.openxmlformats.org/officeDocument/2006/relationships/hyperlink" Target="https://doi.org/10.3390/app919406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E0DA28DA-8317-4521-A2B2-1A8AF8C283F5}"/>
              </a:ext>
            </a:extLst>
          </p:cNvPr>
          <p:cNvSpPr/>
          <p:nvPr/>
        </p:nvSpPr>
        <p:spPr>
          <a:xfrm>
            <a:off x="5907006" y="1953246"/>
            <a:ext cx="5225467" cy="526680"/>
          </a:xfrm>
          <a:prstGeom prst="roundRect">
            <a:avLst/>
          </a:prstGeom>
          <a:solidFill>
            <a:srgbClr val="3A61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sym typeface="Century Gothic"/>
            </a:endParaRPr>
          </a:p>
        </p:txBody>
      </p:sp>
      <p:graphicFrame>
        <p:nvGraphicFramePr>
          <p:cNvPr id="8" name="Table 7">
            <a:extLst>
              <a:ext uri="{FF2B5EF4-FFF2-40B4-BE49-F238E27FC236}">
                <a16:creationId xmlns:a16="http://schemas.microsoft.com/office/drawing/2014/main" id="{EB8DBCA2-6BFF-4886-B950-904E8303FEFA}"/>
              </a:ext>
            </a:extLst>
          </p:cNvPr>
          <p:cNvGraphicFramePr>
            <a:graphicFrameLocks noGrp="1"/>
          </p:cNvGraphicFramePr>
          <p:nvPr>
            <p:extLst>
              <p:ext uri="{D42A27DB-BD31-4B8C-83A1-F6EECF244321}">
                <p14:modId xmlns:p14="http://schemas.microsoft.com/office/powerpoint/2010/main" val="685150602"/>
              </p:ext>
            </p:extLst>
          </p:nvPr>
        </p:nvGraphicFramePr>
        <p:xfrm>
          <a:off x="5987687" y="2013835"/>
          <a:ext cx="5067520" cy="365760"/>
        </p:xfrm>
        <a:graphic>
          <a:graphicData uri="http://schemas.openxmlformats.org/drawingml/2006/table">
            <a:tbl>
              <a:tblPr firstRow="1" bandRow="1">
                <a:tableStyleId>{5C22544A-7EE6-4342-B048-85BDC9FD1C3A}</a:tableStyleId>
              </a:tblPr>
              <a:tblGrid>
                <a:gridCol w="2533760">
                  <a:extLst>
                    <a:ext uri="{9D8B030D-6E8A-4147-A177-3AD203B41FA5}">
                      <a16:colId xmlns:a16="http://schemas.microsoft.com/office/drawing/2014/main" val="4119125729"/>
                    </a:ext>
                  </a:extLst>
                </a:gridCol>
                <a:gridCol w="2533760">
                  <a:extLst>
                    <a:ext uri="{9D8B030D-6E8A-4147-A177-3AD203B41FA5}">
                      <a16:colId xmlns:a16="http://schemas.microsoft.com/office/drawing/2014/main" val="3664111864"/>
                    </a:ext>
                  </a:extLst>
                </a:gridCol>
              </a:tblGrid>
              <a:tr h="341757">
                <a:tc>
                  <a:txBody>
                    <a:bodyPr/>
                    <a:lstStyle/>
                    <a:p>
                      <a:pPr marL="0" algn="l" defTabSz="914400" rtl="0" eaLnBrk="1" latinLnBrk="0" hangingPunct="1"/>
                      <a:r>
                        <a:rPr lang="en-US" sz="1800" b="1" kern="1200" dirty="0">
                          <a:solidFill>
                            <a:schemeClr val="bg1"/>
                          </a:solidFill>
                          <a:latin typeface="Arial" panose="020B0604020202020204" pitchFamily="34" charset="0"/>
                          <a:ea typeface="Cambria" panose="02040503050406030204" pitchFamily="18" charset="0"/>
                          <a:cs typeface="Arial" panose="020B0604020202020204" pitchFamily="34" charset="0"/>
                        </a:rPr>
                        <a:t>FYP Semester:</a:t>
                      </a: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800" b="1" kern="1200" dirty="0" smtClean="0">
                          <a:solidFill>
                            <a:schemeClr val="bg1"/>
                          </a:solidFill>
                          <a:latin typeface="Arial" panose="020B0604020202020204" pitchFamily="34" charset="0"/>
                          <a:ea typeface="Cambria" panose="02040503050406030204" pitchFamily="18" charset="0"/>
                          <a:cs typeface="Arial" panose="020B0604020202020204" pitchFamily="34" charset="0"/>
                        </a:rPr>
                        <a:t>III</a:t>
                      </a:r>
                      <a:endParaRPr lang="en-US" sz="1800" b="1" kern="1200" dirty="0">
                        <a:solidFill>
                          <a:schemeClr val="bg1"/>
                        </a:solidFill>
                        <a:latin typeface="Arial" panose="020B0604020202020204" pitchFamily="34" charset="0"/>
                        <a:ea typeface="Cambria" panose="02040503050406030204" pitchFamily="18"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08522920"/>
                  </a:ext>
                </a:extLst>
              </a:tr>
            </a:tbl>
          </a:graphicData>
        </a:graphic>
      </p:graphicFrame>
      <p:sp>
        <p:nvSpPr>
          <p:cNvPr id="9" name="Rectangle: Rounded Corners 8">
            <a:extLst>
              <a:ext uri="{FF2B5EF4-FFF2-40B4-BE49-F238E27FC236}">
                <a16:creationId xmlns:a16="http://schemas.microsoft.com/office/drawing/2014/main" id="{BCE06E64-3CBE-402E-BED0-115B61353DED}"/>
              </a:ext>
            </a:extLst>
          </p:cNvPr>
          <p:cNvSpPr/>
          <p:nvPr/>
        </p:nvSpPr>
        <p:spPr>
          <a:xfrm>
            <a:off x="5907006" y="2672588"/>
            <a:ext cx="5225467" cy="526680"/>
          </a:xfrm>
          <a:prstGeom prst="roundRect">
            <a:avLst/>
          </a:prstGeom>
          <a:solidFill>
            <a:srgbClr val="3A61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sym typeface="Century Gothic"/>
            </a:endParaRPr>
          </a:p>
        </p:txBody>
      </p:sp>
      <p:graphicFrame>
        <p:nvGraphicFramePr>
          <p:cNvPr id="10" name="Table 9">
            <a:extLst>
              <a:ext uri="{FF2B5EF4-FFF2-40B4-BE49-F238E27FC236}">
                <a16:creationId xmlns:a16="http://schemas.microsoft.com/office/drawing/2014/main" id="{D76843FB-BD25-4744-A7DE-55DED07BEAE0}"/>
              </a:ext>
            </a:extLst>
          </p:cNvPr>
          <p:cNvGraphicFramePr>
            <a:graphicFrameLocks noGrp="1"/>
          </p:cNvGraphicFramePr>
          <p:nvPr>
            <p:extLst>
              <p:ext uri="{D42A27DB-BD31-4B8C-83A1-F6EECF244321}">
                <p14:modId xmlns:p14="http://schemas.microsoft.com/office/powerpoint/2010/main" val="4098448422"/>
              </p:ext>
            </p:extLst>
          </p:nvPr>
        </p:nvGraphicFramePr>
        <p:xfrm>
          <a:off x="5987687" y="2733177"/>
          <a:ext cx="5067520" cy="365760"/>
        </p:xfrm>
        <a:graphic>
          <a:graphicData uri="http://schemas.openxmlformats.org/drawingml/2006/table">
            <a:tbl>
              <a:tblPr firstRow="1" bandRow="1">
                <a:tableStyleId>{5C22544A-7EE6-4342-B048-85BDC9FD1C3A}</a:tableStyleId>
              </a:tblPr>
              <a:tblGrid>
                <a:gridCol w="2533760">
                  <a:extLst>
                    <a:ext uri="{9D8B030D-6E8A-4147-A177-3AD203B41FA5}">
                      <a16:colId xmlns:a16="http://schemas.microsoft.com/office/drawing/2014/main" val="4119125729"/>
                    </a:ext>
                  </a:extLst>
                </a:gridCol>
                <a:gridCol w="2533760">
                  <a:extLst>
                    <a:ext uri="{9D8B030D-6E8A-4147-A177-3AD203B41FA5}">
                      <a16:colId xmlns:a16="http://schemas.microsoft.com/office/drawing/2014/main" val="3664111864"/>
                    </a:ext>
                  </a:extLst>
                </a:gridCol>
              </a:tblGrid>
              <a:tr h="341757">
                <a:tc>
                  <a:txBody>
                    <a:bodyPr/>
                    <a:lstStyle/>
                    <a:p>
                      <a:pPr marL="0" algn="l" defTabSz="914400" rtl="0" eaLnBrk="1" latinLnBrk="0" hangingPunct="1"/>
                      <a:r>
                        <a:rPr lang="en-US" sz="1800" b="1" kern="1200" dirty="0">
                          <a:solidFill>
                            <a:schemeClr val="bg1"/>
                          </a:solidFill>
                          <a:latin typeface="Arial" panose="020B0604020202020204" pitchFamily="34" charset="0"/>
                          <a:ea typeface="Cambria" panose="02040503050406030204" pitchFamily="18" charset="0"/>
                          <a:cs typeface="Arial" panose="020B0604020202020204" pitchFamily="34" charset="0"/>
                        </a:rPr>
                        <a:t>FYP-ID:</a:t>
                      </a: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800" b="1" kern="1200" dirty="0" smtClean="0">
                          <a:solidFill>
                            <a:schemeClr val="bg1"/>
                          </a:solidFill>
                          <a:latin typeface="Arial" panose="020B0604020202020204" pitchFamily="34" charset="0"/>
                          <a:ea typeface="Cambria" panose="02040503050406030204" pitchFamily="18" charset="0"/>
                          <a:cs typeface="Arial" panose="020B0604020202020204" pitchFamily="34" charset="0"/>
                        </a:rPr>
                        <a:t>CS-SP-21-25</a:t>
                      </a:r>
                      <a:endParaRPr lang="en-US" sz="1800" b="1" kern="1200" dirty="0">
                        <a:solidFill>
                          <a:schemeClr val="bg1"/>
                        </a:solidFill>
                        <a:latin typeface="Arial" panose="020B0604020202020204" pitchFamily="34" charset="0"/>
                        <a:ea typeface="Cambria" panose="02040503050406030204" pitchFamily="18"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08522920"/>
                  </a:ext>
                </a:extLst>
              </a:tr>
            </a:tbl>
          </a:graphicData>
        </a:graphic>
      </p:graphicFrame>
      <p:sp>
        <p:nvSpPr>
          <p:cNvPr id="11" name="Rectangle: Rounded Corners 10">
            <a:extLst>
              <a:ext uri="{FF2B5EF4-FFF2-40B4-BE49-F238E27FC236}">
                <a16:creationId xmlns:a16="http://schemas.microsoft.com/office/drawing/2014/main" id="{AC63F5A0-B65B-47EA-A639-7768577CF2A6}"/>
              </a:ext>
            </a:extLst>
          </p:cNvPr>
          <p:cNvSpPr/>
          <p:nvPr/>
        </p:nvSpPr>
        <p:spPr>
          <a:xfrm>
            <a:off x="5907006" y="3390238"/>
            <a:ext cx="5225467" cy="526680"/>
          </a:xfrm>
          <a:prstGeom prst="roundRect">
            <a:avLst/>
          </a:prstGeom>
          <a:solidFill>
            <a:srgbClr val="3A61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sym typeface="Century Gothic"/>
            </a:endParaRPr>
          </a:p>
        </p:txBody>
      </p:sp>
      <p:graphicFrame>
        <p:nvGraphicFramePr>
          <p:cNvPr id="12" name="Table 11">
            <a:extLst>
              <a:ext uri="{FF2B5EF4-FFF2-40B4-BE49-F238E27FC236}">
                <a16:creationId xmlns:a16="http://schemas.microsoft.com/office/drawing/2014/main" id="{7F2F67E6-88E7-493E-ADBA-ECEC99B7DCCB}"/>
              </a:ext>
            </a:extLst>
          </p:cNvPr>
          <p:cNvGraphicFramePr>
            <a:graphicFrameLocks noGrp="1"/>
          </p:cNvGraphicFramePr>
          <p:nvPr>
            <p:extLst>
              <p:ext uri="{D42A27DB-BD31-4B8C-83A1-F6EECF244321}">
                <p14:modId xmlns:p14="http://schemas.microsoft.com/office/powerpoint/2010/main" val="1977767712"/>
              </p:ext>
            </p:extLst>
          </p:nvPr>
        </p:nvGraphicFramePr>
        <p:xfrm>
          <a:off x="5987687" y="3450827"/>
          <a:ext cx="5067520" cy="365760"/>
        </p:xfrm>
        <a:graphic>
          <a:graphicData uri="http://schemas.openxmlformats.org/drawingml/2006/table">
            <a:tbl>
              <a:tblPr firstRow="1" bandRow="1">
                <a:tableStyleId>{5C22544A-7EE6-4342-B048-85BDC9FD1C3A}</a:tableStyleId>
              </a:tblPr>
              <a:tblGrid>
                <a:gridCol w="2533760">
                  <a:extLst>
                    <a:ext uri="{9D8B030D-6E8A-4147-A177-3AD203B41FA5}">
                      <a16:colId xmlns:a16="http://schemas.microsoft.com/office/drawing/2014/main" val="4119125729"/>
                    </a:ext>
                  </a:extLst>
                </a:gridCol>
                <a:gridCol w="2533760">
                  <a:extLst>
                    <a:ext uri="{9D8B030D-6E8A-4147-A177-3AD203B41FA5}">
                      <a16:colId xmlns:a16="http://schemas.microsoft.com/office/drawing/2014/main" val="3664111864"/>
                    </a:ext>
                  </a:extLst>
                </a:gridCol>
              </a:tblGrid>
              <a:tr h="341757">
                <a:tc>
                  <a:txBody>
                    <a:bodyPr/>
                    <a:lstStyle/>
                    <a:p>
                      <a:pPr marL="0" algn="l" defTabSz="914400" rtl="0" eaLnBrk="1" latinLnBrk="0" hangingPunct="1"/>
                      <a:r>
                        <a:rPr lang="en-US" sz="1800" b="1" kern="1200" dirty="0">
                          <a:solidFill>
                            <a:schemeClr val="bg1"/>
                          </a:solidFill>
                          <a:latin typeface="Arial" panose="020B0604020202020204" pitchFamily="34" charset="0"/>
                          <a:ea typeface="Cambria" panose="02040503050406030204" pitchFamily="18" charset="0"/>
                          <a:cs typeface="Arial" panose="020B0604020202020204" pitchFamily="34" charset="0"/>
                        </a:rPr>
                        <a:t>Date:</a:t>
                      </a: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800" b="1" kern="1200" dirty="0" smtClean="0">
                          <a:solidFill>
                            <a:schemeClr val="bg1"/>
                          </a:solidFill>
                          <a:latin typeface="Arial" panose="020B0604020202020204" pitchFamily="34" charset="0"/>
                          <a:ea typeface="Cambria" panose="02040503050406030204" pitchFamily="18" charset="0"/>
                          <a:cs typeface="Arial" panose="020B0604020202020204" pitchFamily="34" charset="0"/>
                        </a:rPr>
                        <a:t>16-05-2022</a:t>
                      </a:r>
                      <a:endParaRPr lang="en-US" sz="1800" b="1" kern="1200" dirty="0">
                        <a:solidFill>
                          <a:schemeClr val="bg1"/>
                        </a:solidFill>
                        <a:latin typeface="Arial" panose="020B0604020202020204" pitchFamily="34" charset="0"/>
                        <a:ea typeface="Cambria" panose="02040503050406030204" pitchFamily="18"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08522920"/>
                  </a:ext>
                </a:extLst>
              </a:tr>
            </a:tbl>
          </a:graphicData>
        </a:graphic>
      </p:graphicFrame>
      <p:sp>
        <p:nvSpPr>
          <p:cNvPr id="13" name="Rectangle: Rounded Corners 12">
            <a:extLst>
              <a:ext uri="{FF2B5EF4-FFF2-40B4-BE49-F238E27FC236}">
                <a16:creationId xmlns:a16="http://schemas.microsoft.com/office/drawing/2014/main" id="{D299C11C-A2B5-42AF-B8D5-FB83B7C0AFB2}"/>
              </a:ext>
            </a:extLst>
          </p:cNvPr>
          <p:cNvSpPr/>
          <p:nvPr/>
        </p:nvSpPr>
        <p:spPr>
          <a:xfrm>
            <a:off x="5907006" y="4107888"/>
            <a:ext cx="5225467" cy="526680"/>
          </a:xfrm>
          <a:prstGeom prst="roundRect">
            <a:avLst/>
          </a:prstGeom>
          <a:solidFill>
            <a:srgbClr val="3A61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sym typeface="Century Gothic"/>
            </a:endParaRPr>
          </a:p>
        </p:txBody>
      </p:sp>
      <p:graphicFrame>
        <p:nvGraphicFramePr>
          <p:cNvPr id="14" name="Table 13">
            <a:extLst>
              <a:ext uri="{FF2B5EF4-FFF2-40B4-BE49-F238E27FC236}">
                <a16:creationId xmlns:a16="http://schemas.microsoft.com/office/drawing/2014/main" id="{D34CB047-C229-432D-BFC1-7CDA2DF38B58}"/>
              </a:ext>
            </a:extLst>
          </p:cNvPr>
          <p:cNvGraphicFramePr>
            <a:graphicFrameLocks noGrp="1"/>
          </p:cNvGraphicFramePr>
          <p:nvPr>
            <p:extLst>
              <p:ext uri="{D42A27DB-BD31-4B8C-83A1-F6EECF244321}">
                <p14:modId xmlns:p14="http://schemas.microsoft.com/office/powerpoint/2010/main" val="847434101"/>
              </p:ext>
            </p:extLst>
          </p:nvPr>
        </p:nvGraphicFramePr>
        <p:xfrm>
          <a:off x="5987687" y="4168477"/>
          <a:ext cx="5067520" cy="365760"/>
        </p:xfrm>
        <a:graphic>
          <a:graphicData uri="http://schemas.openxmlformats.org/drawingml/2006/table">
            <a:tbl>
              <a:tblPr firstRow="1" bandRow="1">
                <a:tableStyleId>{5C22544A-7EE6-4342-B048-85BDC9FD1C3A}</a:tableStyleId>
              </a:tblPr>
              <a:tblGrid>
                <a:gridCol w="2533760">
                  <a:extLst>
                    <a:ext uri="{9D8B030D-6E8A-4147-A177-3AD203B41FA5}">
                      <a16:colId xmlns:a16="http://schemas.microsoft.com/office/drawing/2014/main" val="4119125729"/>
                    </a:ext>
                  </a:extLst>
                </a:gridCol>
                <a:gridCol w="2533760">
                  <a:extLst>
                    <a:ext uri="{9D8B030D-6E8A-4147-A177-3AD203B41FA5}">
                      <a16:colId xmlns:a16="http://schemas.microsoft.com/office/drawing/2014/main" val="3664111864"/>
                    </a:ext>
                  </a:extLst>
                </a:gridCol>
              </a:tblGrid>
              <a:tr h="341757">
                <a:tc>
                  <a:txBody>
                    <a:bodyPr/>
                    <a:lstStyle/>
                    <a:p>
                      <a:pPr marL="0" algn="l" defTabSz="914400" rtl="0" eaLnBrk="1" latinLnBrk="0" hangingPunct="1"/>
                      <a:r>
                        <a:rPr lang="en-US" sz="1800" b="1" kern="1200" dirty="0">
                          <a:solidFill>
                            <a:schemeClr val="bg1"/>
                          </a:solidFill>
                          <a:latin typeface="Arial" panose="020B0604020202020204" pitchFamily="34" charset="0"/>
                          <a:ea typeface="Cambria" panose="02040503050406030204" pitchFamily="18" charset="0"/>
                          <a:cs typeface="Arial" panose="020B0604020202020204" pitchFamily="34" charset="0"/>
                        </a:rPr>
                        <a:t>Supervisor:</a:t>
                      </a: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800" b="1" kern="1200" dirty="0" smtClean="0">
                          <a:solidFill>
                            <a:schemeClr val="bg1"/>
                          </a:solidFill>
                          <a:latin typeface="Arial" panose="020B0604020202020204" pitchFamily="34" charset="0"/>
                          <a:ea typeface="Cambria" panose="02040503050406030204" pitchFamily="18" charset="0"/>
                          <a:cs typeface="Arial" panose="020B0604020202020204" pitchFamily="34" charset="0"/>
                        </a:rPr>
                        <a:t>Sir</a:t>
                      </a:r>
                      <a:r>
                        <a:rPr lang="en-US" sz="1800" b="1" kern="1200" baseline="0" dirty="0" smtClean="0">
                          <a:solidFill>
                            <a:schemeClr val="bg1"/>
                          </a:solidFill>
                          <a:latin typeface="Arial" panose="020B0604020202020204" pitchFamily="34" charset="0"/>
                          <a:ea typeface="Cambria" panose="02040503050406030204" pitchFamily="18" charset="0"/>
                          <a:cs typeface="Arial" panose="020B0604020202020204" pitchFamily="34" charset="0"/>
                        </a:rPr>
                        <a:t> </a:t>
                      </a:r>
                      <a:r>
                        <a:rPr lang="en-US" sz="1800" b="1" kern="1200" baseline="0" dirty="0" err="1" smtClean="0">
                          <a:solidFill>
                            <a:schemeClr val="bg1"/>
                          </a:solidFill>
                          <a:latin typeface="Arial" panose="020B0604020202020204" pitchFamily="34" charset="0"/>
                          <a:ea typeface="Cambria" panose="02040503050406030204" pitchFamily="18" charset="0"/>
                          <a:cs typeface="Arial" panose="020B0604020202020204" pitchFamily="34" charset="0"/>
                        </a:rPr>
                        <a:t>Shoaib</a:t>
                      </a:r>
                      <a:r>
                        <a:rPr lang="en-US" sz="1800" b="1" kern="1200" baseline="0" dirty="0" smtClean="0">
                          <a:solidFill>
                            <a:schemeClr val="bg1"/>
                          </a:solidFill>
                          <a:latin typeface="Arial" panose="020B0604020202020204" pitchFamily="34" charset="0"/>
                          <a:ea typeface="Cambria" panose="02040503050406030204" pitchFamily="18" charset="0"/>
                          <a:cs typeface="Arial" panose="020B0604020202020204" pitchFamily="34" charset="0"/>
                        </a:rPr>
                        <a:t> Malik</a:t>
                      </a:r>
                      <a:endParaRPr lang="en-US" sz="1800" b="1" kern="1200" dirty="0">
                        <a:solidFill>
                          <a:schemeClr val="bg1"/>
                        </a:solidFill>
                        <a:latin typeface="Arial" panose="020B0604020202020204" pitchFamily="34" charset="0"/>
                        <a:ea typeface="Cambria" panose="02040503050406030204" pitchFamily="18"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08522920"/>
                  </a:ext>
                </a:extLst>
              </a:tr>
            </a:tbl>
          </a:graphicData>
        </a:graphic>
      </p:graphicFrame>
      <p:sp>
        <p:nvSpPr>
          <p:cNvPr id="15" name="Rectangle: Rounded Corners 14">
            <a:extLst>
              <a:ext uri="{FF2B5EF4-FFF2-40B4-BE49-F238E27FC236}">
                <a16:creationId xmlns:a16="http://schemas.microsoft.com/office/drawing/2014/main" id="{CD75409A-40D6-4CA1-A3FA-C584598F6EBA}"/>
              </a:ext>
            </a:extLst>
          </p:cNvPr>
          <p:cNvSpPr/>
          <p:nvPr/>
        </p:nvSpPr>
        <p:spPr>
          <a:xfrm>
            <a:off x="5907006" y="4831612"/>
            <a:ext cx="5225467" cy="526680"/>
          </a:xfrm>
          <a:prstGeom prst="roundRect">
            <a:avLst/>
          </a:prstGeom>
          <a:solidFill>
            <a:srgbClr val="3A61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sym typeface="Century Gothic"/>
            </a:endParaRPr>
          </a:p>
        </p:txBody>
      </p:sp>
      <p:graphicFrame>
        <p:nvGraphicFramePr>
          <p:cNvPr id="16" name="Table 15">
            <a:extLst>
              <a:ext uri="{FF2B5EF4-FFF2-40B4-BE49-F238E27FC236}">
                <a16:creationId xmlns:a16="http://schemas.microsoft.com/office/drawing/2014/main" id="{5E4948BB-3D17-4019-9D88-3772378DDFCF}"/>
              </a:ext>
            </a:extLst>
          </p:cNvPr>
          <p:cNvGraphicFramePr>
            <a:graphicFrameLocks noGrp="1"/>
          </p:cNvGraphicFramePr>
          <p:nvPr>
            <p:extLst>
              <p:ext uri="{D42A27DB-BD31-4B8C-83A1-F6EECF244321}">
                <p14:modId xmlns:p14="http://schemas.microsoft.com/office/powerpoint/2010/main" val="1239734302"/>
              </p:ext>
            </p:extLst>
          </p:nvPr>
        </p:nvGraphicFramePr>
        <p:xfrm>
          <a:off x="5987687" y="4892201"/>
          <a:ext cx="5067520" cy="365760"/>
        </p:xfrm>
        <a:graphic>
          <a:graphicData uri="http://schemas.openxmlformats.org/drawingml/2006/table">
            <a:tbl>
              <a:tblPr firstRow="1" bandRow="1">
                <a:tableStyleId>{5C22544A-7EE6-4342-B048-85BDC9FD1C3A}</a:tableStyleId>
              </a:tblPr>
              <a:tblGrid>
                <a:gridCol w="2533760">
                  <a:extLst>
                    <a:ext uri="{9D8B030D-6E8A-4147-A177-3AD203B41FA5}">
                      <a16:colId xmlns:a16="http://schemas.microsoft.com/office/drawing/2014/main" val="4119125729"/>
                    </a:ext>
                  </a:extLst>
                </a:gridCol>
                <a:gridCol w="2533760">
                  <a:extLst>
                    <a:ext uri="{9D8B030D-6E8A-4147-A177-3AD203B41FA5}">
                      <a16:colId xmlns:a16="http://schemas.microsoft.com/office/drawing/2014/main" val="3664111864"/>
                    </a:ext>
                  </a:extLst>
                </a:gridCol>
              </a:tblGrid>
              <a:tr h="341757">
                <a:tc>
                  <a:txBody>
                    <a:bodyPr/>
                    <a:lstStyle/>
                    <a:p>
                      <a:pPr marL="0" algn="l" defTabSz="914400" rtl="0" eaLnBrk="1" latinLnBrk="0" hangingPunct="1"/>
                      <a:r>
                        <a:rPr lang="en-US" sz="1800" b="1" kern="1200" dirty="0" smtClean="0">
                          <a:solidFill>
                            <a:schemeClr val="bg1"/>
                          </a:solidFill>
                          <a:latin typeface="Arial" panose="020B0604020202020204" pitchFamily="34" charset="0"/>
                          <a:ea typeface="Cambria" panose="02040503050406030204" pitchFamily="18" charset="0"/>
                          <a:cs typeface="Arial" panose="020B0604020202020204" pitchFamily="34" charset="0"/>
                        </a:rPr>
                        <a:t>Evaluator</a:t>
                      </a:r>
                      <a:r>
                        <a:rPr lang="en-US" sz="1800" b="1" kern="1200" baseline="0" dirty="0" smtClean="0">
                          <a:solidFill>
                            <a:schemeClr val="bg1"/>
                          </a:solidFill>
                          <a:latin typeface="Arial" panose="020B0604020202020204" pitchFamily="34" charset="0"/>
                          <a:ea typeface="Cambria" panose="02040503050406030204" pitchFamily="18" charset="0"/>
                          <a:cs typeface="Arial" panose="020B0604020202020204" pitchFamily="34" charset="0"/>
                        </a:rPr>
                        <a:t> 1</a:t>
                      </a:r>
                      <a:r>
                        <a:rPr lang="en-US" sz="1800" b="1" kern="1200" dirty="0" smtClean="0">
                          <a:solidFill>
                            <a:schemeClr val="bg1"/>
                          </a:solidFill>
                          <a:latin typeface="Arial" panose="020B0604020202020204" pitchFamily="34" charset="0"/>
                          <a:ea typeface="Cambria" panose="02040503050406030204" pitchFamily="18" charset="0"/>
                          <a:cs typeface="Arial" panose="020B0604020202020204" pitchFamily="34" charset="0"/>
                        </a:rPr>
                        <a:t>:</a:t>
                      </a:r>
                      <a:endParaRPr lang="en-US" sz="1800" b="1" kern="1200" dirty="0">
                        <a:solidFill>
                          <a:schemeClr val="bg1"/>
                        </a:solidFill>
                        <a:latin typeface="Arial" panose="020B0604020202020204" pitchFamily="34" charset="0"/>
                        <a:ea typeface="Cambria" panose="02040503050406030204" pitchFamily="18"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800" b="1" kern="1200" baseline="0" dirty="0" smtClean="0">
                          <a:solidFill>
                            <a:schemeClr val="bg1"/>
                          </a:solidFill>
                          <a:latin typeface="Arial" panose="020B0604020202020204" pitchFamily="34" charset="0"/>
                          <a:ea typeface="Cambria" panose="02040503050406030204" pitchFamily="18" charset="0"/>
                          <a:cs typeface="Arial" panose="020B0604020202020204" pitchFamily="34" charset="0"/>
                        </a:rPr>
                        <a:t>Mr. Saud </a:t>
                      </a:r>
                      <a:endParaRPr lang="en-US" sz="1800" b="1" kern="1200" dirty="0">
                        <a:solidFill>
                          <a:schemeClr val="bg1"/>
                        </a:solidFill>
                        <a:latin typeface="Arial" panose="020B0604020202020204" pitchFamily="34" charset="0"/>
                        <a:ea typeface="Cambria" panose="02040503050406030204" pitchFamily="18"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08522920"/>
                  </a:ext>
                </a:extLst>
              </a:tr>
            </a:tbl>
          </a:graphicData>
        </a:graphic>
      </p:graphicFrame>
      <p:sp>
        <p:nvSpPr>
          <p:cNvPr id="17" name="Rectangle: Rounded Corners 16">
            <a:extLst>
              <a:ext uri="{FF2B5EF4-FFF2-40B4-BE49-F238E27FC236}">
                <a16:creationId xmlns:a16="http://schemas.microsoft.com/office/drawing/2014/main" id="{31C0B291-3FFD-4B73-A86B-5E8A2122BC79}"/>
              </a:ext>
            </a:extLst>
          </p:cNvPr>
          <p:cNvSpPr/>
          <p:nvPr/>
        </p:nvSpPr>
        <p:spPr>
          <a:xfrm>
            <a:off x="5907006" y="5544741"/>
            <a:ext cx="5225467" cy="526680"/>
          </a:xfrm>
          <a:prstGeom prst="roundRect">
            <a:avLst/>
          </a:prstGeom>
          <a:solidFill>
            <a:srgbClr val="3A61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sym typeface="Century Gothic"/>
            </a:endParaRPr>
          </a:p>
        </p:txBody>
      </p:sp>
      <p:graphicFrame>
        <p:nvGraphicFramePr>
          <p:cNvPr id="18" name="Table 17">
            <a:extLst>
              <a:ext uri="{FF2B5EF4-FFF2-40B4-BE49-F238E27FC236}">
                <a16:creationId xmlns:a16="http://schemas.microsoft.com/office/drawing/2014/main" id="{F199C797-EFB3-42F3-9A54-F7C36BA872D3}"/>
              </a:ext>
            </a:extLst>
          </p:cNvPr>
          <p:cNvGraphicFramePr>
            <a:graphicFrameLocks noGrp="1"/>
          </p:cNvGraphicFramePr>
          <p:nvPr>
            <p:extLst>
              <p:ext uri="{D42A27DB-BD31-4B8C-83A1-F6EECF244321}">
                <p14:modId xmlns:p14="http://schemas.microsoft.com/office/powerpoint/2010/main" val="157993042"/>
              </p:ext>
            </p:extLst>
          </p:nvPr>
        </p:nvGraphicFramePr>
        <p:xfrm>
          <a:off x="5987687" y="5605330"/>
          <a:ext cx="5067520" cy="365760"/>
        </p:xfrm>
        <a:graphic>
          <a:graphicData uri="http://schemas.openxmlformats.org/drawingml/2006/table">
            <a:tbl>
              <a:tblPr firstRow="1" bandRow="1">
                <a:tableStyleId>{5C22544A-7EE6-4342-B048-85BDC9FD1C3A}</a:tableStyleId>
              </a:tblPr>
              <a:tblGrid>
                <a:gridCol w="2533760">
                  <a:extLst>
                    <a:ext uri="{9D8B030D-6E8A-4147-A177-3AD203B41FA5}">
                      <a16:colId xmlns:a16="http://schemas.microsoft.com/office/drawing/2014/main" val="4119125729"/>
                    </a:ext>
                  </a:extLst>
                </a:gridCol>
                <a:gridCol w="2533760">
                  <a:extLst>
                    <a:ext uri="{9D8B030D-6E8A-4147-A177-3AD203B41FA5}">
                      <a16:colId xmlns:a16="http://schemas.microsoft.com/office/drawing/2014/main" val="3664111864"/>
                    </a:ext>
                  </a:extLst>
                </a:gridCol>
              </a:tblGrid>
              <a:tr h="341757">
                <a:tc>
                  <a:txBody>
                    <a:bodyPr/>
                    <a:lstStyle/>
                    <a:p>
                      <a:pPr marL="0" algn="l" defTabSz="914400" rtl="0" eaLnBrk="1" latinLnBrk="0" hangingPunct="1"/>
                      <a:r>
                        <a:rPr lang="en-US" sz="1800" b="1" kern="1200" dirty="0" smtClean="0">
                          <a:solidFill>
                            <a:schemeClr val="bg1"/>
                          </a:solidFill>
                          <a:latin typeface="Arial" panose="020B0604020202020204" pitchFamily="34" charset="0"/>
                          <a:ea typeface="Cambria" panose="02040503050406030204" pitchFamily="18" charset="0"/>
                          <a:cs typeface="Arial" panose="020B0604020202020204" pitchFamily="34" charset="0"/>
                        </a:rPr>
                        <a:t>Evaluator</a:t>
                      </a:r>
                      <a:r>
                        <a:rPr lang="en-US" sz="1800" b="1" kern="1200" baseline="0" dirty="0" smtClean="0">
                          <a:solidFill>
                            <a:schemeClr val="bg1"/>
                          </a:solidFill>
                          <a:latin typeface="Arial" panose="020B0604020202020204" pitchFamily="34" charset="0"/>
                          <a:ea typeface="Cambria" panose="02040503050406030204" pitchFamily="18" charset="0"/>
                          <a:cs typeface="Arial" panose="020B0604020202020204" pitchFamily="34" charset="0"/>
                        </a:rPr>
                        <a:t> 2</a:t>
                      </a:r>
                      <a:r>
                        <a:rPr lang="en-US" sz="1800" b="1" kern="1200" dirty="0" smtClean="0">
                          <a:solidFill>
                            <a:schemeClr val="bg1"/>
                          </a:solidFill>
                          <a:latin typeface="Arial" panose="020B0604020202020204" pitchFamily="34" charset="0"/>
                          <a:ea typeface="Cambria" panose="02040503050406030204" pitchFamily="18" charset="0"/>
                          <a:cs typeface="Arial" panose="020B0604020202020204" pitchFamily="34" charset="0"/>
                        </a:rPr>
                        <a:t>:</a:t>
                      </a:r>
                      <a:endParaRPr lang="en-US" sz="1800" b="1" kern="1200" dirty="0">
                        <a:solidFill>
                          <a:schemeClr val="bg1"/>
                        </a:solidFill>
                        <a:latin typeface="Arial" panose="020B0604020202020204" pitchFamily="34" charset="0"/>
                        <a:ea typeface="Cambria" panose="02040503050406030204" pitchFamily="18"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800" b="1" kern="1200" dirty="0" smtClean="0">
                          <a:solidFill>
                            <a:schemeClr val="bg1"/>
                          </a:solidFill>
                          <a:latin typeface="Arial" panose="020B0604020202020204" pitchFamily="34" charset="0"/>
                          <a:ea typeface="Cambria" panose="02040503050406030204" pitchFamily="18" charset="0"/>
                          <a:cs typeface="Arial" panose="020B0604020202020204" pitchFamily="34" charset="0"/>
                        </a:rPr>
                        <a:t>Mr.</a:t>
                      </a:r>
                      <a:r>
                        <a:rPr lang="en-US" sz="1800" b="1" kern="1200" baseline="0" dirty="0" smtClean="0">
                          <a:solidFill>
                            <a:schemeClr val="bg1"/>
                          </a:solidFill>
                          <a:latin typeface="Arial" panose="020B0604020202020204" pitchFamily="34" charset="0"/>
                          <a:ea typeface="Cambria" panose="02040503050406030204" pitchFamily="18" charset="0"/>
                          <a:cs typeface="Arial" panose="020B0604020202020204" pitchFamily="34" charset="0"/>
                        </a:rPr>
                        <a:t> </a:t>
                      </a:r>
                      <a:r>
                        <a:rPr lang="en-US" sz="1800" b="1" kern="1200" baseline="0" dirty="0" err="1" smtClean="0">
                          <a:solidFill>
                            <a:schemeClr val="bg1"/>
                          </a:solidFill>
                          <a:latin typeface="Arial" panose="020B0604020202020204" pitchFamily="34" charset="0"/>
                          <a:ea typeface="Cambria" panose="02040503050406030204" pitchFamily="18" charset="0"/>
                          <a:cs typeface="Arial" panose="020B0604020202020204" pitchFamily="34" charset="0"/>
                        </a:rPr>
                        <a:t>Atif</a:t>
                      </a:r>
                      <a:r>
                        <a:rPr lang="en-US" sz="1800" b="1" kern="1200" baseline="0" dirty="0" smtClean="0">
                          <a:solidFill>
                            <a:schemeClr val="bg1"/>
                          </a:solidFill>
                          <a:latin typeface="Arial" panose="020B0604020202020204" pitchFamily="34" charset="0"/>
                          <a:ea typeface="Cambria" panose="02040503050406030204" pitchFamily="18" charset="0"/>
                          <a:cs typeface="Arial" panose="020B0604020202020204" pitchFamily="34" charset="0"/>
                        </a:rPr>
                        <a:t> Shah</a:t>
                      </a:r>
                      <a:endParaRPr lang="en-US" sz="1800" b="1" kern="1200" dirty="0">
                        <a:solidFill>
                          <a:schemeClr val="bg1"/>
                        </a:solidFill>
                        <a:latin typeface="Arial" panose="020B0604020202020204" pitchFamily="34" charset="0"/>
                        <a:ea typeface="Cambria" panose="02040503050406030204" pitchFamily="18"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08522920"/>
                  </a:ext>
                </a:extLst>
              </a:tr>
            </a:tbl>
          </a:graphicData>
        </a:graphic>
      </p:graphicFrame>
      <p:sp>
        <p:nvSpPr>
          <p:cNvPr id="19" name="Rectangle: Rounded Corners 18">
            <a:extLst>
              <a:ext uri="{FF2B5EF4-FFF2-40B4-BE49-F238E27FC236}">
                <a16:creationId xmlns:a16="http://schemas.microsoft.com/office/drawing/2014/main" id="{67195A44-90EB-4EB7-ADEE-8CD99DDB2D88}"/>
              </a:ext>
            </a:extLst>
          </p:cNvPr>
          <p:cNvSpPr/>
          <p:nvPr/>
        </p:nvSpPr>
        <p:spPr>
          <a:xfrm>
            <a:off x="5907006" y="859145"/>
            <a:ext cx="5225467" cy="901439"/>
          </a:xfrm>
          <a:prstGeom prst="roundRect">
            <a:avLst/>
          </a:prstGeom>
          <a:solidFill>
            <a:srgbClr val="3A61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sym typeface="Century Gothic"/>
            </a:endParaRPr>
          </a:p>
        </p:txBody>
      </p:sp>
      <p:graphicFrame>
        <p:nvGraphicFramePr>
          <p:cNvPr id="20" name="Table 19">
            <a:extLst>
              <a:ext uri="{FF2B5EF4-FFF2-40B4-BE49-F238E27FC236}">
                <a16:creationId xmlns:a16="http://schemas.microsoft.com/office/drawing/2014/main" id="{56BB0DF3-4451-4E01-AA8E-93A25D9ACA5C}"/>
              </a:ext>
            </a:extLst>
          </p:cNvPr>
          <p:cNvGraphicFramePr>
            <a:graphicFrameLocks noGrp="1"/>
          </p:cNvGraphicFramePr>
          <p:nvPr>
            <p:extLst>
              <p:ext uri="{D42A27DB-BD31-4B8C-83A1-F6EECF244321}">
                <p14:modId xmlns:p14="http://schemas.microsoft.com/office/powerpoint/2010/main" val="363876719"/>
              </p:ext>
            </p:extLst>
          </p:nvPr>
        </p:nvGraphicFramePr>
        <p:xfrm>
          <a:off x="5987687" y="946883"/>
          <a:ext cx="5067520" cy="731520"/>
        </p:xfrm>
        <a:graphic>
          <a:graphicData uri="http://schemas.openxmlformats.org/drawingml/2006/table">
            <a:tbl>
              <a:tblPr firstRow="1" bandRow="1">
                <a:tableStyleId>{5C22544A-7EE6-4342-B048-85BDC9FD1C3A}</a:tableStyleId>
              </a:tblPr>
              <a:tblGrid>
                <a:gridCol w="2533760">
                  <a:extLst>
                    <a:ext uri="{9D8B030D-6E8A-4147-A177-3AD203B41FA5}">
                      <a16:colId xmlns:a16="http://schemas.microsoft.com/office/drawing/2014/main" val="4119125729"/>
                    </a:ext>
                  </a:extLst>
                </a:gridCol>
                <a:gridCol w="2533760">
                  <a:extLst>
                    <a:ext uri="{9D8B030D-6E8A-4147-A177-3AD203B41FA5}">
                      <a16:colId xmlns:a16="http://schemas.microsoft.com/office/drawing/2014/main" val="3664111864"/>
                    </a:ext>
                  </a:extLst>
                </a:gridCol>
              </a:tblGrid>
              <a:tr h="341757">
                <a:tc>
                  <a:txBody>
                    <a:bodyPr/>
                    <a:lstStyle/>
                    <a:p>
                      <a:r>
                        <a:rPr lang="en-US" b="1" dirty="0" smtClean="0">
                          <a:solidFill>
                            <a:schemeClr val="bg1"/>
                          </a:solidFill>
                          <a:latin typeface="Arial" panose="020B0604020202020204" pitchFamily="34" charset="0"/>
                          <a:ea typeface="Cambria" panose="02040503050406030204" pitchFamily="18" charset="0"/>
                          <a:cs typeface="Arial" panose="020B0604020202020204" pitchFamily="34" charset="0"/>
                        </a:rPr>
                        <a:t>Maryam </a:t>
                      </a:r>
                      <a:r>
                        <a:rPr lang="en-US" b="1" dirty="0" err="1" smtClean="0">
                          <a:solidFill>
                            <a:schemeClr val="bg1"/>
                          </a:solidFill>
                          <a:latin typeface="Arial" panose="020B0604020202020204" pitchFamily="34" charset="0"/>
                          <a:ea typeface="Cambria" panose="02040503050406030204" pitchFamily="18" charset="0"/>
                          <a:cs typeface="Arial" panose="020B0604020202020204" pitchFamily="34" charset="0"/>
                        </a:rPr>
                        <a:t>Munir</a:t>
                      </a:r>
                      <a:endParaRPr lang="en-US" b="1" dirty="0">
                        <a:solidFill>
                          <a:schemeClr val="bg1"/>
                        </a:solidFill>
                        <a:latin typeface="Arial" panose="020B0604020202020204" pitchFamily="34" charset="0"/>
                        <a:ea typeface="Cambria" panose="02040503050406030204" pitchFamily="18"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b="1" dirty="0" smtClean="0">
                          <a:solidFill>
                            <a:schemeClr val="bg1"/>
                          </a:solidFill>
                          <a:latin typeface="Arial" panose="020B0604020202020204" pitchFamily="34" charset="0"/>
                          <a:ea typeface="Cambria" panose="02040503050406030204" pitchFamily="18" charset="0"/>
                          <a:cs typeface="Arial" panose="020B0604020202020204" pitchFamily="34" charset="0"/>
                        </a:rPr>
                        <a:t>180978</a:t>
                      </a:r>
                      <a:endParaRPr lang="en-US" b="1" dirty="0">
                        <a:solidFill>
                          <a:schemeClr val="bg1"/>
                        </a:solidFill>
                        <a:latin typeface="Arial" panose="020B0604020202020204" pitchFamily="34" charset="0"/>
                        <a:ea typeface="Cambria" panose="02040503050406030204" pitchFamily="18"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08522920"/>
                  </a:ext>
                </a:extLst>
              </a:tr>
              <a:tr h="341757">
                <a:tc>
                  <a:txBody>
                    <a:bodyPr/>
                    <a:lstStyle/>
                    <a:p>
                      <a:r>
                        <a:rPr lang="en-US" sz="1800" b="1" kern="1200" dirty="0" err="1" smtClean="0">
                          <a:solidFill>
                            <a:schemeClr val="bg1"/>
                          </a:solidFill>
                          <a:latin typeface="Arial" panose="020B0604020202020204" pitchFamily="34" charset="0"/>
                          <a:ea typeface="Cambria" panose="02040503050406030204" pitchFamily="18" charset="0"/>
                          <a:cs typeface="Arial" panose="020B0604020202020204" pitchFamily="34" charset="0"/>
                        </a:rPr>
                        <a:t>Qurat</a:t>
                      </a:r>
                      <a:r>
                        <a:rPr lang="en-US" sz="1800" b="1" kern="1200" dirty="0" smtClean="0">
                          <a:solidFill>
                            <a:schemeClr val="bg1"/>
                          </a:solidFill>
                          <a:latin typeface="Arial" panose="020B0604020202020204" pitchFamily="34" charset="0"/>
                          <a:ea typeface="Cambria" panose="02040503050406030204" pitchFamily="18" charset="0"/>
                          <a:cs typeface="Arial" panose="020B0604020202020204" pitchFamily="34" charset="0"/>
                        </a:rPr>
                        <a:t> </a:t>
                      </a:r>
                      <a:r>
                        <a:rPr lang="en-US" sz="1800" b="1" kern="1200" dirty="0" err="1" smtClean="0">
                          <a:solidFill>
                            <a:schemeClr val="bg1"/>
                          </a:solidFill>
                          <a:latin typeface="Arial" panose="020B0604020202020204" pitchFamily="34" charset="0"/>
                          <a:ea typeface="Cambria" panose="02040503050406030204" pitchFamily="18" charset="0"/>
                          <a:cs typeface="Arial" panose="020B0604020202020204" pitchFamily="34" charset="0"/>
                        </a:rPr>
                        <a:t>ul</a:t>
                      </a:r>
                      <a:r>
                        <a:rPr lang="en-US" sz="1800" b="1" kern="1200" dirty="0" smtClean="0">
                          <a:solidFill>
                            <a:schemeClr val="bg1"/>
                          </a:solidFill>
                          <a:latin typeface="Arial" panose="020B0604020202020204" pitchFamily="34" charset="0"/>
                          <a:ea typeface="Cambria" panose="02040503050406030204" pitchFamily="18" charset="0"/>
                          <a:cs typeface="Arial" panose="020B0604020202020204" pitchFamily="34" charset="0"/>
                        </a:rPr>
                        <a:t> Ain</a:t>
                      </a:r>
                      <a:endParaRPr lang="en-US" sz="1800" b="1" kern="1200" dirty="0">
                        <a:solidFill>
                          <a:schemeClr val="bg1"/>
                        </a:solidFill>
                        <a:latin typeface="Arial" panose="020B0604020202020204" pitchFamily="34" charset="0"/>
                        <a:ea typeface="Cambria" panose="02040503050406030204" pitchFamily="18" charset="0"/>
                        <a:cs typeface="Arial" panose="020B0604020202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800" b="1" kern="1200" dirty="0" smtClean="0">
                          <a:solidFill>
                            <a:schemeClr val="bg1"/>
                          </a:solidFill>
                          <a:latin typeface="Arial" panose="020B0604020202020204" pitchFamily="34" charset="0"/>
                          <a:ea typeface="Cambria" panose="02040503050406030204" pitchFamily="18" charset="0"/>
                          <a:cs typeface="Arial" panose="020B0604020202020204" pitchFamily="34" charset="0"/>
                        </a:rPr>
                        <a:t>181030</a:t>
                      </a:r>
                      <a:endParaRPr lang="en-US" sz="1800" b="1" kern="1200" dirty="0">
                        <a:solidFill>
                          <a:schemeClr val="bg1"/>
                        </a:solidFill>
                        <a:latin typeface="Arial" panose="020B0604020202020204" pitchFamily="34" charset="0"/>
                        <a:ea typeface="Cambria" panose="02040503050406030204" pitchFamily="18"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31578413"/>
                  </a:ext>
                </a:extLst>
              </a:tr>
            </a:tbl>
          </a:graphicData>
        </a:graphic>
      </p:graphicFrame>
      <p:sp>
        <p:nvSpPr>
          <p:cNvPr id="25" name="Title 1">
            <a:extLst>
              <a:ext uri="{FF2B5EF4-FFF2-40B4-BE49-F238E27FC236}">
                <a16:creationId xmlns:a16="http://schemas.microsoft.com/office/drawing/2014/main" id="{650D9F37-1FA4-476C-B24F-B47A72F1CB84}"/>
              </a:ext>
            </a:extLst>
          </p:cNvPr>
          <p:cNvSpPr>
            <a:spLocks noGrp="1"/>
          </p:cNvSpPr>
          <p:nvPr/>
        </p:nvSpPr>
        <p:spPr>
          <a:xfrm>
            <a:off x="304273" y="3954935"/>
            <a:ext cx="5288692" cy="792843"/>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sz="4800" dirty="0" smtClean="0">
                <a:solidFill>
                  <a:schemeClr val="accent1">
                    <a:lumMod val="75000"/>
                  </a:schemeClr>
                </a:solidFill>
                <a:effectLst>
                  <a:outerShdw blurRad="50800" dist="38100" dir="5400000" algn="t" rotWithShape="0">
                    <a:prstClr val="black">
                      <a:alpha val="40000"/>
                    </a:prstClr>
                  </a:outerShdw>
                </a:effectLst>
                <a:latin typeface="+mn-lt"/>
              </a:rPr>
              <a:t>Fake news Detection on social media platform</a:t>
            </a:r>
            <a:endParaRPr lang="en-US" sz="4800" dirty="0">
              <a:solidFill>
                <a:schemeClr val="accent1">
                  <a:lumMod val="75000"/>
                </a:schemeClr>
              </a:solidFill>
              <a:effectLst>
                <a:outerShdw blurRad="50800" dist="38100" dir="5400000" algn="t" rotWithShape="0">
                  <a:prstClr val="black">
                    <a:alpha val="40000"/>
                  </a:prstClr>
                </a:outerShdw>
              </a:effectLst>
              <a:latin typeface="+mn-lt"/>
            </a:endParaRPr>
          </a:p>
        </p:txBody>
      </p:sp>
      <p:grpSp>
        <p:nvGrpSpPr>
          <p:cNvPr id="27" name="Group 26">
            <a:extLst>
              <a:ext uri="{FF2B5EF4-FFF2-40B4-BE49-F238E27FC236}">
                <a16:creationId xmlns:a16="http://schemas.microsoft.com/office/drawing/2014/main" id="{58D97A87-562F-4096-829D-67614876A05D}"/>
              </a:ext>
            </a:extLst>
          </p:cNvPr>
          <p:cNvGrpSpPr/>
          <p:nvPr/>
        </p:nvGrpSpPr>
        <p:grpSpPr>
          <a:xfrm>
            <a:off x="1901064" y="1464086"/>
            <a:ext cx="2095111" cy="2066323"/>
            <a:chOff x="5168164" y="434518"/>
            <a:chExt cx="1737360" cy="1737360"/>
          </a:xfrm>
        </p:grpSpPr>
        <p:sp>
          <p:nvSpPr>
            <p:cNvPr id="28" name="Oval 27">
              <a:extLst>
                <a:ext uri="{FF2B5EF4-FFF2-40B4-BE49-F238E27FC236}">
                  <a16:creationId xmlns:a16="http://schemas.microsoft.com/office/drawing/2014/main" id="{49EEE683-7515-40B5-81CC-56B6D1C16674}"/>
                </a:ext>
              </a:extLst>
            </p:cNvPr>
            <p:cNvSpPr/>
            <p:nvPr/>
          </p:nvSpPr>
          <p:spPr>
            <a:xfrm>
              <a:off x="5168164" y="434518"/>
              <a:ext cx="1737360" cy="1737360"/>
            </a:xfrm>
            <a:prstGeom prst="ellipse">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29" name="Picture 28">
              <a:extLst>
                <a:ext uri="{FF2B5EF4-FFF2-40B4-BE49-F238E27FC236}">
                  <a16:creationId xmlns:a16="http://schemas.microsoft.com/office/drawing/2014/main" id="{A1AE8FAD-20CD-470A-BB0C-98F0227A9473}"/>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5265006" y="726892"/>
              <a:ext cx="1543676" cy="1152612"/>
            </a:xfrm>
            <a:prstGeom prst="rect">
              <a:avLst/>
            </a:prstGeom>
            <a:effectLst>
              <a:outerShdw blurRad="63500" sx="102000" sy="102000" algn="ctr" rotWithShape="0">
                <a:prstClr val="black">
                  <a:alpha val="40000"/>
                </a:prstClr>
              </a:outerShdw>
            </a:effectLst>
          </p:spPr>
        </p:pic>
      </p:grpSp>
      <p:sp>
        <p:nvSpPr>
          <p:cNvPr id="3" name="Slide Number Placeholder 2">
            <a:extLst>
              <a:ext uri="{FF2B5EF4-FFF2-40B4-BE49-F238E27FC236}">
                <a16:creationId xmlns:a16="http://schemas.microsoft.com/office/drawing/2014/main" id="{E40D26BD-793F-475D-BED5-D2AC3F10A30B}"/>
              </a:ext>
            </a:extLst>
          </p:cNvPr>
          <p:cNvSpPr>
            <a:spLocks noGrp="1"/>
          </p:cNvSpPr>
          <p:nvPr>
            <p:ph type="sldNum" sz="quarter" idx="4"/>
          </p:nvPr>
        </p:nvSpPr>
        <p:spPr/>
        <p:txBody>
          <a:bodyPr/>
          <a:lstStyle/>
          <a:p>
            <a:fld id="{D96FA717-71EF-42D4-9E06-8A87E9ABD9EA}" type="slidenum">
              <a:rPr lang="en-US" smtClean="0"/>
              <a:pPr/>
              <a:t>1</a:t>
            </a:fld>
            <a:endParaRPr lang="en-US"/>
          </a:p>
        </p:txBody>
      </p:sp>
    </p:spTree>
    <p:extLst>
      <p:ext uri="{BB962C8B-B14F-4D97-AF65-F5344CB8AC3E}">
        <p14:creationId xmlns:p14="http://schemas.microsoft.com/office/powerpoint/2010/main" val="1898190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2DDB9A-28D8-4A1A-87CB-5773A9E7CADC}"/>
              </a:ext>
            </a:extLst>
          </p:cNvPr>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We have used 3 different datasets in our project for getting better results that are:</a:t>
            </a:r>
          </a:p>
          <a:p>
            <a:pPr marL="1144588"/>
            <a:r>
              <a:rPr lang="en-US" dirty="0">
                <a:latin typeface="Times New Roman" panose="02020603050405020304" pitchFamily="18" charset="0"/>
                <a:cs typeface="Times New Roman" panose="02020603050405020304" pitchFamily="18" charset="0"/>
              </a:rPr>
              <a:t>Misinformation of YouTube videos Dataset</a:t>
            </a:r>
          </a:p>
          <a:p>
            <a:pPr marL="1144588"/>
            <a:r>
              <a:rPr lang="en-US" dirty="0" err="1">
                <a:latin typeface="Times New Roman" panose="02020603050405020304" pitchFamily="18" charset="0"/>
                <a:cs typeface="Times New Roman" panose="02020603050405020304" pitchFamily="18" charset="0"/>
              </a:rPr>
              <a:t>ClickBait</a:t>
            </a:r>
            <a:r>
              <a:rPr lang="en-US" dirty="0">
                <a:latin typeface="Times New Roman" panose="02020603050405020304" pitchFamily="18" charset="0"/>
                <a:cs typeface="Times New Roman" panose="02020603050405020304" pitchFamily="18" charset="0"/>
              </a:rPr>
              <a:t> Thumbnail Dataset</a:t>
            </a:r>
          </a:p>
          <a:p>
            <a:pPr marL="1144588"/>
            <a:r>
              <a:rPr lang="en-US" dirty="0">
                <a:latin typeface="Times New Roman" panose="02020603050405020304" pitchFamily="18" charset="0"/>
                <a:cs typeface="Times New Roman" panose="02020603050405020304" pitchFamily="18" charset="0"/>
              </a:rPr>
              <a:t>Fake News Detection Dataset available on </a:t>
            </a:r>
            <a:r>
              <a:rPr lang="en-US" dirty="0" err="1">
                <a:latin typeface="Times New Roman" panose="02020603050405020304" pitchFamily="18" charset="0"/>
                <a:cs typeface="Times New Roman" panose="02020603050405020304" pitchFamily="18" charset="0"/>
              </a:rPr>
              <a:t>Kaggle</a:t>
            </a: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Then we preprocessed our data to get ready for the training of model.</a:t>
            </a:r>
          </a:p>
          <a:p>
            <a:r>
              <a:rPr lang="en-US" dirty="0" smtClean="0">
                <a:latin typeface="Times New Roman" panose="02020603050405020304" pitchFamily="18" charset="0"/>
                <a:cs typeface="Times New Roman" panose="02020603050405020304" pitchFamily="18" charset="0"/>
              </a:rPr>
              <a:t>For that purpose, we cleaned our datasets by removing the stop words and the unnecessary columns.</a:t>
            </a:r>
          </a:p>
          <a:p>
            <a:endParaRPr lang="en-US" sz="1600" dirty="0"/>
          </a:p>
        </p:txBody>
      </p:sp>
      <p:sp>
        <p:nvSpPr>
          <p:cNvPr id="4" name="Title 3">
            <a:extLst>
              <a:ext uri="{FF2B5EF4-FFF2-40B4-BE49-F238E27FC236}">
                <a16:creationId xmlns:a16="http://schemas.microsoft.com/office/drawing/2014/main" id="{C4866DC3-F9FC-4921-A894-11776553B9A8}"/>
              </a:ext>
            </a:extLst>
          </p:cNvPr>
          <p:cNvSpPr>
            <a:spLocks noGrp="1"/>
          </p:cNvSpPr>
          <p:nvPr>
            <p:ph type="title"/>
          </p:nvPr>
        </p:nvSpPr>
        <p:spPr>
          <a:xfrm>
            <a:off x="746053" y="1017514"/>
            <a:ext cx="10515600" cy="680662"/>
          </a:xfrm>
        </p:spPr>
        <p:txBody>
          <a:bodyPr>
            <a:normAutofit fontScale="90000"/>
          </a:bodyPr>
          <a:lstStyle/>
          <a:p>
            <a:r>
              <a:rPr lang="en-US" b="1" dirty="0"/>
              <a:t>Proposed Methodology</a:t>
            </a:r>
          </a:p>
        </p:txBody>
      </p:sp>
      <p:sp>
        <p:nvSpPr>
          <p:cNvPr id="6" name="Slide Number Placeholder 5">
            <a:extLst>
              <a:ext uri="{FF2B5EF4-FFF2-40B4-BE49-F238E27FC236}">
                <a16:creationId xmlns:a16="http://schemas.microsoft.com/office/drawing/2014/main" id="{DE50909C-B4F2-4F9C-94B3-40ACB2894A17}"/>
              </a:ext>
            </a:extLst>
          </p:cNvPr>
          <p:cNvSpPr>
            <a:spLocks noGrp="1"/>
          </p:cNvSpPr>
          <p:nvPr>
            <p:ph type="sldNum" sz="quarter" idx="4"/>
          </p:nvPr>
        </p:nvSpPr>
        <p:spPr/>
        <p:txBody>
          <a:bodyPr/>
          <a:lstStyle/>
          <a:p>
            <a:fld id="{D96FA717-71EF-42D4-9E06-8A87E9ABD9EA}" type="slidenum">
              <a:rPr lang="en-US" smtClean="0"/>
              <a:pPr/>
              <a:t>10</a:t>
            </a:fld>
            <a:endParaRPr lang="en-US"/>
          </a:p>
        </p:txBody>
      </p:sp>
      <p:sp>
        <p:nvSpPr>
          <p:cNvPr id="10" name="TextBox 9">
            <a:extLst>
              <a:ext uri="{FF2B5EF4-FFF2-40B4-BE49-F238E27FC236}">
                <a16:creationId xmlns:a16="http://schemas.microsoft.com/office/drawing/2014/main" id="{AF88C403-B270-4375-8ADC-153419822719}"/>
              </a:ext>
            </a:extLst>
          </p:cNvPr>
          <p:cNvSpPr txBox="1"/>
          <p:nvPr/>
        </p:nvSpPr>
        <p:spPr>
          <a:xfrm>
            <a:off x="8096435" y="0"/>
            <a:ext cx="3677299" cy="307777"/>
          </a:xfrm>
          <a:prstGeom prst="rect">
            <a:avLst/>
          </a:prstGeom>
          <a:noFill/>
        </p:spPr>
        <p:txBody>
          <a:bodyPr wrap="square" rtlCol="0" anchor="ctr">
            <a:spAutoFit/>
          </a:bodyPr>
          <a:lstStyle/>
          <a:p>
            <a:pPr algn="r"/>
            <a:r>
              <a:rPr lang="en-US" sz="1400" b="1" dirty="0" smtClean="0">
                <a:solidFill>
                  <a:schemeClr val="bg1"/>
                </a:solidFill>
              </a:rPr>
              <a:t>Fake News Detection on Social Media Platform</a:t>
            </a:r>
            <a:endParaRPr lang="en-US" sz="1400" b="1" dirty="0">
              <a:solidFill>
                <a:schemeClr val="bg1"/>
              </a:solidFill>
            </a:endParaRPr>
          </a:p>
        </p:txBody>
      </p:sp>
    </p:spTree>
    <p:extLst>
      <p:ext uri="{BB962C8B-B14F-4D97-AF65-F5344CB8AC3E}">
        <p14:creationId xmlns:p14="http://schemas.microsoft.com/office/powerpoint/2010/main" val="3871903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2DDB9A-28D8-4A1A-87CB-5773A9E7CADC}"/>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After cleaning the datasets and getting the required columns in each dataset we used word count based models (e.g. bag of words (BOW) and bag of n-grams) for to extract the features from each column of the datasets.</a:t>
            </a:r>
          </a:p>
          <a:p>
            <a:r>
              <a:rPr lang="en-US" dirty="0">
                <a:latin typeface="Times New Roman" panose="02020603050405020304" pitchFamily="18" charset="0"/>
                <a:cs typeface="Times New Roman" panose="02020603050405020304" pitchFamily="18" charset="0"/>
              </a:rPr>
              <a:t>Extracted features were then used by the machine learning models to train the model. </a:t>
            </a:r>
          </a:p>
          <a:p>
            <a:r>
              <a:rPr lang="en-US" dirty="0">
                <a:latin typeface="Times New Roman" panose="02020603050405020304" pitchFamily="18" charset="0"/>
                <a:cs typeface="Times New Roman" panose="02020603050405020304" pitchFamily="18" charset="0"/>
              </a:rPr>
              <a:t>After training our models, we have saved our models for the testing phase.</a:t>
            </a:r>
          </a:p>
          <a:p>
            <a:r>
              <a:rPr lang="en-US" dirty="0">
                <a:latin typeface="Times New Roman" panose="02020603050405020304" pitchFamily="18" charset="0"/>
                <a:cs typeface="Times New Roman" panose="02020603050405020304" pitchFamily="18" charset="0"/>
              </a:rPr>
              <a:t>In testing phase, we load the trained model to predict the accuracy of our dataset.</a:t>
            </a:r>
          </a:p>
        </p:txBody>
      </p:sp>
      <p:sp>
        <p:nvSpPr>
          <p:cNvPr id="4" name="Title 3">
            <a:extLst>
              <a:ext uri="{FF2B5EF4-FFF2-40B4-BE49-F238E27FC236}">
                <a16:creationId xmlns:a16="http://schemas.microsoft.com/office/drawing/2014/main" id="{C4866DC3-F9FC-4921-A894-11776553B9A8}"/>
              </a:ext>
            </a:extLst>
          </p:cNvPr>
          <p:cNvSpPr>
            <a:spLocks noGrp="1"/>
          </p:cNvSpPr>
          <p:nvPr>
            <p:ph type="title"/>
          </p:nvPr>
        </p:nvSpPr>
        <p:spPr>
          <a:xfrm>
            <a:off x="746053" y="1017514"/>
            <a:ext cx="10515600" cy="680662"/>
          </a:xfrm>
        </p:spPr>
        <p:txBody>
          <a:bodyPr>
            <a:normAutofit fontScale="90000"/>
          </a:bodyPr>
          <a:lstStyle/>
          <a:p>
            <a:endParaRPr lang="en-US" dirty="0"/>
          </a:p>
        </p:txBody>
      </p:sp>
      <p:sp>
        <p:nvSpPr>
          <p:cNvPr id="6" name="Slide Number Placeholder 5">
            <a:extLst>
              <a:ext uri="{FF2B5EF4-FFF2-40B4-BE49-F238E27FC236}">
                <a16:creationId xmlns:a16="http://schemas.microsoft.com/office/drawing/2014/main" id="{DE50909C-B4F2-4F9C-94B3-40ACB2894A17}"/>
              </a:ext>
            </a:extLst>
          </p:cNvPr>
          <p:cNvSpPr>
            <a:spLocks noGrp="1"/>
          </p:cNvSpPr>
          <p:nvPr>
            <p:ph type="sldNum" sz="quarter" idx="4"/>
          </p:nvPr>
        </p:nvSpPr>
        <p:spPr/>
        <p:txBody>
          <a:bodyPr/>
          <a:lstStyle/>
          <a:p>
            <a:fld id="{D96FA717-71EF-42D4-9E06-8A87E9ABD9EA}" type="slidenum">
              <a:rPr lang="en-US" smtClean="0"/>
              <a:pPr/>
              <a:t>11</a:t>
            </a:fld>
            <a:endParaRPr lang="en-US"/>
          </a:p>
        </p:txBody>
      </p:sp>
      <p:sp>
        <p:nvSpPr>
          <p:cNvPr id="7" name="TextBox 6">
            <a:extLst>
              <a:ext uri="{FF2B5EF4-FFF2-40B4-BE49-F238E27FC236}">
                <a16:creationId xmlns:a16="http://schemas.microsoft.com/office/drawing/2014/main" id="{FC6012D6-1C46-4F46-A75F-B5DFE817F210}"/>
              </a:ext>
            </a:extLst>
          </p:cNvPr>
          <p:cNvSpPr txBox="1"/>
          <p:nvPr/>
        </p:nvSpPr>
        <p:spPr>
          <a:xfrm>
            <a:off x="9389928" y="1674613"/>
            <a:ext cx="2883364" cy="307777"/>
          </a:xfrm>
          <a:prstGeom prst="rect">
            <a:avLst/>
          </a:prstGeom>
          <a:noFill/>
        </p:spPr>
        <p:txBody>
          <a:bodyPr wrap="square" rtlCol="0" anchor="ctr">
            <a:spAutoFit/>
          </a:bodyPr>
          <a:lstStyle/>
          <a:p>
            <a:pPr algn="r"/>
            <a:endParaRPr lang="en-US" sz="1400" b="1" dirty="0">
              <a:solidFill>
                <a:schemeClr val="bg1"/>
              </a:solidFill>
            </a:endParaRPr>
          </a:p>
        </p:txBody>
      </p:sp>
      <p:sp>
        <p:nvSpPr>
          <p:cNvPr id="8" name="TextBox 7">
            <a:extLst>
              <a:ext uri="{FF2B5EF4-FFF2-40B4-BE49-F238E27FC236}">
                <a16:creationId xmlns:a16="http://schemas.microsoft.com/office/drawing/2014/main" id="{AF88C403-B270-4375-8ADC-153419822719}"/>
              </a:ext>
            </a:extLst>
          </p:cNvPr>
          <p:cNvSpPr txBox="1"/>
          <p:nvPr/>
        </p:nvSpPr>
        <p:spPr>
          <a:xfrm>
            <a:off x="8096435" y="0"/>
            <a:ext cx="3677299" cy="307777"/>
          </a:xfrm>
          <a:prstGeom prst="rect">
            <a:avLst/>
          </a:prstGeom>
          <a:noFill/>
        </p:spPr>
        <p:txBody>
          <a:bodyPr wrap="square" rtlCol="0" anchor="ctr">
            <a:spAutoFit/>
          </a:bodyPr>
          <a:lstStyle/>
          <a:p>
            <a:pPr algn="r"/>
            <a:r>
              <a:rPr lang="en-US" sz="1400" b="1" dirty="0" smtClean="0">
                <a:solidFill>
                  <a:schemeClr val="bg1"/>
                </a:solidFill>
              </a:rPr>
              <a:t>Fake News Detection on Social Media Platform</a:t>
            </a:r>
            <a:endParaRPr lang="en-US" sz="1400" b="1" dirty="0">
              <a:solidFill>
                <a:schemeClr val="bg1"/>
              </a:solidFill>
            </a:endParaRPr>
          </a:p>
        </p:txBody>
      </p:sp>
    </p:spTree>
    <p:extLst>
      <p:ext uri="{BB962C8B-B14F-4D97-AF65-F5344CB8AC3E}">
        <p14:creationId xmlns:p14="http://schemas.microsoft.com/office/powerpoint/2010/main" val="2442479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2D2460-4B93-45B5-AD35-5EBFE74E3F24}"/>
              </a:ext>
            </a:extLst>
          </p:cNvPr>
          <p:cNvSpPr>
            <a:spLocks noGrp="1"/>
          </p:cNvSpPr>
          <p:nvPr>
            <p:ph type="title"/>
          </p:nvPr>
        </p:nvSpPr>
        <p:spPr>
          <a:xfrm>
            <a:off x="746053" y="1017514"/>
            <a:ext cx="10515600" cy="680662"/>
          </a:xfrm>
        </p:spPr>
        <p:txBody>
          <a:bodyPr>
            <a:normAutofit fontScale="90000"/>
          </a:bodyPr>
          <a:lstStyle/>
          <a:p>
            <a:r>
              <a:rPr lang="en-US" b="1" dirty="0"/>
              <a:t>Flow Diagram</a:t>
            </a:r>
          </a:p>
        </p:txBody>
      </p:sp>
      <p:sp>
        <p:nvSpPr>
          <p:cNvPr id="11" name="Slide Number Placeholder 10">
            <a:extLst>
              <a:ext uri="{FF2B5EF4-FFF2-40B4-BE49-F238E27FC236}">
                <a16:creationId xmlns:a16="http://schemas.microsoft.com/office/drawing/2014/main" id="{D03CEB50-916C-4BB2-AE36-5C5F2066864D}"/>
              </a:ext>
            </a:extLst>
          </p:cNvPr>
          <p:cNvSpPr>
            <a:spLocks noGrp="1"/>
          </p:cNvSpPr>
          <p:nvPr>
            <p:ph type="sldNum" sz="quarter" idx="4"/>
          </p:nvPr>
        </p:nvSpPr>
        <p:spPr/>
        <p:txBody>
          <a:bodyPr/>
          <a:lstStyle/>
          <a:p>
            <a:fld id="{D96FA717-71EF-42D4-9E06-8A87E9ABD9EA}" type="slidenum">
              <a:rPr lang="en-US" smtClean="0"/>
              <a:pPr/>
              <a:t>12</a:t>
            </a:fld>
            <a:endParaRPr lang="en-US"/>
          </a:p>
        </p:txBody>
      </p:sp>
      <p:sp>
        <p:nvSpPr>
          <p:cNvPr id="12" name="TextBox 11">
            <a:extLst>
              <a:ext uri="{FF2B5EF4-FFF2-40B4-BE49-F238E27FC236}">
                <a16:creationId xmlns:a16="http://schemas.microsoft.com/office/drawing/2014/main" id="{AF88C403-B270-4375-8ADC-153419822719}"/>
              </a:ext>
            </a:extLst>
          </p:cNvPr>
          <p:cNvSpPr txBox="1"/>
          <p:nvPr/>
        </p:nvSpPr>
        <p:spPr>
          <a:xfrm>
            <a:off x="8096435" y="0"/>
            <a:ext cx="3677299" cy="307777"/>
          </a:xfrm>
          <a:prstGeom prst="rect">
            <a:avLst/>
          </a:prstGeom>
          <a:noFill/>
        </p:spPr>
        <p:txBody>
          <a:bodyPr wrap="square" rtlCol="0" anchor="ctr">
            <a:spAutoFit/>
          </a:bodyPr>
          <a:lstStyle/>
          <a:p>
            <a:pPr algn="r"/>
            <a:r>
              <a:rPr lang="en-US" sz="1400" b="1" dirty="0" smtClean="0">
                <a:solidFill>
                  <a:schemeClr val="bg1"/>
                </a:solidFill>
              </a:rPr>
              <a:t>Fake News Detection on Social Media Platform</a:t>
            </a:r>
            <a:endParaRPr lang="en-US" sz="1400" b="1" dirty="0">
              <a:solidFill>
                <a:schemeClr val="bg1"/>
              </a:solidFill>
            </a:endParaRPr>
          </a:p>
        </p:txBody>
      </p:sp>
      <p:sp>
        <p:nvSpPr>
          <p:cNvPr id="2" name="TextBox 1">
            <a:extLst>
              <a:ext uri="{FF2B5EF4-FFF2-40B4-BE49-F238E27FC236}">
                <a16:creationId xmlns:a16="http://schemas.microsoft.com/office/drawing/2014/main" id="{E5E29D1D-D42D-49F7-BE22-EF71231493DA}"/>
              </a:ext>
            </a:extLst>
          </p:cNvPr>
          <p:cNvSpPr txBox="1"/>
          <p:nvPr/>
        </p:nvSpPr>
        <p:spPr>
          <a:xfrm>
            <a:off x="3290403" y="5853866"/>
            <a:ext cx="5426899" cy="307777"/>
          </a:xfrm>
          <a:prstGeom prst="rect">
            <a:avLst/>
          </a:prstGeom>
          <a:noFill/>
        </p:spPr>
        <p:txBody>
          <a:bodyPr wrap="square" rtlCol="0">
            <a:spAutoFit/>
          </a:bodyPr>
          <a:lstStyle/>
          <a:p>
            <a:pPr algn="ctr"/>
            <a:r>
              <a:rPr lang="en-US" sz="1400" b="1" dirty="0"/>
              <a:t>Fig 1:</a:t>
            </a:r>
            <a:r>
              <a:rPr lang="en-US" sz="1400" dirty="0"/>
              <a:t> Flow diagram of the project</a:t>
            </a:r>
          </a:p>
        </p:txBody>
      </p:sp>
      <p:pic>
        <p:nvPicPr>
          <p:cNvPr id="8" name="Picture 7" descr="C:\Users\Maryam\Downloads\flow diagram (2).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3101" y="1866235"/>
            <a:ext cx="7022236" cy="3819572"/>
          </a:xfrm>
          <a:prstGeom prst="rect">
            <a:avLst/>
          </a:prstGeom>
          <a:noFill/>
          <a:ln>
            <a:noFill/>
          </a:ln>
        </p:spPr>
      </p:pic>
    </p:spTree>
    <p:extLst>
      <p:ext uri="{BB962C8B-B14F-4D97-AF65-F5344CB8AC3E}">
        <p14:creationId xmlns:p14="http://schemas.microsoft.com/office/powerpoint/2010/main" val="1014444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2DDB9A-28D8-4A1A-87CB-5773A9E7CADC}"/>
              </a:ext>
            </a:extLst>
          </p:cNvPr>
          <p:cNvSpPr>
            <a:spLocks noGrp="1"/>
          </p:cNvSpPr>
          <p:nvPr>
            <p:ph idx="1"/>
          </p:nvPr>
        </p:nvSpPr>
        <p:spPr/>
        <p:txBody>
          <a:bodyPr/>
          <a:lstStyle/>
          <a:p>
            <a:r>
              <a:rPr lang="en-US" dirty="0"/>
              <a:t>We have used </a:t>
            </a:r>
            <a:r>
              <a:rPr lang="en-US" dirty="0" err="1"/>
              <a:t>PYCharm</a:t>
            </a:r>
            <a:r>
              <a:rPr lang="en-US" dirty="0"/>
              <a:t> compiler for running python code on it.</a:t>
            </a:r>
          </a:p>
          <a:p>
            <a:r>
              <a:rPr lang="en-US" dirty="0"/>
              <a:t>We have used following libraries:</a:t>
            </a:r>
          </a:p>
          <a:p>
            <a:pPr marL="746125" indent="-230188"/>
            <a:r>
              <a:rPr lang="en-US" dirty="0" err="1"/>
              <a:t>Numpy</a:t>
            </a:r>
            <a:endParaRPr lang="en-US" dirty="0"/>
          </a:p>
          <a:p>
            <a:pPr marL="746125" indent="-230188"/>
            <a:r>
              <a:rPr lang="en-US" dirty="0" err="1"/>
              <a:t>Sklearn.feature_extraction.text</a:t>
            </a:r>
            <a:r>
              <a:rPr lang="en-US" dirty="0"/>
              <a:t> </a:t>
            </a:r>
          </a:p>
          <a:p>
            <a:pPr marL="746125" indent="-230188"/>
            <a:r>
              <a:rPr lang="en-US" dirty="0" err="1"/>
              <a:t>Sklearn.linear_model</a:t>
            </a:r>
            <a:endParaRPr lang="en-US" dirty="0"/>
          </a:p>
          <a:p>
            <a:pPr marL="746125" indent="-230188"/>
            <a:r>
              <a:rPr lang="en-US" dirty="0" err="1"/>
              <a:t>Nltk.corpus</a:t>
            </a:r>
            <a:endParaRPr lang="en-US" dirty="0"/>
          </a:p>
        </p:txBody>
      </p:sp>
      <p:sp>
        <p:nvSpPr>
          <p:cNvPr id="4" name="Title 3">
            <a:extLst>
              <a:ext uri="{FF2B5EF4-FFF2-40B4-BE49-F238E27FC236}">
                <a16:creationId xmlns:a16="http://schemas.microsoft.com/office/drawing/2014/main" id="{C4866DC3-F9FC-4921-A894-11776553B9A8}"/>
              </a:ext>
            </a:extLst>
          </p:cNvPr>
          <p:cNvSpPr>
            <a:spLocks noGrp="1"/>
          </p:cNvSpPr>
          <p:nvPr>
            <p:ph type="title"/>
          </p:nvPr>
        </p:nvSpPr>
        <p:spPr>
          <a:xfrm>
            <a:off x="746053" y="1017514"/>
            <a:ext cx="10515600" cy="680662"/>
          </a:xfrm>
        </p:spPr>
        <p:txBody>
          <a:bodyPr>
            <a:normAutofit fontScale="90000"/>
          </a:bodyPr>
          <a:lstStyle/>
          <a:p>
            <a:r>
              <a:rPr lang="en-US" b="1" dirty="0"/>
              <a:t>Tools and Technologies</a:t>
            </a:r>
          </a:p>
        </p:txBody>
      </p:sp>
      <p:sp>
        <p:nvSpPr>
          <p:cNvPr id="3" name="Slide Number Placeholder 2">
            <a:extLst>
              <a:ext uri="{FF2B5EF4-FFF2-40B4-BE49-F238E27FC236}">
                <a16:creationId xmlns:a16="http://schemas.microsoft.com/office/drawing/2014/main" id="{E0AD935D-9130-465D-B049-D88747E11FB1}"/>
              </a:ext>
            </a:extLst>
          </p:cNvPr>
          <p:cNvSpPr>
            <a:spLocks noGrp="1"/>
          </p:cNvSpPr>
          <p:nvPr>
            <p:ph type="sldNum" sz="quarter" idx="4"/>
          </p:nvPr>
        </p:nvSpPr>
        <p:spPr/>
        <p:txBody>
          <a:bodyPr/>
          <a:lstStyle/>
          <a:p>
            <a:fld id="{D96FA717-71EF-42D4-9E06-8A87E9ABD9EA}" type="slidenum">
              <a:rPr lang="en-US" smtClean="0"/>
              <a:pPr/>
              <a:t>13</a:t>
            </a:fld>
            <a:endParaRPr lang="en-US"/>
          </a:p>
        </p:txBody>
      </p:sp>
      <p:sp>
        <p:nvSpPr>
          <p:cNvPr id="6" name="TextBox 5">
            <a:extLst>
              <a:ext uri="{FF2B5EF4-FFF2-40B4-BE49-F238E27FC236}">
                <a16:creationId xmlns:a16="http://schemas.microsoft.com/office/drawing/2014/main" id="{028382B7-EE0A-44C3-9793-69499FBA1979}"/>
              </a:ext>
            </a:extLst>
          </p:cNvPr>
          <p:cNvSpPr txBox="1"/>
          <p:nvPr/>
        </p:nvSpPr>
        <p:spPr>
          <a:xfrm>
            <a:off x="8078681" y="13351"/>
            <a:ext cx="3695054" cy="307777"/>
          </a:xfrm>
          <a:prstGeom prst="rect">
            <a:avLst/>
          </a:prstGeom>
          <a:noFill/>
        </p:spPr>
        <p:txBody>
          <a:bodyPr wrap="square" rtlCol="0" anchor="ctr">
            <a:spAutoFit/>
          </a:bodyPr>
          <a:lstStyle/>
          <a:p>
            <a:pPr algn="r"/>
            <a:r>
              <a:rPr lang="en-US" sz="1400" b="1" dirty="0" smtClean="0">
                <a:solidFill>
                  <a:schemeClr val="bg1"/>
                </a:solidFill>
              </a:rPr>
              <a:t>Fake News Detection on Social Media Platform</a:t>
            </a:r>
            <a:endParaRPr lang="en-US" sz="1400" b="1" dirty="0">
              <a:solidFill>
                <a:schemeClr val="bg1"/>
              </a:solidFill>
            </a:endParaRPr>
          </a:p>
        </p:txBody>
      </p:sp>
    </p:spTree>
    <p:extLst>
      <p:ext uri="{BB962C8B-B14F-4D97-AF65-F5344CB8AC3E}">
        <p14:creationId xmlns:p14="http://schemas.microsoft.com/office/powerpoint/2010/main" val="1812479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4296" y="1500742"/>
            <a:ext cx="6548437" cy="4365625"/>
          </a:xfrm>
        </p:spPr>
      </p:pic>
      <p:sp>
        <p:nvSpPr>
          <p:cNvPr id="4" name="Title 3">
            <a:extLst>
              <a:ext uri="{FF2B5EF4-FFF2-40B4-BE49-F238E27FC236}">
                <a16:creationId xmlns:a16="http://schemas.microsoft.com/office/drawing/2014/main" id="{C4866DC3-F9FC-4921-A894-11776553B9A8}"/>
              </a:ext>
            </a:extLst>
          </p:cNvPr>
          <p:cNvSpPr>
            <a:spLocks noGrp="1"/>
          </p:cNvSpPr>
          <p:nvPr>
            <p:ph type="title"/>
          </p:nvPr>
        </p:nvSpPr>
        <p:spPr>
          <a:xfrm>
            <a:off x="746053" y="1017514"/>
            <a:ext cx="10515600" cy="680662"/>
          </a:xfrm>
        </p:spPr>
        <p:txBody>
          <a:bodyPr>
            <a:normAutofit fontScale="90000"/>
          </a:bodyPr>
          <a:lstStyle/>
          <a:p>
            <a:r>
              <a:rPr lang="en-US" b="1" dirty="0"/>
              <a:t>Results</a:t>
            </a:r>
          </a:p>
        </p:txBody>
      </p:sp>
      <p:sp>
        <p:nvSpPr>
          <p:cNvPr id="6" name="Slide Number Placeholder 5">
            <a:extLst>
              <a:ext uri="{FF2B5EF4-FFF2-40B4-BE49-F238E27FC236}">
                <a16:creationId xmlns:a16="http://schemas.microsoft.com/office/drawing/2014/main" id="{9CB3A53E-57C2-416F-A9B1-FD900C4F3373}"/>
              </a:ext>
            </a:extLst>
          </p:cNvPr>
          <p:cNvSpPr>
            <a:spLocks noGrp="1"/>
          </p:cNvSpPr>
          <p:nvPr>
            <p:ph type="sldNum" sz="quarter" idx="4"/>
          </p:nvPr>
        </p:nvSpPr>
        <p:spPr/>
        <p:txBody>
          <a:bodyPr/>
          <a:lstStyle/>
          <a:p>
            <a:fld id="{D96FA717-71EF-42D4-9E06-8A87E9ABD9EA}" type="slidenum">
              <a:rPr lang="en-US" smtClean="0"/>
              <a:pPr/>
              <a:t>14</a:t>
            </a:fld>
            <a:endParaRPr lang="en-US"/>
          </a:p>
        </p:txBody>
      </p:sp>
      <p:sp>
        <p:nvSpPr>
          <p:cNvPr id="7" name="TextBox 6">
            <a:extLst>
              <a:ext uri="{FF2B5EF4-FFF2-40B4-BE49-F238E27FC236}">
                <a16:creationId xmlns:a16="http://schemas.microsoft.com/office/drawing/2014/main" id="{086280CE-5791-4804-905B-12D2BE2753F7}"/>
              </a:ext>
            </a:extLst>
          </p:cNvPr>
          <p:cNvSpPr txBox="1"/>
          <p:nvPr/>
        </p:nvSpPr>
        <p:spPr>
          <a:xfrm>
            <a:off x="8016536" y="13351"/>
            <a:ext cx="3757198" cy="307777"/>
          </a:xfrm>
          <a:prstGeom prst="rect">
            <a:avLst/>
          </a:prstGeom>
          <a:noFill/>
        </p:spPr>
        <p:txBody>
          <a:bodyPr wrap="square" rtlCol="0" anchor="ctr">
            <a:spAutoFit/>
          </a:bodyPr>
          <a:lstStyle/>
          <a:p>
            <a:pPr algn="r"/>
            <a:r>
              <a:rPr lang="en-US" sz="1400" b="1" dirty="0" smtClean="0">
                <a:solidFill>
                  <a:schemeClr val="bg1"/>
                </a:solidFill>
              </a:rPr>
              <a:t>Fake News Detection on Social Media Platform</a:t>
            </a:r>
            <a:endParaRPr lang="en-US" sz="1400" b="1" dirty="0">
              <a:solidFill>
                <a:schemeClr val="bg1"/>
              </a:solidFill>
            </a:endParaRPr>
          </a:p>
        </p:txBody>
      </p:sp>
    </p:spTree>
    <p:extLst>
      <p:ext uri="{BB962C8B-B14F-4D97-AF65-F5344CB8AC3E}">
        <p14:creationId xmlns:p14="http://schemas.microsoft.com/office/powerpoint/2010/main" val="422680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2DDB9A-28D8-4A1A-87CB-5773A9E7CADC}"/>
              </a:ext>
            </a:extLst>
          </p:cNvPr>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The previous datasets </a:t>
            </a:r>
            <a:r>
              <a:rPr lang="en-US" dirty="0" err="1" smtClean="0">
                <a:latin typeface="Times New Roman" panose="02020603050405020304" pitchFamily="18" charset="0"/>
                <a:cs typeface="Times New Roman" panose="02020603050405020304" pitchFamily="18" charset="0"/>
              </a:rPr>
              <a:t>i.e</a:t>
            </a:r>
            <a:r>
              <a:rPr lang="en-US" dirty="0" smtClean="0">
                <a:latin typeface="Times New Roman" panose="02020603050405020304" pitchFamily="18" charset="0"/>
                <a:cs typeface="Times New Roman" panose="02020603050405020304" pitchFamily="18" charset="0"/>
              </a:rPr>
              <a:t> Checker </a:t>
            </a:r>
            <a:r>
              <a:rPr lang="en-US" dirty="0">
                <a:latin typeface="Times New Roman" panose="02020603050405020304" pitchFamily="18" charset="0"/>
                <a:cs typeface="Times New Roman" panose="02020603050405020304" pitchFamily="18" charset="0"/>
              </a:rPr>
              <a:t>Dataset for </a:t>
            </a:r>
            <a:r>
              <a:rPr lang="en-US" dirty="0" err="1">
                <a:latin typeface="Times New Roman" panose="02020603050405020304" pitchFamily="18" charset="0"/>
                <a:cs typeface="Times New Roman" panose="02020603050405020304" pitchFamily="18" charset="0"/>
              </a:rPr>
              <a:t>ClickBait</a:t>
            </a:r>
            <a:r>
              <a:rPr lang="en-US" dirty="0">
                <a:latin typeface="Times New Roman" panose="02020603050405020304" pitchFamily="18" charset="0"/>
                <a:cs typeface="Times New Roman" panose="02020603050405020304" pitchFamily="18" charset="0"/>
              </a:rPr>
              <a:t> Thumbnail </a:t>
            </a:r>
            <a:r>
              <a:rPr lang="en-US" dirty="0" smtClean="0">
                <a:latin typeface="Times New Roman" panose="02020603050405020304" pitchFamily="18" charset="0"/>
                <a:cs typeface="Times New Roman" panose="02020603050405020304" pitchFamily="18" charset="0"/>
              </a:rPr>
              <a:t>Detection got 79.8% accuracy and </a:t>
            </a:r>
            <a:r>
              <a:rPr lang="en-US" dirty="0">
                <a:latin typeface="Times New Roman" panose="02020603050405020304" pitchFamily="18" charset="0"/>
                <a:cs typeface="Times New Roman" panose="02020603050405020304" pitchFamily="18" charset="0"/>
              </a:rPr>
              <a:t>Misinformation on YouTube Videos for video </a:t>
            </a:r>
            <a:r>
              <a:rPr lang="en-US" dirty="0" smtClean="0">
                <a:latin typeface="Times New Roman" panose="02020603050405020304" pitchFamily="18" charset="0"/>
                <a:cs typeface="Times New Roman" panose="02020603050405020304" pitchFamily="18" charset="0"/>
              </a:rPr>
              <a:t>detection got 83.4% accuracy </a:t>
            </a:r>
            <a:r>
              <a:rPr lang="en-US" dirty="0">
                <a:latin typeface="Times New Roman" panose="02020603050405020304" pitchFamily="18" charset="0"/>
                <a:cs typeface="Times New Roman" panose="02020603050405020304" pitchFamily="18" charset="0"/>
              </a:rPr>
              <a:t>and Fake News Dataset for text classification and got </a:t>
            </a:r>
            <a:r>
              <a:rPr lang="en-US" dirty="0" smtClean="0">
                <a:latin typeface="Times New Roman" panose="02020603050405020304" pitchFamily="18" charset="0"/>
                <a:cs typeface="Times New Roman" panose="02020603050405020304" pitchFamily="18" charset="0"/>
              </a:rPr>
              <a:t>95.8% accuracy in </a:t>
            </a:r>
            <a:r>
              <a:rPr lang="en-US" dirty="0">
                <a:latin typeface="Times New Roman" panose="02020603050405020304" pitchFamily="18" charset="0"/>
                <a:cs typeface="Times New Roman" panose="02020603050405020304" pitchFamily="18" charset="0"/>
              </a:rPr>
              <a:t>text </a:t>
            </a:r>
            <a:r>
              <a:rPr lang="en-US" dirty="0" smtClean="0">
                <a:latin typeface="Times New Roman" panose="02020603050405020304" pitchFamily="18" charset="0"/>
                <a:cs typeface="Times New Roman" panose="02020603050405020304" pitchFamily="18" charset="0"/>
              </a:rPr>
              <a:t>classification, but our system got 97.04% </a:t>
            </a:r>
            <a:r>
              <a:rPr lang="en-US" dirty="0">
                <a:latin typeface="Times New Roman" panose="02020603050405020304" pitchFamily="18" charset="0"/>
                <a:cs typeface="Times New Roman" panose="02020603050405020304" pitchFamily="18" charset="0"/>
              </a:rPr>
              <a:t>accuracy and other 2 video datasets gives 82.25% for Checker Dataset and </a:t>
            </a:r>
            <a:r>
              <a:rPr lang="en-US" dirty="0" smtClean="0">
                <a:latin typeface="Times New Roman" panose="02020603050405020304" pitchFamily="18" charset="0"/>
                <a:cs typeface="Times New Roman" panose="02020603050405020304" pitchFamily="18" charset="0"/>
              </a:rPr>
              <a:t>85.7% </a:t>
            </a:r>
            <a:r>
              <a:rPr lang="en-US" dirty="0">
                <a:latin typeface="Times New Roman" panose="02020603050405020304" pitchFamily="18" charset="0"/>
                <a:cs typeface="Times New Roman" panose="02020603050405020304" pitchFamily="18" charset="0"/>
              </a:rPr>
              <a:t>for Misinformation Dataset. We have enhanced 2% accuracy on both of the text and video datasets and got these results.</a:t>
            </a:r>
          </a:p>
        </p:txBody>
      </p:sp>
      <p:sp>
        <p:nvSpPr>
          <p:cNvPr id="4" name="Title 3">
            <a:extLst>
              <a:ext uri="{FF2B5EF4-FFF2-40B4-BE49-F238E27FC236}">
                <a16:creationId xmlns:a16="http://schemas.microsoft.com/office/drawing/2014/main" id="{C4866DC3-F9FC-4921-A894-11776553B9A8}"/>
              </a:ext>
            </a:extLst>
          </p:cNvPr>
          <p:cNvSpPr>
            <a:spLocks noGrp="1"/>
          </p:cNvSpPr>
          <p:nvPr>
            <p:ph type="title"/>
          </p:nvPr>
        </p:nvSpPr>
        <p:spPr>
          <a:xfrm>
            <a:off x="746053" y="1017514"/>
            <a:ext cx="10515600" cy="680662"/>
          </a:xfrm>
        </p:spPr>
        <p:txBody>
          <a:bodyPr>
            <a:normAutofit fontScale="90000"/>
          </a:bodyPr>
          <a:lstStyle/>
          <a:p>
            <a:r>
              <a:rPr lang="en-US" b="1" dirty="0"/>
              <a:t>Comparison</a:t>
            </a:r>
          </a:p>
        </p:txBody>
      </p:sp>
      <p:sp>
        <p:nvSpPr>
          <p:cNvPr id="3" name="Slide Number Placeholder 2">
            <a:extLst>
              <a:ext uri="{FF2B5EF4-FFF2-40B4-BE49-F238E27FC236}">
                <a16:creationId xmlns:a16="http://schemas.microsoft.com/office/drawing/2014/main" id="{35CC2981-69FE-4054-809F-ECCF529E0F0D}"/>
              </a:ext>
            </a:extLst>
          </p:cNvPr>
          <p:cNvSpPr>
            <a:spLocks noGrp="1"/>
          </p:cNvSpPr>
          <p:nvPr>
            <p:ph type="sldNum" sz="quarter" idx="4"/>
          </p:nvPr>
        </p:nvSpPr>
        <p:spPr/>
        <p:txBody>
          <a:bodyPr/>
          <a:lstStyle/>
          <a:p>
            <a:fld id="{D96FA717-71EF-42D4-9E06-8A87E9ABD9EA}" type="slidenum">
              <a:rPr lang="en-US" smtClean="0"/>
              <a:pPr/>
              <a:t>15</a:t>
            </a:fld>
            <a:endParaRPr lang="en-US"/>
          </a:p>
        </p:txBody>
      </p:sp>
      <p:sp>
        <p:nvSpPr>
          <p:cNvPr id="6" name="TextBox 5">
            <a:extLst>
              <a:ext uri="{FF2B5EF4-FFF2-40B4-BE49-F238E27FC236}">
                <a16:creationId xmlns:a16="http://schemas.microsoft.com/office/drawing/2014/main" id="{93038016-8254-4321-9998-74E5691CD413}"/>
              </a:ext>
            </a:extLst>
          </p:cNvPr>
          <p:cNvSpPr txBox="1"/>
          <p:nvPr/>
        </p:nvSpPr>
        <p:spPr>
          <a:xfrm>
            <a:off x="8096435" y="13351"/>
            <a:ext cx="3677299" cy="307777"/>
          </a:xfrm>
          <a:prstGeom prst="rect">
            <a:avLst/>
          </a:prstGeom>
          <a:noFill/>
        </p:spPr>
        <p:txBody>
          <a:bodyPr wrap="square" rtlCol="0" anchor="ctr">
            <a:spAutoFit/>
          </a:bodyPr>
          <a:lstStyle/>
          <a:p>
            <a:pPr algn="r"/>
            <a:r>
              <a:rPr lang="en-US" sz="1400" b="1" dirty="0" smtClean="0">
                <a:solidFill>
                  <a:schemeClr val="bg1"/>
                </a:solidFill>
              </a:rPr>
              <a:t>Fake News Detection on Social Media Platform</a:t>
            </a:r>
            <a:endParaRPr lang="en-US" sz="1400" b="1" dirty="0">
              <a:solidFill>
                <a:schemeClr val="bg1"/>
              </a:solidFill>
            </a:endParaRPr>
          </a:p>
        </p:txBody>
      </p:sp>
    </p:spTree>
    <p:extLst>
      <p:ext uri="{BB962C8B-B14F-4D97-AF65-F5344CB8AC3E}">
        <p14:creationId xmlns:p14="http://schemas.microsoft.com/office/powerpoint/2010/main" val="1645725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2DDB9A-28D8-4A1A-87CB-5773A9E7CAD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With the help of Machine Learning, we are done with the single module of this system by using word count based models(e.g. bag of words(BOW), bag of </a:t>
            </a:r>
            <a:r>
              <a:rPr lang="en-US" dirty="0" err="1">
                <a:latin typeface="Times New Roman" panose="02020603050405020304" pitchFamily="18" charset="0"/>
                <a:cs typeface="Times New Roman" panose="02020603050405020304" pitchFamily="18" charset="0"/>
              </a:rPr>
              <a:t>ngram</a:t>
            </a:r>
            <a:r>
              <a:rPr lang="en-US" dirty="0">
                <a:latin typeface="Times New Roman" panose="02020603050405020304" pitchFamily="18" charset="0"/>
                <a:cs typeface="Times New Roman" panose="02020603050405020304" pitchFamily="18" charset="0"/>
              </a:rPr>
              <a:t>) .This project can be further enhanced to provide greater flexibility and performance with certain modification whenever necessary such as deep fake learning.</a:t>
            </a:r>
          </a:p>
          <a:p>
            <a:endParaRPr lang="en-US" dirty="0"/>
          </a:p>
        </p:txBody>
      </p:sp>
      <p:sp>
        <p:nvSpPr>
          <p:cNvPr id="4" name="Title 3">
            <a:extLst>
              <a:ext uri="{FF2B5EF4-FFF2-40B4-BE49-F238E27FC236}">
                <a16:creationId xmlns:a16="http://schemas.microsoft.com/office/drawing/2014/main" id="{C4866DC3-F9FC-4921-A894-11776553B9A8}"/>
              </a:ext>
            </a:extLst>
          </p:cNvPr>
          <p:cNvSpPr>
            <a:spLocks noGrp="1"/>
          </p:cNvSpPr>
          <p:nvPr>
            <p:ph type="title"/>
          </p:nvPr>
        </p:nvSpPr>
        <p:spPr>
          <a:xfrm>
            <a:off x="746053" y="1017514"/>
            <a:ext cx="10515600" cy="680662"/>
          </a:xfrm>
        </p:spPr>
        <p:txBody>
          <a:bodyPr>
            <a:normAutofit fontScale="90000"/>
          </a:bodyPr>
          <a:lstStyle/>
          <a:p>
            <a:r>
              <a:rPr lang="en-US" b="1" dirty="0"/>
              <a:t>Conclusion</a:t>
            </a:r>
          </a:p>
        </p:txBody>
      </p:sp>
      <p:sp>
        <p:nvSpPr>
          <p:cNvPr id="3" name="Slide Number Placeholder 2">
            <a:extLst>
              <a:ext uri="{FF2B5EF4-FFF2-40B4-BE49-F238E27FC236}">
                <a16:creationId xmlns:a16="http://schemas.microsoft.com/office/drawing/2014/main" id="{35CC2981-69FE-4054-809F-ECCF529E0F0D}"/>
              </a:ext>
            </a:extLst>
          </p:cNvPr>
          <p:cNvSpPr>
            <a:spLocks noGrp="1"/>
          </p:cNvSpPr>
          <p:nvPr>
            <p:ph type="sldNum" sz="quarter" idx="4"/>
          </p:nvPr>
        </p:nvSpPr>
        <p:spPr/>
        <p:txBody>
          <a:bodyPr/>
          <a:lstStyle/>
          <a:p>
            <a:fld id="{D96FA717-71EF-42D4-9E06-8A87E9ABD9EA}" type="slidenum">
              <a:rPr lang="en-US" smtClean="0"/>
              <a:pPr/>
              <a:t>16</a:t>
            </a:fld>
            <a:endParaRPr lang="en-US"/>
          </a:p>
        </p:txBody>
      </p:sp>
      <p:sp>
        <p:nvSpPr>
          <p:cNvPr id="6" name="TextBox 5">
            <a:extLst>
              <a:ext uri="{FF2B5EF4-FFF2-40B4-BE49-F238E27FC236}">
                <a16:creationId xmlns:a16="http://schemas.microsoft.com/office/drawing/2014/main" id="{93038016-8254-4321-9998-74E5691CD413}"/>
              </a:ext>
            </a:extLst>
          </p:cNvPr>
          <p:cNvSpPr txBox="1"/>
          <p:nvPr/>
        </p:nvSpPr>
        <p:spPr>
          <a:xfrm>
            <a:off x="8034291" y="13351"/>
            <a:ext cx="3739443" cy="307777"/>
          </a:xfrm>
          <a:prstGeom prst="rect">
            <a:avLst/>
          </a:prstGeom>
          <a:noFill/>
        </p:spPr>
        <p:txBody>
          <a:bodyPr wrap="square" rtlCol="0" anchor="ctr">
            <a:spAutoFit/>
          </a:bodyPr>
          <a:lstStyle/>
          <a:p>
            <a:pPr algn="r"/>
            <a:r>
              <a:rPr lang="en-US" sz="1400" b="1" dirty="0" smtClean="0">
                <a:solidFill>
                  <a:schemeClr val="bg1"/>
                </a:solidFill>
              </a:rPr>
              <a:t>Fake News Detection on Social Media Platform</a:t>
            </a:r>
            <a:endParaRPr lang="en-US" sz="1400" b="1" dirty="0">
              <a:solidFill>
                <a:schemeClr val="bg1"/>
              </a:solidFill>
            </a:endParaRPr>
          </a:p>
        </p:txBody>
      </p:sp>
    </p:spTree>
    <p:extLst>
      <p:ext uri="{BB962C8B-B14F-4D97-AF65-F5344CB8AC3E}">
        <p14:creationId xmlns:p14="http://schemas.microsoft.com/office/powerpoint/2010/main" val="1120729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ADA97C-1864-45F2-B3D7-819938A7A315}"/>
              </a:ext>
            </a:extLst>
          </p:cNvPr>
          <p:cNvSpPr>
            <a:spLocks noGrp="1"/>
          </p:cNvSpPr>
          <p:nvPr>
            <p:ph idx="1"/>
          </p:nvPr>
        </p:nvSpPr>
        <p:spPr/>
        <p:txBody>
          <a:bodyPr>
            <a:normAutofit fontScale="70000" lnSpcReduction="20000"/>
          </a:bodyPr>
          <a:lstStyle/>
          <a:p>
            <a:r>
              <a:rPr lang="en-US" sz="2600" dirty="0" err="1" smtClean="0">
                <a:latin typeface="Times New Roman" panose="02020603050405020304" pitchFamily="18" charset="0"/>
                <a:cs typeface="Times New Roman" panose="02020603050405020304" pitchFamily="18" charset="0"/>
              </a:rPr>
              <a:t>Xie</a:t>
            </a:r>
            <a:r>
              <a:rPr lang="en-US" sz="2600" dirty="0">
                <a:latin typeface="Times New Roman" panose="02020603050405020304" pitchFamily="18" charset="0"/>
                <a:cs typeface="Times New Roman" panose="02020603050405020304" pitchFamily="18" charset="0"/>
              </a:rPr>
              <a:t>, T., Le, T., Lee, D. (2021). CHECKER: Detecting Clickbait Thumbnails with Weak Supervision and Co-teaching. In: Dong, Y., </a:t>
            </a:r>
            <a:r>
              <a:rPr lang="en-US" sz="2600" dirty="0" err="1">
                <a:latin typeface="Times New Roman" panose="02020603050405020304" pitchFamily="18" charset="0"/>
                <a:cs typeface="Times New Roman" panose="02020603050405020304" pitchFamily="18" charset="0"/>
              </a:rPr>
              <a:t>Kourtellis</a:t>
            </a:r>
            <a:r>
              <a:rPr lang="en-US" sz="2600" dirty="0">
                <a:latin typeface="Times New Roman" panose="02020603050405020304" pitchFamily="18" charset="0"/>
                <a:cs typeface="Times New Roman" panose="02020603050405020304" pitchFamily="18" charset="0"/>
              </a:rPr>
              <a:t>, N., Hammer, B., Lozano, J.A. (</a:t>
            </a:r>
            <a:r>
              <a:rPr lang="en-US" sz="2600" dirty="0" err="1">
                <a:latin typeface="Times New Roman" panose="02020603050405020304" pitchFamily="18" charset="0"/>
                <a:cs typeface="Times New Roman" panose="02020603050405020304" pitchFamily="18" charset="0"/>
              </a:rPr>
              <a:t>eds</a:t>
            </a:r>
            <a:r>
              <a:rPr lang="en-US" sz="2600" dirty="0">
                <a:latin typeface="Times New Roman" panose="02020603050405020304" pitchFamily="18" charset="0"/>
                <a:cs typeface="Times New Roman" panose="02020603050405020304" pitchFamily="18" charset="0"/>
              </a:rPr>
              <a:t>) Machine Learning and Knowledge Discovery in Databases. Applied Data Science Track. ECML PKDD 2021. Lecture Notes in Computer Science(), </a:t>
            </a:r>
            <a:r>
              <a:rPr lang="en-US" sz="2600" dirty="0" err="1">
                <a:latin typeface="Times New Roman" panose="02020603050405020304" pitchFamily="18" charset="0"/>
                <a:cs typeface="Times New Roman" panose="02020603050405020304" pitchFamily="18" charset="0"/>
              </a:rPr>
              <a:t>vol</a:t>
            </a:r>
            <a:r>
              <a:rPr lang="en-US" sz="2600" dirty="0">
                <a:latin typeface="Times New Roman" panose="02020603050405020304" pitchFamily="18" charset="0"/>
                <a:cs typeface="Times New Roman" panose="02020603050405020304" pitchFamily="18" charset="0"/>
              </a:rPr>
              <a:t> 12979. Springer, Cham. https://doi.org/10.1007/978-3-030-86517-7_26</a:t>
            </a:r>
          </a:p>
          <a:p>
            <a:r>
              <a:rPr lang="en-US" sz="2600" dirty="0" err="1" smtClean="0">
                <a:latin typeface="Times New Roman" panose="02020603050405020304" pitchFamily="18" charset="0"/>
                <a:cs typeface="Times New Roman" panose="02020603050405020304" pitchFamily="18" charset="0"/>
              </a:rPr>
              <a:t>Singhania</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S., Fernandez N., Rao S. (2017) 3HAN: A Deep Neural Network for Fake News Detection. In: Liu D., </a:t>
            </a:r>
            <a:r>
              <a:rPr lang="en-US" sz="2600" dirty="0" err="1">
                <a:latin typeface="Times New Roman" panose="02020603050405020304" pitchFamily="18" charset="0"/>
                <a:cs typeface="Times New Roman" panose="02020603050405020304" pitchFamily="18" charset="0"/>
              </a:rPr>
              <a:t>Xie</a:t>
            </a:r>
            <a:r>
              <a:rPr lang="en-US" sz="2600" dirty="0">
                <a:latin typeface="Times New Roman" panose="02020603050405020304" pitchFamily="18" charset="0"/>
                <a:cs typeface="Times New Roman" panose="02020603050405020304" pitchFamily="18" charset="0"/>
              </a:rPr>
              <a:t> S., Li Y., Zhao D., El-</a:t>
            </a:r>
            <a:r>
              <a:rPr lang="en-US" sz="2600" dirty="0" err="1">
                <a:latin typeface="Times New Roman" panose="02020603050405020304" pitchFamily="18" charset="0"/>
                <a:cs typeface="Times New Roman" panose="02020603050405020304" pitchFamily="18" charset="0"/>
              </a:rPr>
              <a:t>Alfy</a:t>
            </a:r>
            <a:r>
              <a:rPr lang="en-US" sz="2600" dirty="0">
                <a:latin typeface="Times New Roman" panose="02020603050405020304" pitchFamily="18" charset="0"/>
                <a:cs typeface="Times New Roman" panose="02020603050405020304" pitchFamily="18" charset="0"/>
              </a:rPr>
              <a:t> ES. (</a:t>
            </a:r>
            <a:r>
              <a:rPr lang="en-US" sz="2600" dirty="0" err="1">
                <a:latin typeface="Times New Roman" panose="02020603050405020304" pitchFamily="18" charset="0"/>
                <a:cs typeface="Times New Roman" panose="02020603050405020304" pitchFamily="18" charset="0"/>
              </a:rPr>
              <a:t>eds</a:t>
            </a:r>
            <a:r>
              <a:rPr lang="en-US" sz="2600" dirty="0">
                <a:latin typeface="Times New Roman" panose="02020603050405020304" pitchFamily="18" charset="0"/>
                <a:cs typeface="Times New Roman" panose="02020603050405020304" pitchFamily="18" charset="0"/>
              </a:rPr>
              <a:t>) Neural Information Processing. ICONIP 2017. Lecture Notes in Computer Science, </a:t>
            </a:r>
            <a:r>
              <a:rPr lang="en-US" sz="2600" dirty="0" err="1">
                <a:latin typeface="Times New Roman" panose="02020603050405020304" pitchFamily="18" charset="0"/>
                <a:cs typeface="Times New Roman" panose="02020603050405020304" pitchFamily="18" charset="0"/>
              </a:rPr>
              <a:t>vol</a:t>
            </a:r>
            <a:r>
              <a:rPr lang="en-US" sz="2600" dirty="0">
                <a:latin typeface="Times New Roman" panose="02020603050405020304" pitchFamily="18" charset="0"/>
                <a:cs typeface="Times New Roman" panose="02020603050405020304" pitchFamily="18" charset="0"/>
              </a:rPr>
              <a:t> 10635. Springer, Cham. </a:t>
            </a:r>
            <a:r>
              <a:rPr lang="en-US" sz="2600" u="sng" dirty="0">
                <a:latin typeface="Times New Roman" panose="02020603050405020304" pitchFamily="18" charset="0"/>
                <a:cs typeface="Times New Roman" panose="02020603050405020304" pitchFamily="18" charset="0"/>
                <a:hlinkClick r:id="rId2"/>
              </a:rPr>
              <a:t>https://doi.org/10.1007/978-3-319-70096-0_59</a:t>
            </a:r>
            <a:endParaRPr lang="en-US" sz="2600" dirty="0">
              <a:latin typeface="Times New Roman" panose="02020603050405020304" pitchFamily="18" charset="0"/>
              <a:cs typeface="Times New Roman" panose="02020603050405020304" pitchFamily="18" charset="0"/>
            </a:endParaRPr>
          </a:p>
          <a:p>
            <a:r>
              <a:rPr lang="en-US" sz="2600" dirty="0" err="1" smtClean="0">
                <a:latin typeface="Times New Roman" panose="02020603050405020304" pitchFamily="18" charset="0"/>
                <a:cs typeface="Times New Roman" panose="02020603050405020304" pitchFamily="18" charset="0"/>
              </a:rPr>
              <a:t>Saikh</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 </a:t>
            </a:r>
            <a:r>
              <a:rPr lang="en-US" sz="2600" dirty="0" err="1">
                <a:latin typeface="Times New Roman" panose="02020603050405020304" pitchFamily="18" charset="0"/>
                <a:cs typeface="Times New Roman" panose="02020603050405020304" pitchFamily="18" charset="0"/>
              </a:rPr>
              <a:t>Anand</a:t>
            </a:r>
            <a:r>
              <a:rPr lang="en-US" sz="2600" dirty="0">
                <a:latin typeface="Times New Roman" panose="02020603050405020304" pitchFamily="18" charset="0"/>
                <a:cs typeface="Times New Roman" panose="02020603050405020304" pitchFamily="18" charset="0"/>
              </a:rPr>
              <a:t> A., </a:t>
            </a:r>
            <a:r>
              <a:rPr lang="en-US" sz="2600" dirty="0" err="1">
                <a:latin typeface="Times New Roman" panose="02020603050405020304" pitchFamily="18" charset="0"/>
                <a:cs typeface="Times New Roman" panose="02020603050405020304" pitchFamily="18" charset="0"/>
              </a:rPr>
              <a:t>Ekbal</a:t>
            </a:r>
            <a:r>
              <a:rPr lang="en-US" sz="2600" dirty="0">
                <a:latin typeface="Times New Roman" panose="02020603050405020304" pitchFamily="18" charset="0"/>
                <a:cs typeface="Times New Roman" panose="02020603050405020304" pitchFamily="18" charset="0"/>
              </a:rPr>
              <a:t> A., Bhattacharyya P. (2019) A Novel Approach Towards Fake News Detection: Deep Learning Augmented with Textual Entailment Features. In: </a:t>
            </a:r>
            <a:r>
              <a:rPr lang="en-US" sz="2600" dirty="0" err="1">
                <a:latin typeface="Times New Roman" panose="02020603050405020304" pitchFamily="18" charset="0"/>
                <a:cs typeface="Times New Roman" panose="02020603050405020304" pitchFamily="18" charset="0"/>
              </a:rPr>
              <a:t>Métais</a:t>
            </a:r>
            <a:r>
              <a:rPr lang="en-US" sz="2600" dirty="0">
                <a:latin typeface="Times New Roman" panose="02020603050405020304" pitchFamily="18" charset="0"/>
                <a:cs typeface="Times New Roman" panose="02020603050405020304" pitchFamily="18" charset="0"/>
              </a:rPr>
              <a:t> E., </a:t>
            </a:r>
            <a:r>
              <a:rPr lang="en-US" sz="2600" dirty="0" err="1">
                <a:latin typeface="Times New Roman" panose="02020603050405020304" pitchFamily="18" charset="0"/>
                <a:cs typeface="Times New Roman" panose="02020603050405020304" pitchFamily="18" charset="0"/>
              </a:rPr>
              <a:t>Meziane</a:t>
            </a:r>
            <a:r>
              <a:rPr lang="en-US" sz="2600" dirty="0">
                <a:latin typeface="Times New Roman" panose="02020603050405020304" pitchFamily="18" charset="0"/>
                <a:cs typeface="Times New Roman" panose="02020603050405020304" pitchFamily="18" charset="0"/>
              </a:rPr>
              <a:t> F., </a:t>
            </a:r>
            <a:r>
              <a:rPr lang="en-US" sz="2600" dirty="0" err="1">
                <a:latin typeface="Times New Roman" panose="02020603050405020304" pitchFamily="18" charset="0"/>
                <a:cs typeface="Times New Roman" panose="02020603050405020304" pitchFamily="18" charset="0"/>
              </a:rPr>
              <a:t>Vadera</a:t>
            </a:r>
            <a:r>
              <a:rPr lang="en-US" sz="2600" dirty="0">
                <a:latin typeface="Times New Roman" panose="02020603050405020304" pitchFamily="18" charset="0"/>
                <a:cs typeface="Times New Roman" panose="02020603050405020304" pitchFamily="18" charset="0"/>
              </a:rPr>
              <a:t> S., </a:t>
            </a:r>
            <a:r>
              <a:rPr lang="en-US" sz="2600" dirty="0" err="1">
                <a:latin typeface="Times New Roman" panose="02020603050405020304" pitchFamily="18" charset="0"/>
                <a:cs typeface="Times New Roman" panose="02020603050405020304" pitchFamily="18" charset="0"/>
              </a:rPr>
              <a:t>Sugumaran</a:t>
            </a:r>
            <a:r>
              <a:rPr lang="en-US" sz="2600" dirty="0">
                <a:latin typeface="Times New Roman" panose="02020603050405020304" pitchFamily="18" charset="0"/>
                <a:cs typeface="Times New Roman" panose="02020603050405020304" pitchFamily="18" charset="0"/>
              </a:rPr>
              <a:t> V., </a:t>
            </a:r>
            <a:r>
              <a:rPr lang="en-US" sz="2600" dirty="0" err="1">
                <a:latin typeface="Times New Roman" panose="02020603050405020304" pitchFamily="18" charset="0"/>
                <a:cs typeface="Times New Roman" panose="02020603050405020304" pitchFamily="18" charset="0"/>
              </a:rPr>
              <a:t>Saraee</a:t>
            </a:r>
            <a:r>
              <a:rPr lang="en-US" sz="2600" dirty="0">
                <a:latin typeface="Times New Roman" panose="02020603050405020304" pitchFamily="18" charset="0"/>
                <a:cs typeface="Times New Roman" panose="02020603050405020304" pitchFamily="18" charset="0"/>
              </a:rPr>
              <a:t> M. (</a:t>
            </a:r>
            <a:r>
              <a:rPr lang="en-US" sz="2600" dirty="0" err="1">
                <a:latin typeface="Times New Roman" panose="02020603050405020304" pitchFamily="18" charset="0"/>
                <a:cs typeface="Times New Roman" panose="02020603050405020304" pitchFamily="18" charset="0"/>
              </a:rPr>
              <a:t>eds</a:t>
            </a:r>
            <a:r>
              <a:rPr lang="en-US" sz="2600" dirty="0">
                <a:latin typeface="Times New Roman" panose="02020603050405020304" pitchFamily="18" charset="0"/>
                <a:cs typeface="Times New Roman" panose="02020603050405020304" pitchFamily="18" charset="0"/>
              </a:rPr>
              <a:t>) Natural Language Processing and Information Systems. NLDB 2019. Lecture Notes in Computer Science, </a:t>
            </a:r>
            <a:r>
              <a:rPr lang="en-US" sz="2600" dirty="0" err="1">
                <a:latin typeface="Times New Roman" panose="02020603050405020304" pitchFamily="18" charset="0"/>
                <a:cs typeface="Times New Roman" panose="02020603050405020304" pitchFamily="18" charset="0"/>
              </a:rPr>
              <a:t>vol</a:t>
            </a:r>
            <a:r>
              <a:rPr lang="en-US" sz="2600" dirty="0">
                <a:latin typeface="Times New Roman" panose="02020603050405020304" pitchFamily="18" charset="0"/>
                <a:cs typeface="Times New Roman" panose="02020603050405020304" pitchFamily="18" charset="0"/>
              </a:rPr>
              <a:t> 11608. Springer, Cham. </a:t>
            </a:r>
            <a:r>
              <a:rPr lang="en-US" sz="2600" u="sng" dirty="0">
                <a:latin typeface="Times New Roman" panose="02020603050405020304" pitchFamily="18" charset="0"/>
                <a:cs typeface="Times New Roman" panose="02020603050405020304" pitchFamily="18" charset="0"/>
                <a:hlinkClick r:id="rId3"/>
              </a:rPr>
              <a:t>https://doi.org/10.1007/978-3-030-23281-8_30</a:t>
            </a:r>
            <a:endParaRPr lang="en-US" sz="2600" dirty="0">
              <a:latin typeface="Times New Roman" panose="02020603050405020304" pitchFamily="18" charset="0"/>
              <a:cs typeface="Times New Roman" panose="02020603050405020304" pitchFamily="18" charset="0"/>
            </a:endParaRPr>
          </a:p>
          <a:p>
            <a:r>
              <a:rPr lang="en-US" sz="2600" dirty="0" err="1" smtClean="0">
                <a:latin typeface="Times New Roman" panose="02020603050405020304" pitchFamily="18" charset="0"/>
                <a:cs typeface="Times New Roman" panose="02020603050405020304" pitchFamily="18" charset="0"/>
              </a:rPr>
              <a:t>Jwa</a:t>
            </a:r>
            <a:r>
              <a:rPr lang="en-US" sz="2600" dirty="0">
                <a:latin typeface="Times New Roman" panose="02020603050405020304" pitchFamily="18" charset="0"/>
                <a:cs typeface="Times New Roman" panose="02020603050405020304" pitchFamily="18" charset="0"/>
              </a:rPr>
              <a:t>, H., Oh, D., Park, K., Kang, J. M., &amp; Lim, H. (2019). </a:t>
            </a:r>
            <a:r>
              <a:rPr lang="en-US" sz="2600" dirty="0" err="1">
                <a:latin typeface="Times New Roman" panose="02020603050405020304" pitchFamily="18" charset="0"/>
                <a:cs typeface="Times New Roman" panose="02020603050405020304" pitchFamily="18" charset="0"/>
              </a:rPr>
              <a:t>exBAKE</a:t>
            </a:r>
            <a:r>
              <a:rPr lang="en-US" sz="2600" dirty="0">
                <a:latin typeface="Times New Roman" panose="02020603050405020304" pitchFamily="18" charset="0"/>
                <a:cs typeface="Times New Roman" panose="02020603050405020304" pitchFamily="18" charset="0"/>
              </a:rPr>
              <a:t>: Automatic fake news detection model based on Bidirectional Encoder Representations from Transformers (BERT). Applied Sciences (Switzerland), 9(19), [4062]. </a:t>
            </a:r>
            <a:r>
              <a:rPr lang="en-US" sz="2600" u="sng" dirty="0">
                <a:latin typeface="Times New Roman" panose="02020603050405020304" pitchFamily="18" charset="0"/>
                <a:cs typeface="Times New Roman" panose="02020603050405020304" pitchFamily="18" charset="0"/>
                <a:hlinkClick r:id="rId4"/>
              </a:rPr>
              <a:t>https://doi.org/10.3390/app9194062</a:t>
            </a:r>
            <a:r>
              <a:rPr lang="en-US" sz="2600" dirty="0">
                <a:latin typeface="Times New Roman" panose="02020603050405020304" pitchFamily="18" charset="0"/>
                <a:cs typeface="Times New Roman" panose="02020603050405020304" pitchFamily="18" charset="0"/>
              </a:rPr>
              <a:t>	</a:t>
            </a:r>
          </a:p>
          <a:p>
            <a:r>
              <a:rPr lang="en-US" sz="2600" dirty="0" err="1" smtClean="0">
                <a:latin typeface="Times New Roman" panose="02020603050405020304" pitchFamily="18" charset="0"/>
                <a:cs typeface="Times New Roman" panose="02020603050405020304" pitchFamily="18" charset="0"/>
              </a:rPr>
              <a:t>Thota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Aswini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Tilak</a:t>
            </a:r>
            <a:r>
              <a:rPr lang="en-US" sz="2600" dirty="0">
                <a:latin typeface="Times New Roman" panose="02020603050405020304" pitchFamily="18" charset="0"/>
                <a:cs typeface="Times New Roman" panose="02020603050405020304" pitchFamily="18" charset="0"/>
              </a:rPr>
              <a:t>, Priyanka; Ahluwalia, </a:t>
            </a:r>
            <a:r>
              <a:rPr lang="en-US" sz="2600" dirty="0" err="1">
                <a:latin typeface="Times New Roman" panose="02020603050405020304" pitchFamily="18" charset="0"/>
                <a:cs typeface="Times New Roman" panose="02020603050405020304" pitchFamily="18" charset="0"/>
              </a:rPr>
              <a:t>Simrat</a:t>
            </a:r>
            <a:r>
              <a:rPr lang="en-US" sz="2600" dirty="0">
                <a:latin typeface="Times New Roman" panose="02020603050405020304" pitchFamily="18" charset="0"/>
                <a:cs typeface="Times New Roman" panose="02020603050405020304" pitchFamily="18" charset="0"/>
              </a:rPr>
              <a:t>; and </a:t>
            </a:r>
            <a:r>
              <a:rPr lang="en-US" sz="2600" dirty="0" err="1">
                <a:latin typeface="Times New Roman" panose="02020603050405020304" pitchFamily="18" charset="0"/>
                <a:cs typeface="Times New Roman" panose="02020603050405020304" pitchFamily="18" charset="0"/>
              </a:rPr>
              <a:t>Lohia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Nibrat</a:t>
            </a:r>
            <a:r>
              <a:rPr lang="en-US" sz="2600" dirty="0">
                <a:latin typeface="Times New Roman" panose="02020603050405020304" pitchFamily="18" charset="0"/>
                <a:cs typeface="Times New Roman" panose="02020603050405020304" pitchFamily="18" charset="0"/>
              </a:rPr>
              <a:t> (2018) "Fake News Detection: A Deep Learning Approach," SMU Data Science Review: Vol. 1 : No. 3 , Article. Available at: </a:t>
            </a:r>
            <a:r>
              <a:rPr lang="en-US" sz="2600" u="sng" dirty="0">
                <a:latin typeface="Times New Roman" panose="02020603050405020304" pitchFamily="18" charset="0"/>
                <a:cs typeface="Times New Roman" panose="02020603050405020304" pitchFamily="18" charset="0"/>
                <a:hlinkClick r:id="rId5"/>
              </a:rPr>
              <a:t>https://scholar.smu.edu/datasciencereview/vol1/iss3/10</a:t>
            </a:r>
            <a:endParaRPr lang="en-US" sz="2600" dirty="0">
              <a:latin typeface="Times New Roman" panose="02020603050405020304" pitchFamily="18" charset="0"/>
              <a:cs typeface="Times New Roman" panose="02020603050405020304" pitchFamily="18" charset="0"/>
            </a:endParaRPr>
          </a:p>
          <a:p>
            <a:endParaRPr lang="en-US" dirty="0"/>
          </a:p>
        </p:txBody>
      </p:sp>
      <p:sp>
        <p:nvSpPr>
          <p:cNvPr id="4" name="Title 3">
            <a:extLst>
              <a:ext uri="{FF2B5EF4-FFF2-40B4-BE49-F238E27FC236}">
                <a16:creationId xmlns:a16="http://schemas.microsoft.com/office/drawing/2014/main" id="{246935D7-8B64-42DC-82AD-275AE331F35E}"/>
              </a:ext>
            </a:extLst>
          </p:cNvPr>
          <p:cNvSpPr>
            <a:spLocks noGrp="1"/>
          </p:cNvSpPr>
          <p:nvPr>
            <p:ph type="title"/>
          </p:nvPr>
        </p:nvSpPr>
        <p:spPr>
          <a:xfrm>
            <a:off x="746053" y="1017514"/>
            <a:ext cx="10515600" cy="680662"/>
          </a:xfrm>
        </p:spPr>
        <p:txBody>
          <a:bodyPr>
            <a:normAutofit fontScale="90000"/>
          </a:bodyPr>
          <a:lstStyle/>
          <a:p>
            <a:r>
              <a:rPr lang="en-US" b="1" dirty="0"/>
              <a:t>References</a:t>
            </a:r>
          </a:p>
        </p:txBody>
      </p:sp>
      <p:sp>
        <p:nvSpPr>
          <p:cNvPr id="6" name="Slide Number Placeholder 5">
            <a:extLst>
              <a:ext uri="{FF2B5EF4-FFF2-40B4-BE49-F238E27FC236}">
                <a16:creationId xmlns:a16="http://schemas.microsoft.com/office/drawing/2014/main" id="{03BA23F2-842A-4AFE-A5F4-5F37D3A14237}"/>
              </a:ext>
            </a:extLst>
          </p:cNvPr>
          <p:cNvSpPr>
            <a:spLocks noGrp="1"/>
          </p:cNvSpPr>
          <p:nvPr>
            <p:ph type="sldNum" sz="quarter" idx="4"/>
          </p:nvPr>
        </p:nvSpPr>
        <p:spPr/>
        <p:txBody>
          <a:bodyPr/>
          <a:lstStyle/>
          <a:p>
            <a:fld id="{D96FA717-71EF-42D4-9E06-8A87E9ABD9EA}" type="slidenum">
              <a:rPr lang="en-US" smtClean="0"/>
              <a:pPr/>
              <a:t>17</a:t>
            </a:fld>
            <a:endParaRPr lang="en-US"/>
          </a:p>
        </p:txBody>
      </p:sp>
      <p:sp>
        <p:nvSpPr>
          <p:cNvPr id="7" name="TextBox 6">
            <a:extLst>
              <a:ext uri="{FF2B5EF4-FFF2-40B4-BE49-F238E27FC236}">
                <a16:creationId xmlns:a16="http://schemas.microsoft.com/office/drawing/2014/main" id="{EEE5E896-4A12-4363-A7ED-9E03B84FAECF}"/>
              </a:ext>
            </a:extLst>
          </p:cNvPr>
          <p:cNvSpPr txBox="1"/>
          <p:nvPr/>
        </p:nvSpPr>
        <p:spPr>
          <a:xfrm>
            <a:off x="8078680" y="13351"/>
            <a:ext cx="3695054" cy="307777"/>
          </a:xfrm>
          <a:prstGeom prst="rect">
            <a:avLst/>
          </a:prstGeom>
          <a:noFill/>
        </p:spPr>
        <p:txBody>
          <a:bodyPr wrap="square" rtlCol="0" anchor="ctr">
            <a:spAutoFit/>
          </a:bodyPr>
          <a:lstStyle/>
          <a:p>
            <a:pPr algn="r"/>
            <a:r>
              <a:rPr lang="en-US" sz="1400" b="1" dirty="0" smtClean="0">
                <a:solidFill>
                  <a:schemeClr val="bg1"/>
                </a:solidFill>
              </a:rPr>
              <a:t>Fake News Detection on Social Media Platform</a:t>
            </a:r>
            <a:endParaRPr lang="en-US" sz="1400" b="1" dirty="0">
              <a:solidFill>
                <a:schemeClr val="bg1"/>
              </a:solidFill>
            </a:endParaRPr>
          </a:p>
        </p:txBody>
      </p:sp>
    </p:spTree>
    <p:extLst>
      <p:ext uri="{BB962C8B-B14F-4D97-AF65-F5344CB8AC3E}">
        <p14:creationId xmlns:p14="http://schemas.microsoft.com/office/powerpoint/2010/main" val="259836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2F306C6-5EE6-47E7-BB8F-B7A7D0E7B3FD}"/>
              </a:ext>
            </a:extLst>
          </p:cNvPr>
          <p:cNvSpPr txBox="1">
            <a:spLocks/>
          </p:cNvSpPr>
          <p:nvPr/>
        </p:nvSpPr>
        <p:spPr>
          <a:xfrm>
            <a:off x="680479" y="1434756"/>
            <a:ext cx="10673318" cy="487147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nSpc>
                <a:spcPct val="100000"/>
              </a:lnSpc>
            </a:pPr>
            <a:r>
              <a:rPr lang="en-US" sz="2000" dirty="0">
                <a:latin typeface="Times New Roman" panose="02020603050405020304" pitchFamily="18" charset="0"/>
                <a:cs typeface="Times New Roman" panose="02020603050405020304" pitchFamily="18" charset="0"/>
              </a:rPr>
              <a:t>Introduction</a:t>
            </a:r>
          </a:p>
          <a:p>
            <a:pPr>
              <a:lnSpc>
                <a:spcPct val="100000"/>
              </a:lnSpc>
            </a:pPr>
            <a:r>
              <a:rPr lang="en-US" sz="2000" dirty="0">
                <a:latin typeface="Times New Roman" panose="02020603050405020304" pitchFamily="18" charset="0"/>
                <a:cs typeface="Times New Roman" panose="02020603050405020304" pitchFamily="18" charset="0"/>
              </a:rPr>
              <a:t>Problem Statement</a:t>
            </a:r>
          </a:p>
          <a:p>
            <a:pPr>
              <a:lnSpc>
                <a:spcPct val="100000"/>
              </a:lnSpc>
            </a:pPr>
            <a:r>
              <a:rPr lang="en-US" sz="2000" dirty="0">
                <a:latin typeface="Times New Roman" panose="02020603050405020304" pitchFamily="18" charset="0"/>
                <a:cs typeface="Times New Roman" panose="02020603050405020304" pitchFamily="18" charset="0"/>
              </a:rPr>
              <a:t>Literature Review</a:t>
            </a:r>
          </a:p>
          <a:p>
            <a:pPr>
              <a:lnSpc>
                <a:spcPct val="100000"/>
              </a:lnSpc>
            </a:pPr>
            <a:r>
              <a:rPr lang="en-US" sz="2000" dirty="0">
                <a:latin typeface="Times New Roman" panose="02020603050405020304" pitchFamily="18" charset="0"/>
                <a:cs typeface="Times New Roman" panose="02020603050405020304" pitchFamily="18" charset="0"/>
              </a:rPr>
              <a:t>Software Requirements</a:t>
            </a:r>
          </a:p>
          <a:p>
            <a:pPr>
              <a:lnSpc>
                <a:spcPct val="100000"/>
              </a:lnSpc>
            </a:pPr>
            <a:r>
              <a:rPr lang="en-US" sz="2000" dirty="0" smtClean="0">
                <a:latin typeface="Times New Roman" panose="02020603050405020304" pitchFamily="18" charset="0"/>
                <a:cs typeface="Times New Roman" panose="02020603050405020304" pitchFamily="18" charset="0"/>
              </a:rPr>
              <a:t>Use-Case </a:t>
            </a:r>
            <a:r>
              <a:rPr lang="en-US" sz="2000" dirty="0">
                <a:latin typeface="Times New Roman" panose="02020603050405020304" pitchFamily="18" charset="0"/>
                <a:cs typeface="Times New Roman" panose="02020603050405020304" pitchFamily="18" charset="0"/>
              </a:rPr>
              <a:t>Diagram</a:t>
            </a:r>
          </a:p>
          <a:p>
            <a:pPr>
              <a:lnSpc>
                <a:spcPct val="100000"/>
              </a:lnSpc>
            </a:pPr>
            <a:r>
              <a:rPr lang="en-US" sz="2000" dirty="0">
                <a:latin typeface="Times New Roman" panose="02020603050405020304" pitchFamily="18" charset="0"/>
                <a:cs typeface="Times New Roman" panose="02020603050405020304" pitchFamily="18" charset="0"/>
              </a:rPr>
              <a:t>Dataset Exploration</a:t>
            </a:r>
          </a:p>
          <a:p>
            <a:pPr>
              <a:lnSpc>
                <a:spcPct val="100000"/>
              </a:lnSpc>
            </a:pPr>
            <a:r>
              <a:rPr lang="en-US" sz="2000" dirty="0">
                <a:latin typeface="Times New Roman" panose="02020603050405020304" pitchFamily="18" charset="0"/>
                <a:cs typeface="Times New Roman" panose="02020603050405020304" pitchFamily="18" charset="0"/>
              </a:rPr>
              <a:t>Proposed Methodology (Flow Chart)</a:t>
            </a:r>
          </a:p>
          <a:p>
            <a:pPr>
              <a:lnSpc>
                <a:spcPct val="100000"/>
              </a:lnSpc>
            </a:pPr>
            <a:r>
              <a:rPr lang="en-US" sz="2000" dirty="0" smtClean="0">
                <a:latin typeface="Times New Roman" panose="02020603050405020304" pitchFamily="18" charset="0"/>
                <a:cs typeface="Times New Roman" panose="02020603050405020304" pitchFamily="18" charset="0"/>
              </a:rPr>
              <a:t>Results</a:t>
            </a:r>
            <a:endParaRPr lang="en-US" sz="2000" dirty="0">
              <a:latin typeface="Times New Roman" panose="02020603050405020304" pitchFamily="18" charset="0"/>
              <a:cs typeface="Times New Roman" panose="02020603050405020304" pitchFamily="18" charset="0"/>
            </a:endParaRPr>
          </a:p>
          <a:p>
            <a:pPr>
              <a:lnSpc>
                <a:spcPct val="100000"/>
              </a:lnSpc>
            </a:pPr>
            <a:r>
              <a:rPr lang="en-US" sz="2000" dirty="0">
                <a:latin typeface="Times New Roman" panose="02020603050405020304" pitchFamily="18" charset="0"/>
                <a:cs typeface="Times New Roman" panose="02020603050405020304" pitchFamily="18" charset="0"/>
              </a:rPr>
              <a:t>Comparison and Conclusion</a:t>
            </a:r>
          </a:p>
          <a:p>
            <a:pPr>
              <a:lnSpc>
                <a:spcPct val="100000"/>
              </a:lnSpc>
            </a:pPr>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249C88BF-6B05-4DA6-97F4-B446EC0BAA11}"/>
              </a:ext>
            </a:extLst>
          </p:cNvPr>
          <p:cNvSpPr/>
          <p:nvPr/>
        </p:nvSpPr>
        <p:spPr>
          <a:xfrm>
            <a:off x="0" y="332314"/>
            <a:ext cx="12192000" cy="104896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002BF26A-72C4-47F9-A811-05AB81C7C242}"/>
              </a:ext>
            </a:extLst>
          </p:cNvPr>
          <p:cNvSpPr>
            <a:spLocks noGrp="1"/>
          </p:cNvSpPr>
          <p:nvPr>
            <p:ph type="title" hasCustomPrompt="1"/>
          </p:nvPr>
        </p:nvSpPr>
        <p:spPr>
          <a:xfrm>
            <a:off x="746053" y="505050"/>
            <a:ext cx="10515600" cy="731019"/>
          </a:xfrm>
        </p:spPr>
        <p:txBody>
          <a:bodyPr>
            <a:normAutofit/>
          </a:bodyPr>
          <a:lstStyle>
            <a:lvl1pPr>
              <a:defRPr b="1">
                <a:solidFill>
                  <a:schemeClr val="bg1"/>
                </a:solidFill>
                <a:latin typeface="Bahnschrift Light" panose="020B0502040204020203" pitchFamily="34" charset="0"/>
              </a:defRPr>
            </a:lvl1pPr>
          </a:lstStyle>
          <a:p>
            <a:r>
              <a:rPr lang="en-US" dirty="0">
                <a:latin typeface="Arial" panose="020B0604020202020204" pitchFamily="34" charset="0"/>
              </a:rPr>
              <a:t>Table of Contents</a:t>
            </a:r>
          </a:p>
        </p:txBody>
      </p:sp>
      <p:sp>
        <p:nvSpPr>
          <p:cNvPr id="4" name="Slide Number Placeholder 3">
            <a:extLst>
              <a:ext uri="{FF2B5EF4-FFF2-40B4-BE49-F238E27FC236}">
                <a16:creationId xmlns:a16="http://schemas.microsoft.com/office/drawing/2014/main" id="{536566A2-3DA9-41DC-BFCA-11B8297A4EA9}"/>
              </a:ext>
            </a:extLst>
          </p:cNvPr>
          <p:cNvSpPr>
            <a:spLocks noGrp="1"/>
          </p:cNvSpPr>
          <p:nvPr>
            <p:ph type="sldNum" sz="quarter" idx="4"/>
          </p:nvPr>
        </p:nvSpPr>
        <p:spPr/>
        <p:txBody>
          <a:bodyPr/>
          <a:lstStyle/>
          <a:p>
            <a:fld id="{D96FA717-71EF-42D4-9E06-8A87E9ABD9EA}" type="slidenum">
              <a:rPr lang="en-US" smtClean="0"/>
              <a:pPr/>
              <a:t>2</a:t>
            </a:fld>
            <a:endParaRPr lang="en-US"/>
          </a:p>
        </p:txBody>
      </p:sp>
      <p:sp>
        <p:nvSpPr>
          <p:cNvPr id="9" name="TextBox 8">
            <a:extLst>
              <a:ext uri="{FF2B5EF4-FFF2-40B4-BE49-F238E27FC236}">
                <a16:creationId xmlns:a16="http://schemas.microsoft.com/office/drawing/2014/main" id="{AF88C403-B270-4375-8ADC-153419822719}"/>
              </a:ext>
            </a:extLst>
          </p:cNvPr>
          <p:cNvSpPr txBox="1"/>
          <p:nvPr/>
        </p:nvSpPr>
        <p:spPr>
          <a:xfrm>
            <a:off x="8230616" y="0"/>
            <a:ext cx="3677299" cy="307777"/>
          </a:xfrm>
          <a:prstGeom prst="rect">
            <a:avLst/>
          </a:prstGeom>
          <a:noFill/>
        </p:spPr>
        <p:txBody>
          <a:bodyPr wrap="square" rtlCol="0" anchor="ctr">
            <a:spAutoFit/>
          </a:bodyPr>
          <a:lstStyle/>
          <a:p>
            <a:pPr algn="r"/>
            <a:r>
              <a:rPr lang="en-US" sz="1400" b="1" dirty="0" smtClean="0">
                <a:solidFill>
                  <a:schemeClr val="bg1"/>
                </a:solidFill>
              </a:rPr>
              <a:t>Fake News Detection on Social Media Platform</a:t>
            </a:r>
            <a:endParaRPr lang="en-US" sz="1400" b="1" dirty="0">
              <a:solidFill>
                <a:schemeClr val="bg1"/>
              </a:solidFill>
            </a:endParaRPr>
          </a:p>
        </p:txBody>
      </p:sp>
    </p:spTree>
    <p:extLst>
      <p:ext uri="{BB962C8B-B14F-4D97-AF65-F5344CB8AC3E}">
        <p14:creationId xmlns:p14="http://schemas.microsoft.com/office/powerpoint/2010/main" val="368361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2DDB9A-28D8-4A1A-87CB-5773A9E7CADC}"/>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Fake news detection system not only plays significance role in general social media news but also in academic social media content. Fake news stories are designed to attract readers to spread faster due to which students have to face a lot of difficulties while finding the authentic data related to their work. </a:t>
            </a:r>
          </a:p>
          <a:p>
            <a:endParaRPr lang="en-US" sz="4000" dirty="0"/>
          </a:p>
        </p:txBody>
      </p:sp>
      <p:sp>
        <p:nvSpPr>
          <p:cNvPr id="4" name="Title 3">
            <a:extLst>
              <a:ext uri="{FF2B5EF4-FFF2-40B4-BE49-F238E27FC236}">
                <a16:creationId xmlns:a16="http://schemas.microsoft.com/office/drawing/2014/main" id="{C4866DC3-F9FC-4921-A894-11776553B9A8}"/>
              </a:ext>
            </a:extLst>
          </p:cNvPr>
          <p:cNvSpPr>
            <a:spLocks noGrp="1"/>
          </p:cNvSpPr>
          <p:nvPr>
            <p:ph type="title"/>
          </p:nvPr>
        </p:nvSpPr>
        <p:spPr>
          <a:xfrm>
            <a:off x="746053" y="1017514"/>
            <a:ext cx="10515600" cy="680662"/>
          </a:xfrm>
        </p:spPr>
        <p:txBody>
          <a:bodyPr>
            <a:normAutofit fontScale="90000"/>
          </a:bodyPr>
          <a:lstStyle/>
          <a:p>
            <a:r>
              <a:rPr lang="en-US" b="1" dirty="0"/>
              <a:t>Introduction</a:t>
            </a:r>
          </a:p>
        </p:txBody>
      </p:sp>
      <p:sp>
        <p:nvSpPr>
          <p:cNvPr id="6" name="Slide Number Placeholder 5">
            <a:extLst>
              <a:ext uri="{FF2B5EF4-FFF2-40B4-BE49-F238E27FC236}">
                <a16:creationId xmlns:a16="http://schemas.microsoft.com/office/drawing/2014/main" id="{E5CE3000-C5AD-4455-AAA8-46381A0EA399}"/>
              </a:ext>
            </a:extLst>
          </p:cNvPr>
          <p:cNvSpPr>
            <a:spLocks noGrp="1"/>
          </p:cNvSpPr>
          <p:nvPr>
            <p:ph type="sldNum" sz="quarter" idx="4"/>
          </p:nvPr>
        </p:nvSpPr>
        <p:spPr/>
        <p:txBody>
          <a:bodyPr/>
          <a:lstStyle/>
          <a:p>
            <a:fld id="{D96FA717-71EF-42D4-9E06-8A87E9ABD9EA}" type="slidenum">
              <a:rPr lang="en-US" smtClean="0"/>
              <a:pPr/>
              <a:t>3</a:t>
            </a:fld>
            <a:endParaRPr lang="en-US"/>
          </a:p>
        </p:txBody>
      </p:sp>
      <p:pic>
        <p:nvPicPr>
          <p:cNvPr id="8" name="Picture 7"/>
          <p:cNvPicPr>
            <a:picLocks noChangeAspect="1"/>
          </p:cNvPicPr>
          <p:nvPr/>
        </p:nvPicPr>
        <p:blipFill>
          <a:blip r:embed="rId2"/>
          <a:stretch>
            <a:fillRect/>
          </a:stretch>
        </p:blipFill>
        <p:spPr>
          <a:xfrm>
            <a:off x="6121482" y="3524149"/>
            <a:ext cx="5140171" cy="2610034"/>
          </a:xfrm>
          <a:prstGeom prst="rect">
            <a:avLst/>
          </a:prstGeom>
        </p:spPr>
      </p:pic>
      <p:sp>
        <p:nvSpPr>
          <p:cNvPr id="9" name="TextBox 8">
            <a:extLst>
              <a:ext uri="{FF2B5EF4-FFF2-40B4-BE49-F238E27FC236}">
                <a16:creationId xmlns:a16="http://schemas.microsoft.com/office/drawing/2014/main" id="{AF88C403-B270-4375-8ADC-153419822719}"/>
              </a:ext>
            </a:extLst>
          </p:cNvPr>
          <p:cNvSpPr txBox="1"/>
          <p:nvPr/>
        </p:nvSpPr>
        <p:spPr>
          <a:xfrm>
            <a:off x="8230616" y="0"/>
            <a:ext cx="3677299" cy="307777"/>
          </a:xfrm>
          <a:prstGeom prst="rect">
            <a:avLst/>
          </a:prstGeom>
          <a:noFill/>
        </p:spPr>
        <p:txBody>
          <a:bodyPr wrap="square" rtlCol="0" anchor="ctr">
            <a:spAutoFit/>
          </a:bodyPr>
          <a:lstStyle/>
          <a:p>
            <a:pPr algn="r"/>
            <a:r>
              <a:rPr lang="en-US" sz="1400" b="1" dirty="0" smtClean="0">
                <a:solidFill>
                  <a:schemeClr val="bg1"/>
                </a:solidFill>
              </a:rPr>
              <a:t>Fake News Detection on Social Media Platform</a:t>
            </a:r>
            <a:endParaRPr lang="en-US" sz="1400" b="1" dirty="0">
              <a:solidFill>
                <a:schemeClr val="bg1"/>
              </a:solidFill>
            </a:endParaRPr>
          </a:p>
        </p:txBody>
      </p:sp>
    </p:spTree>
    <p:extLst>
      <p:ext uri="{BB962C8B-B14F-4D97-AF65-F5344CB8AC3E}">
        <p14:creationId xmlns:p14="http://schemas.microsoft.com/office/powerpoint/2010/main" val="295671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2DDB9A-28D8-4A1A-87CB-5773A9E7CADC}"/>
              </a:ext>
            </a:extLst>
          </p:cNvPr>
          <p:cNvSpPr>
            <a:spLocks noGrp="1"/>
          </p:cNvSpPr>
          <p:nvPr>
            <p:ph idx="1"/>
          </p:nvPr>
        </p:nvSpPr>
        <p:spPr/>
        <p:txBody>
          <a:bodyPr/>
          <a:lstStyle/>
          <a:p>
            <a:pPr marL="285750" indent="-285750" algn="just"/>
            <a:r>
              <a:rPr lang="en-US" dirty="0">
                <a:latin typeface="Times New Roman" panose="02020603050405020304" pitchFamily="18" charset="0"/>
                <a:cs typeface="Times New Roman" panose="02020603050405020304" pitchFamily="18" charset="0"/>
              </a:rPr>
              <a:t>The increasingly rapid pace of spreading fake news is considered a problem in conjunction with the increasing number of people who are relying upon social media to get news. </a:t>
            </a:r>
          </a:p>
          <a:p>
            <a:pPr marL="285750" indent="-285750" algn="just"/>
            <a:r>
              <a:rPr lang="en-US" dirty="0">
                <a:latin typeface="Times New Roman" panose="02020603050405020304" pitchFamily="18" charset="0"/>
                <a:cs typeface="Times New Roman" panose="02020603050405020304" pitchFamily="18" charset="0"/>
              </a:rPr>
              <a:t>That earns widespread attention from research communities due to the negative impact and influence of fake news on public decisions. </a:t>
            </a:r>
          </a:p>
          <a:p>
            <a:pPr marL="285750" indent="-285750" algn="just"/>
            <a:r>
              <a:rPr lang="en-US" dirty="0">
                <a:latin typeface="Times New Roman" panose="02020603050405020304" pitchFamily="18" charset="0"/>
                <a:cs typeface="Times New Roman" panose="02020603050405020304" pitchFamily="18" charset="0"/>
              </a:rPr>
              <a:t>The project aims to illuminate the current research on fake news problem and the process of detecting the fake news specially in academic social networks.</a:t>
            </a:r>
          </a:p>
          <a:p>
            <a:endParaRPr lang="en-US" dirty="0"/>
          </a:p>
        </p:txBody>
      </p:sp>
      <p:sp>
        <p:nvSpPr>
          <p:cNvPr id="4" name="Title 3">
            <a:extLst>
              <a:ext uri="{FF2B5EF4-FFF2-40B4-BE49-F238E27FC236}">
                <a16:creationId xmlns:a16="http://schemas.microsoft.com/office/drawing/2014/main" id="{C4866DC3-F9FC-4921-A894-11776553B9A8}"/>
              </a:ext>
            </a:extLst>
          </p:cNvPr>
          <p:cNvSpPr>
            <a:spLocks noGrp="1"/>
          </p:cNvSpPr>
          <p:nvPr>
            <p:ph type="title"/>
          </p:nvPr>
        </p:nvSpPr>
        <p:spPr>
          <a:xfrm>
            <a:off x="746053" y="1017514"/>
            <a:ext cx="10515600" cy="680662"/>
          </a:xfrm>
        </p:spPr>
        <p:txBody>
          <a:bodyPr>
            <a:normAutofit fontScale="90000"/>
          </a:bodyPr>
          <a:lstStyle/>
          <a:p>
            <a:r>
              <a:rPr lang="en-US" b="1" dirty="0"/>
              <a:t>Problem Statement</a:t>
            </a:r>
          </a:p>
        </p:txBody>
      </p:sp>
      <p:sp>
        <p:nvSpPr>
          <p:cNvPr id="6" name="Slide Number Placeholder 5">
            <a:extLst>
              <a:ext uri="{FF2B5EF4-FFF2-40B4-BE49-F238E27FC236}">
                <a16:creationId xmlns:a16="http://schemas.microsoft.com/office/drawing/2014/main" id="{DE50909C-B4F2-4F9C-94B3-40ACB2894A17}"/>
              </a:ext>
            </a:extLst>
          </p:cNvPr>
          <p:cNvSpPr>
            <a:spLocks noGrp="1"/>
          </p:cNvSpPr>
          <p:nvPr>
            <p:ph type="sldNum" sz="quarter" idx="4"/>
          </p:nvPr>
        </p:nvSpPr>
        <p:spPr/>
        <p:txBody>
          <a:bodyPr/>
          <a:lstStyle/>
          <a:p>
            <a:fld id="{D96FA717-71EF-42D4-9E06-8A87E9ABD9EA}" type="slidenum">
              <a:rPr lang="en-US" smtClean="0"/>
              <a:pPr/>
              <a:t>4</a:t>
            </a:fld>
            <a:endParaRPr lang="en-US"/>
          </a:p>
        </p:txBody>
      </p:sp>
      <p:sp>
        <p:nvSpPr>
          <p:cNvPr id="8" name="TextBox 7">
            <a:extLst>
              <a:ext uri="{FF2B5EF4-FFF2-40B4-BE49-F238E27FC236}">
                <a16:creationId xmlns:a16="http://schemas.microsoft.com/office/drawing/2014/main" id="{AF88C403-B270-4375-8ADC-153419822719}"/>
              </a:ext>
            </a:extLst>
          </p:cNvPr>
          <p:cNvSpPr txBox="1"/>
          <p:nvPr/>
        </p:nvSpPr>
        <p:spPr>
          <a:xfrm>
            <a:off x="8230616" y="0"/>
            <a:ext cx="3677299" cy="307777"/>
          </a:xfrm>
          <a:prstGeom prst="rect">
            <a:avLst/>
          </a:prstGeom>
          <a:noFill/>
        </p:spPr>
        <p:txBody>
          <a:bodyPr wrap="square" rtlCol="0" anchor="ctr">
            <a:spAutoFit/>
          </a:bodyPr>
          <a:lstStyle/>
          <a:p>
            <a:pPr algn="r"/>
            <a:r>
              <a:rPr lang="en-US" sz="1400" b="1" dirty="0" smtClean="0">
                <a:solidFill>
                  <a:schemeClr val="bg1"/>
                </a:solidFill>
              </a:rPr>
              <a:t>Fake News Detection on Social Media Platform</a:t>
            </a:r>
            <a:endParaRPr lang="en-US" sz="1400" b="1" dirty="0">
              <a:solidFill>
                <a:schemeClr val="bg1"/>
              </a:solidFill>
            </a:endParaRPr>
          </a:p>
        </p:txBody>
      </p:sp>
    </p:spTree>
    <p:extLst>
      <p:ext uri="{BB962C8B-B14F-4D97-AF65-F5344CB8AC3E}">
        <p14:creationId xmlns:p14="http://schemas.microsoft.com/office/powerpoint/2010/main" val="3709196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2DDB9A-28D8-4A1A-87CB-5773A9E7CADC}"/>
              </a:ext>
            </a:extLst>
          </p:cNvPr>
          <p:cNvSpPr>
            <a:spLocks noGrp="1"/>
          </p:cNvSpPr>
          <p:nvPr>
            <p:ph idx="1"/>
          </p:nvPr>
        </p:nvSpPr>
        <p:spPr/>
        <p:txBody>
          <a:bodyPr>
            <a:normAutofit fontScale="55000" lnSpcReduction="20000"/>
          </a:bodyPr>
          <a:lstStyle/>
          <a:p>
            <a:r>
              <a:rPr lang="en-US" sz="5100" dirty="0">
                <a:latin typeface="Times New Roman" panose="02020603050405020304" pitchFamily="18" charset="0"/>
                <a:cs typeface="Times New Roman" panose="02020603050405020304" pitchFamily="18" charset="0"/>
              </a:rPr>
              <a:t>3 Han Deep Neural Network:</a:t>
            </a:r>
          </a:p>
          <a:p>
            <a:pPr lvl="1"/>
            <a:r>
              <a:rPr lang="en-US" sz="5100" dirty="0">
                <a:latin typeface="Times New Roman" panose="02020603050405020304" pitchFamily="18" charset="0"/>
                <a:cs typeface="Times New Roman" panose="02020603050405020304" pitchFamily="18" charset="0"/>
              </a:rPr>
              <a:t>Word Count based models</a:t>
            </a:r>
          </a:p>
          <a:p>
            <a:pPr lvl="2"/>
            <a:r>
              <a:rPr lang="en-US" sz="5100" dirty="0">
                <a:latin typeface="Times New Roman" panose="02020603050405020304" pitchFamily="18" charset="0"/>
                <a:cs typeface="Times New Roman" panose="02020603050405020304" pitchFamily="18" charset="0"/>
              </a:rPr>
              <a:t>Bow, </a:t>
            </a:r>
            <a:r>
              <a:rPr lang="en-US" sz="5100" dirty="0" err="1">
                <a:latin typeface="Times New Roman" panose="02020603050405020304" pitchFamily="18" charset="0"/>
                <a:cs typeface="Times New Roman" panose="02020603050405020304" pitchFamily="18" charset="0"/>
              </a:rPr>
              <a:t>tf-idf</a:t>
            </a:r>
            <a:r>
              <a:rPr lang="en-US" sz="5100" dirty="0">
                <a:latin typeface="Times New Roman" panose="02020603050405020304" pitchFamily="18" charset="0"/>
                <a:cs typeface="Times New Roman" panose="02020603050405020304" pitchFamily="18" charset="0"/>
              </a:rPr>
              <a:t>, bag of </a:t>
            </a:r>
            <a:r>
              <a:rPr lang="en-US" sz="5100" dirty="0" err="1">
                <a:latin typeface="Times New Roman" panose="02020603050405020304" pitchFamily="18" charset="0"/>
                <a:cs typeface="Times New Roman" panose="02020603050405020304" pitchFamily="18" charset="0"/>
              </a:rPr>
              <a:t>ngrams</a:t>
            </a:r>
            <a:r>
              <a:rPr lang="en-US" sz="5100" dirty="0">
                <a:latin typeface="Times New Roman" panose="02020603050405020304" pitchFamily="18" charset="0"/>
                <a:cs typeface="Times New Roman" panose="02020603050405020304" pitchFamily="18" charset="0"/>
              </a:rPr>
              <a:t> , bigram.</a:t>
            </a:r>
          </a:p>
          <a:p>
            <a:pPr lvl="2"/>
            <a:r>
              <a:rPr lang="en-US" sz="5100" dirty="0">
                <a:latin typeface="Times New Roman" panose="02020603050405020304" pitchFamily="18" charset="0"/>
                <a:cs typeface="Times New Roman" panose="02020603050405020304" pitchFamily="18" charset="0"/>
              </a:rPr>
              <a:t>SVM Machine Learning </a:t>
            </a:r>
            <a:r>
              <a:rPr lang="en-US" sz="5100" dirty="0" smtClean="0">
                <a:latin typeface="Times New Roman" panose="02020603050405020304" pitchFamily="18" charset="0"/>
                <a:cs typeface="Times New Roman" panose="02020603050405020304" pitchFamily="18" charset="0"/>
              </a:rPr>
              <a:t>Algorithm for text classification.</a:t>
            </a:r>
            <a:endParaRPr lang="en-US" sz="5100" dirty="0">
              <a:latin typeface="Times New Roman" panose="02020603050405020304" pitchFamily="18" charset="0"/>
              <a:cs typeface="Times New Roman" panose="02020603050405020304" pitchFamily="18" charset="0"/>
            </a:endParaRPr>
          </a:p>
          <a:p>
            <a:pPr lvl="1"/>
            <a:r>
              <a:rPr lang="en-US" sz="5100" dirty="0">
                <a:latin typeface="Times New Roman" panose="02020603050405020304" pitchFamily="18" charset="0"/>
                <a:cs typeface="Times New Roman" panose="02020603050405020304" pitchFamily="18" charset="0"/>
              </a:rPr>
              <a:t>Neural Networks</a:t>
            </a:r>
          </a:p>
          <a:p>
            <a:pPr lvl="2"/>
            <a:r>
              <a:rPr lang="en-US" sz="5100" dirty="0">
                <a:latin typeface="Times New Roman" panose="02020603050405020304" pitchFamily="18" charset="0"/>
                <a:cs typeface="Times New Roman" panose="02020603050405020304" pitchFamily="18" charset="0"/>
              </a:rPr>
              <a:t>Han </a:t>
            </a:r>
            <a:r>
              <a:rPr lang="en-US" sz="5100" dirty="0" err="1">
                <a:latin typeface="Times New Roman" panose="02020603050405020304" pitchFamily="18" charset="0"/>
                <a:cs typeface="Times New Roman" panose="02020603050405020304" pitchFamily="18" charset="0"/>
              </a:rPr>
              <a:t>avg</a:t>
            </a:r>
            <a:r>
              <a:rPr lang="en-US" sz="5100" dirty="0">
                <a:latin typeface="Times New Roman" panose="02020603050405020304" pitchFamily="18" charset="0"/>
                <a:cs typeface="Times New Roman" panose="02020603050405020304" pitchFamily="18" charset="0"/>
              </a:rPr>
              <a:t>, </a:t>
            </a:r>
            <a:r>
              <a:rPr lang="en-US" sz="5100" dirty="0" err="1">
                <a:latin typeface="Times New Roman" panose="02020603050405020304" pitchFamily="18" charset="0"/>
                <a:cs typeface="Times New Roman" panose="02020603050405020304" pitchFamily="18" charset="0"/>
              </a:rPr>
              <a:t>han</a:t>
            </a:r>
            <a:r>
              <a:rPr lang="en-US" sz="5100" dirty="0">
                <a:latin typeface="Times New Roman" panose="02020603050405020304" pitchFamily="18" charset="0"/>
                <a:cs typeface="Times New Roman" panose="02020603050405020304" pitchFamily="18" charset="0"/>
              </a:rPr>
              <a:t> max</a:t>
            </a:r>
          </a:p>
          <a:p>
            <a:pPr lvl="2"/>
            <a:r>
              <a:rPr lang="en-US" sz="5100" dirty="0">
                <a:latin typeface="Times New Roman" panose="02020603050405020304" pitchFamily="18" charset="0"/>
                <a:cs typeface="Times New Roman" panose="02020603050405020304" pitchFamily="18" charset="0"/>
              </a:rPr>
              <a:t>Glove </a:t>
            </a:r>
            <a:r>
              <a:rPr lang="en-US" sz="5100" dirty="0" err="1">
                <a:latin typeface="Times New Roman" panose="02020603050405020304" pitchFamily="18" charset="0"/>
                <a:cs typeface="Times New Roman" panose="02020603050405020304" pitchFamily="18" charset="0"/>
              </a:rPr>
              <a:t>avg</a:t>
            </a:r>
            <a:r>
              <a:rPr lang="en-US" sz="5100" dirty="0">
                <a:latin typeface="Times New Roman" panose="02020603050405020304" pitchFamily="18" charset="0"/>
                <a:cs typeface="Times New Roman" panose="02020603050405020304" pitchFamily="18" charset="0"/>
              </a:rPr>
              <a:t>, glove </a:t>
            </a:r>
            <a:r>
              <a:rPr lang="en-US" sz="5100" dirty="0" smtClean="0">
                <a:latin typeface="Times New Roman" panose="02020603050405020304" pitchFamily="18" charset="0"/>
                <a:cs typeface="Times New Roman" panose="02020603050405020304" pitchFamily="18" charset="0"/>
              </a:rPr>
              <a:t>max</a:t>
            </a:r>
            <a:endParaRPr lang="en-US" sz="5100" dirty="0">
              <a:latin typeface="Times New Roman" panose="02020603050405020304" pitchFamily="18" charset="0"/>
              <a:cs typeface="Times New Roman" panose="02020603050405020304" pitchFamily="18" charset="0"/>
            </a:endParaRPr>
          </a:p>
          <a:p>
            <a:r>
              <a:rPr lang="en-US" sz="5100" dirty="0">
                <a:latin typeface="Times New Roman" panose="02020603050405020304" pitchFamily="18" charset="0"/>
                <a:cs typeface="Times New Roman" panose="02020603050405020304" pitchFamily="18" charset="0"/>
              </a:rPr>
              <a:t>Misinformation Detection on YouTube Using Video </a:t>
            </a:r>
            <a:r>
              <a:rPr lang="en-US" sz="5100" dirty="0" smtClean="0">
                <a:latin typeface="Times New Roman" panose="02020603050405020304" pitchFamily="18" charset="0"/>
                <a:cs typeface="Times New Roman" panose="02020603050405020304" pitchFamily="18" charset="0"/>
              </a:rPr>
              <a:t>Captions:</a:t>
            </a:r>
          </a:p>
          <a:p>
            <a:pPr lvl="1"/>
            <a:r>
              <a:rPr lang="en-US" sz="5100" dirty="0">
                <a:latin typeface="Times New Roman" panose="02020603050405020304" pitchFamily="18" charset="0"/>
                <a:cs typeface="Times New Roman" panose="02020603050405020304" pitchFamily="18" charset="0"/>
              </a:rPr>
              <a:t>Word Count based </a:t>
            </a:r>
            <a:r>
              <a:rPr lang="en-US" sz="5100" dirty="0" smtClean="0">
                <a:latin typeface="Times New Roman" panose="02020603050405020304" pitchFamily="18" charset="0"/>
                <a:cs typeface="Times New Roman" panose="02020603050405020304" pitchFamily="18" charset="0"/>
              </a:rPr>
              <a:t>models</a:t>
            </a:r>
          </a:p>
          <a:p>
            <a:pPr marL="1144588" lvl="1"/>
            <a:r>
              <a:rPr lang="en-US" sz="5100" dirty="0">
                <a:latin typeface="Times New Roman" panose="02020603050405020304" pitchFamily="18" charset="0"/>
                <a:cs typeface="Times New Roman" panose="02020603050405020304" pitchFamily="18" charset="0"/>
              </a:rPr>
              <a:t>Bow, </a:t>
            </a:r>
            <a:r>
              <a:rPr lang="en-US" sz="5100" dirty="0" err="1">
                <a:latin typeface="Times New Roman" panose="02020603050405020304" pitchFamily="18" charset="0"/>
                <a:cs typeface="Times New Roman" panose="02020603050405020304" pitchFamily="18" charset="0"/>
              </a:rPr>
              <a:t>tf-idf</a:t>
            </a:r>
            <a:r>
              <a:rPr lang="en-US" sz="5100" dirty="0">
                <a:latin typeface="Times New Roman" panose="02020603050405020304" pitchFamily="18" charset="0"/>
                <a:cs typeface="Times New Roman" panose="02020603050405020304" pitchFamily="18" charset="0"/>
              </a:rPr>
              <a:t>, bag of </a:t>
            </a:r>
            <a:r>
              <a:rPr lang="en-US" sz="5100" dirty="0" err="1">
                <a:latin typeface="Times New Roman" panose="02020603050405020304" pitchFamily="18" charset="0"/>
                <a:cs typeface="Times New Roman" panose="02020603050405020304" pitchFamily="18" charset="0"/>
              </a:rPr>
              <a:t>ngrams</a:t>
            </a:r>
            <a:r>
              <a:rPr lang="en-US" sz="5100" dirty="0">
                <a:latin typeface="Times New Roman" panose="02020603050405020304" pitchFamily="18" charset="0"/>
                <a:cs typeface="Times New Roman" panose="02020603050405020304" pitchFamily="18" charset="0"/>
              </a:rPr>
              <a:t> , bigram</a:t>
            </a:r>
            <a:r>
              <a:rPr lang="en-US" sz="5100" dirty="0" smtClean="0">
                <a:latin typeface="Times New Roman" panose="02020603050405020304" pitchFamily="18" charset="0"/>
                <a:cs typeface="Times New Roman" panose="02020603050405020304" pitchFamily="18" charset="0"/>
              </a:rPr>
              <a:t>.</a:t>
            </a:r>
          </a:p>
          <a:p>
            <a:pPr marL="1144588" lvl="1"/>
            <a:r>
              <a:rPr lang="en-US" sz="5100" dirty="0" smtClean="0">
                <a:latin typeface="Times New Roman" panose="02020603050405020304" pitchFamily="18" charset="0"/>
                <a:cs typeface="Times New Roman" panose="02020603050405020304" pitchFamily="18" charset="0"/>
              </a:rPr>
              <a:t>Naïve Bayes Algorithm for classification</a:t>
            </a:r>
          </a:p>
          <a:p>
            <a:pPr lvl="1"/>
            <a:endParaRPr lang="en-US" dirty="0" smtClean="0"/>
          </a:p>
          <a:p>
            <a:pPr lvl="1"/>
            <a:endParaRPr lang="en-US" dirty="0"/>
          </a:p>
        </p:txBody>
      </p:sp>
      <p:sp>
        <p:nvSpPr>
          <p:cNvPr id="4" name="Title 3">
            <a:extLst>
              <a:ext uri="{FF2B5EF4-FFF2-40B4-BE49-F238E27FC236}">
                <a16:creationId xmlns:a16="http://schemas.microsoft.com/office/drawing/2014/main" id="{C4866DC3-F9FC-4921-A894-11776553B9A8}"/>
              </a:ext>
            </a:extLst>
          </p:cNvPr>
          <p:cNvSpPr>
            <a:spLocks noGrp="1"/>
          </p:cNvSpPr>
          <p:nvPr>
            <p:ph type="title"/>
          </p:nvPr>
        </p:nvSpPr>
        <p:spPr>
          <a:xfrm>
            <a:off x="746053" y="1017514"/>
            <a:ext cx="10515600" cy="680662"/>
          </a:xfrm>
        </p:spPr>
        <p:txBody>
          <a:bodyPr>
            <a:normAutofit fontScale="90000"/>
          </a:bodyPr>
          <a:lstStyle/>
          <a:p>
            <a:r>
              <a:rPr lang="en-US" b="1" dirty="0"/>
              <a:t>Literature Review</a:t>
            </a:r>
          </a:p>
        </p:txBody>
      </p:sp>
      <p:sp>
        <p:nvSpPr>
          <p:cNvPr id="6" name="Slide Number Placeholder 5">
            <a:extLst>
              <a:ext uri="{FF2B5EF4-FFF2-40B4-BE49-F238E27FC236}">
                <a16:creationId xmlns:a16="http://schemas.microsoft.com/office/drawing/2014/main" id="{14198BDD-2631-4F88-B7BF-B963E8E92EAB}"/>
              </a:ext>
            </a:extLst>
          </p:cNvPr>
          <p:cNvSpPr>
            <a:spLocks noGrp="1"/>
          </p:cNvSpPr>
          <p:nvPr>
            <p:ph type="sldNum" sz="quarter" idx="4"/>
          </p:nvPr>
        </p:nvSpPr>
        <p:spPr/>
        <p:txBody>
          <a:bodyPr/>
          <a:lstStyle/>
          <a:p>
            <a:fld id="{D96FA717-71EF-42D4-9E06-8A87E9ABD9EA}" type="slidenum">
              <a:rPr lang="en-US" smtClean="0"/>
              <a:pPr/>
              <a:t>5</a:t>
            </a:fld>
            <a:endParaRPr lang="en-US"/>
          </a:p>
        </p:txBody>
      </p:sp>
      <p:sp>
        <p:nvSpPr>
          <p:cNvPr id="9" name="TextBox 8">
            <a:extLst>
              <a:ext uri="{FF2B5EF4-FFF2-40B4-BE49-F238E27FC236}">
                <a16:creationId xmlns:a16="http://schemas.microsoft.com/office/drawing/2014/main" id="{AF88C403-B270-4375-8ADC-153419822719}"/>
              </a:ext>
            </a:extLst>
          </p:cNvPr>
          <p:cNvSpPr txBox="1"/>
          <p:nvPr/>
        </p:nvSpPr>
        <p:spPr>
          <a:xfrm>
            <a:off x="8230616" y="0"/>
            <a:ext cx="3677299" cy="307777"/>
          </a:xfrm>
          <a:prstGeom prst="rect">
            <a:avLst/>
          </a:prstGeom>
          <a:noFill/>
        </p:spPr>
        <p:txBody>
          <a:bodyPr wrap="square" rtlCol="0" anchor="ctr">
            <a:spAutoFit/>
          </a:bodyPr>
          <a:lstStyle/>
          <a:p>
            <a:pPr algn="r"/>
            <a:r>
              <a:rPr lang="en-US" sz="1400" b="1" dirty="0" smtClean="0">
                <a:solidFill>
                  <a:schemeClr val="bg1"/>
                </a:solidFill>
              </a:rPr>
              <a:t>Fake News Detection on Social Media Platform</a:t>
            </a:r>
            <a:endParaRPr lang="en-US" sz="1400" b="1" dirty="0">
              <a:solidFill>
                <a:schemeClr val="bg1"/>
              </a:solidFill>
            </a:endParaRPr>
          </a:p>
        </p:txBody>
      </p:sp>
    </p:spTree>
    <p:extLst>
      <p:ext uri="{BB962C8B-B14F-4D97-AF65-F5344CB8AC3E}">
        <p14:creationId xmlns:p14="http://schemas.microsoft.com/office/powerpoint/2010/main" val="2188428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2DDB9A-28D8-4A1A-87CB-5773A9E7CADC}"/>
              </a:ext>
            </a:extLst>
          </p:cNvPr>
          <p:cNvSpPr>
            <a:spLocks noGrp="1"/>
          </p:cNvSpPr>
          <p:nvPr>
            <p:ph idx="1"/>
          </p:nvPr>
        </p:nvSpPr>
        <p:spPr/>
        <p:txBody>
          <a:bodyPr>
            <a:normAutofit fontScale="92500" lnSpcReduction="20000"/>
          </a:bodyPr>
          <a:lstStyle/>
          <a:p>
            <a:pPr marL="0" indent="0">
              <a:buNone/>
            </a:pPr>
            <a:r>
              <a:rPr lang="en-US" sz="3600" b="1" dirty="0">
                <a:latin typeface="Times New Roman" panose="02020603050405020304" pitchFamily="18" charset="0"/>
                <a:cs typeface="Times New Roman" panose="02020603050405020304" pitchFamily="18" charset="0"/>
              </a:rPr>
              <a:t>Functional Requirements</a:t>
            </a:r>
          </a:p>
          <a:p>
            <a:r>
              <a:rPr lang="en-US" dirty="0">
                <a:latin typeface="Times New Roman" panose="02020603050405020304" pitchFamily="18" charset="0"/>
                <a:cs typeface="Times New Roman" panose="02020603050405020304" pitchFamily="18" charset="0"/>
              </a:rPr>
              <a:t>Data Collection</a:t>
            </a:r>
            <a:endParaRPr lang="en-US"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 </a:t>
            </a:r>
            <a:r>
              <a:rPr lang="en-US" sz="3000" dirty="0">
                <a:latin typeface="Times New Roman" panose="02020603050405020304" pitchFamily="18" charset="0"/>
                <a:cs typeface="Times New Roman" panose="02020603050405020304" pitchFamily="18" charset="0"/>
              </a:rPr>
              <a:t>Pre-Processing</a:t>
            </a:r>
            <a:endParaRPr lang="en-US"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Dataset Splitting</a:t>
            </a:r>
            <a:endParaRPr lang="en-US"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Model Training</a:t>
            </a:r>
            <a:endParaRPr lang="en-US"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Model Evaluation and Testing</a:t>
            </a:r>
            <a:endParaRPr lang="en-US" i="1" dirty="0">
              <a:latin typeface="Times New Roman" panose="02020603050405020304" pitchFamily="18" charset="0"/>
              <a:cs typeface="Times New Roman" panose="02020603050405020304" pitchFamily="18" charset="0"/>
            </a:endParaRPr>
          </a:p>
          <a:p>
            <a:pPr marL="0" indent="0">
              <a:buNone/>
            </a:pPr>
            <a:r>
              <a:rPr lang="en-US" sz="3600" b="1" dirty="0">
                <a:latin typeface="Times New Roman" panose="02020603050405020304" pitchFamily="18" charset="0"/>
                <a:cs typeface="Times New Roman" panose="02020603050405020304" pitchFamily="18" charset="0"/>
              </a:rPr>
              <a:t>Nonfunctional Requirements</a:t>
            </a:r>
          </a:p>
          <a:p>
            <a:r>
              <a:rPr lang="en-US" sz="3000" dirty="0">
                <a:latin typeface="Times New Roman" panose="02020603050405020304" pitchFamily="18" charset="0"/>
                <a:cs typeface="Times New Roman" panose="02020603050405020304" pitchFamily="18" charset="0"/>
              </a:rPr>
              <a:t>Usability Requirements</a:t>
            </a:r>
          </a:p>
          <a:p>
            <a:r>
              <a:rPr lang="en-US" sz="3000" dirty="0">
                <a:latin typeface="Times New Roman" panose="02020603050405020304" pitchFamily="18" charset="0"/>
                <a:cs typeface="Times New Roman" panose="02020603050405020304" pitchFamily="18" charset="0"/>
              </a:rPr>
              <a:t>Maintainability/Supportability Requirements</a:t>
            </a:r>
          </a:p>
          <a:p>
            <a:r>
              <a:rPr lang="en-US" sz="3000" dirty="0">
                <a:latin typeface="Times New Roman" panose="02020603050405020304" pitchFamily="18" charset="0"/>
                <a:cs typeface="Times New Roman" panose="02020603050405020304" pitchFamily="18" charset="0"/>
              </a:rPr>
              <a:t>Performance Requirements</a:t>
            </a:r>
          </a:p>
          <a:p>
            <a:endParaRPr lang="en-US" dirty="0"/>
          </a:p>
        </p:txBody>
      </p:sp>
      <p:sp>
        <p:nvSpPr>
          <p:cNvPr id="4" name="Title 3">
            <a:extLst>
              <a:ext uri="{FF2B5EF4-FFF2-40B4-BE49-F238E27FC236}">
                <a16:creationId xmlns:a16="http://schemas.microsoft.com/office/drawing/2014/main" id="{C4866DC3-F9FC-4921-A894-11776553B9A8}"/>
              </a:ext>
            </a:extLst>
          </p:cNvPr>
          <p:cNvSpPr>
            <a:spLocks noGrp="1"/>
          </p:cNvSpPr>
          <p:nvPr>
            <p:ph type="title"/>
          </p:nvPr>
        </p:nvSpPr>
        <p:spPr>
          <a:xfrm>
            <a:off x="746053" y="1017514"/>
            <a:ext cx="10515600" cy="680662"/>
          </a:xfrm>
        </p:spPr>
        <p:txBody>
          <a:bodyPr>
            <a:normAutofit fontScale="90000"/>
          </a:bodyPr>
          <a:lstStyle/>
          <a:p>
            <a:r>
              <a:rPr lang="en-US" b="1" dirty="0"/>
              <a:t>Software Requirements</a:t>
            </a:r>
          </a:p>
        </p:txBody>
      </p:sp>
      <p:sp>
        <p:nvSpPr>
          <p:cNvPr id="6" name="Slide Number Placeholder 5">
            <a:extLst>
              <a:ext uri="{FF2B5EF4-FFF2-40B4-BE49-F238E27FC236}">
                <a16:creationId xmlns:a16="http://schemas.microsoft.com/office/drawing/2014/main" id="{DE50909C-B4F2-4F9C-94B3-40ACB2894A17}"/>
              </a:ext>
            </a:extLst>
          </p:cNvPr>
          <p:cNvSpPr>
            <a:spLocks noGrp="1"/>
          </p:cNvSpPr>
          <p:nvPr>
            <p:ph type="sldNum" sz="quarter" idx="4"/>
          </p:nvPr>
        </p:nvSpPr>
        <p:spPr/>
        <p:txBody>
          <a:bodyPr/>
          <a:lstStyle/>
          <a:p>
            <a:fld id="{D96FA717-71EF-42D4-9E06-8A87E9ABD9EA}" type="slidenum">
              <a:rPr lang="en-US" smtClean="0"/>
              <a:pPr/>
              <a:t>6</a:t>
            </a:fld>
            <a:endParaRPr lang="en-US"/>
          </a:p>
        </p:txBody>
      </p:sp>
      <p:sp>
        <p:nvSpPr>
          <p:cNvPr id="8" name="TextBox 7">
            <a:extLst>
              <a:ext uri="{FF2B5EF4-FFF2-40B4-BE49-F238E27FC236}">
                <a16:creationId xmlns:a16="http://schemas.microsoft.com/office/drawing/2014/main" id="{AF88C403-B270-4375-8ADC-153419822719}"/>
              </a:ext>
            </a:extLst>
          </p:cNvPr>
          <p:cNvSpPr txBox="1"/>
          <p:nvPr/>
        </p:nvSpPr>
        <p:spPr>
          <a:xfrm>
            <a:off x="8212860" y="0"/>
            <a:ext cx="3677299" cy="307777"/>
          </a:xfrm>
          <a:prstGeom prst="rect">
            <a:avLst/>
          </a:prstGeom>
          <a:noFill/>
        </p:spPr>
        <p:txBody>
          <a:bodyPr wrap="square" rtlCol="0" anchor="ctr">
            <a:spAutoFit/>
          </a:bodyPr>
          <a:lstStyle/>
          <a:p>
            <a:pPr algn="r"/>
            <a:r>
              <a:rPr lang="en-US" sz="1400" b="1" dirty="0" smtClean="0">
                <a:solidFill>
                  <a:schemeClr val="bg1"/>
                </a:solidFill>
              </a:rPr>
              <a:t>Fake News Detection on Social Media Platform</a:t>
            </a:r>
            <a:endParaRPr lang="en-US" sz="1400" b="1" dirty="0">
              <a:solidFill>
                <a:schemeClr val="bg1"/>
              </a:solidFill>
            </a:endParaRPr>
          </a:p>
        </p:txBody>
      </p:sp>
    </p:spTree>
    <p:extLst>
      <p:ext uri="{BB962C8B-B14F-4D97-AF65-F5344CB8AC3E}">
        <p14:creationId xmlns:p14="http://schemas.microsoft.com/office/powerpoint/2010/main" val="288657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866DC3-F9FC-4921-A894-11776553B9A8}"/>
              </a:ext>
            </a:extLst>
          </p:cNvPr>
          <p:cNvSpPr>
            <a:spLocks noGrp="1"/>
          </p:cNvSpPr>
          <p:nvPr>
            <p:ph type="title"/>
          </p:nvPr>
        </p:nvSpPr>
        <p:spPr>
          <a:xfrm>
            <a:off x="746053" y="1017514"/>
            <a:ext cx="10515600" cy="680662"/>
          </a:xfrm>
        </p:spPr>
        <p:txBody>
          <a:bodyPr>
            <a:normAutofit fontScale="90000"/>
          </a:bodyPr>
          <a:lstStyle/>
          <a:p>
            <a:r>
              <a:rPr lang="en-US" b="1" dirty="0"/>
              <a:t>Use Case Diagram</a:t>
            </a:r>
          </a:p>
        </p:txBody>
      </p:sp>
      <p:sp>
        <p:nvSpPr>
          <p:cNvPr id="6" name="Slide Number Placeholder 5">
            <a:extLst>
              <a:ext uri="{FF2B5EF4-FFF2-40B4-BE49-F238E27FC236}">
                <a16:creationId xmlns:a16="http://schemas.microsoft.com/office/drawing/2014/main" id="{798A248F-8435-4BAA-AE67-E0116DBE32A2}"/>
              </a:ext>
            </a:extLst>
          </p:cNvPr>
          <p:cNvSpPr>
            <a:spLocks noGrp="1"/>
          </p:cNvSpPr>
          <p:nvPr>
            <p:ph type="sldNum" sz="quarter" idx="4"/>
          </p:nvPr>
        </p:nvSpPr>
        <p:spPr/>
        <p:txBody>
          <a:bodyPr/>
          <a:lstStyle/>
          <a:p>
            <a:fld id="{D96FA717-71EF-42D4-9E06-8A87E9ABD9EA}" type="slidenum">
              <a:rPr lang="en-US" smtClean="0"/>
              <a:pPr/>
              <a:t>7</a:t>
            </a:fld>
            <a:endParaRPr lang="en-US"/>
          </a:p>
        </p:txBody>
      </p:sp>
      <p:sp>
        <p:nvSpPr>
          <p:cNvPr id="12" name="TextBox 11">
            <a:extLst>
              <a:ext uri="{FF2B5EF4-FFF2-40B4-BE49-F238E27FC236}">
                <a16:creationId xmlns:a16="http://schemas.microsoft.com/office/drawing/2014/main" id="{2715B5E1-13EE-34BF-9055-E4EC66575443}"/>
              </a:ext>
            </a:extLst>
          </p:cNvPr>
          <p:cNvSpPr txBox="1"/>
          <p:nvPr/>
        </p:nvSpPr>
        <p:spPr>
          <a:xfrm>
            <a:off x="3293739" y="5929879"/>
            <a:ext cx="5420225" cy="307777"/>
          </a:xfrm>
          <a:prstGeom prst="rect">
            <a:avLst/>
          </a:prstGeom>
          <a:noFill/>
        </p:spPr>
        <p:txBody>
          <a:bodyPr wrap="square" rtlCol="0">
            <a:spAutoFit/>
          </a:bodyPr>
          <a:lstStyle/>
          <a:p>
            <a:pPr algn="ctr"/>
            <a:r>
              <a:rPr lang="en-US" sz="1400" b="1" dirty="0"/>
              <a:t>Fig 1:</a:t>
            </a:r>
            <a:r>
              <a:rPr lang="en-US" sz="1400" dirty="0"/>
              <a:t> </a:t>
            </a:r>
            <a:r>
              <a:rPr lang="en-US" sz="1400" dirty="0" err="1"/>
              <a:t>Usecase</a:t>
            </a:r>
            <a:r>
              <a:rPr lang="en-US" sz="1400" dirty="0"/>
              <a:t> diagram of the project</a:t>
            </a:r>
          </a:p>
        </p:txBody>
      </p:sp>
      <p:pic>
        <p:nvPicPr>
          <p:cNvPr id="8" name="Picture 7" descr="C:\Users\Maryam\Downloads\WhatsApp Image 2022-05-13 at 10.26.34 PM.jpeg"/>
          <p:cNvPicPr/>
          <p:nvPr/>
        </p:nvPicPr>
        <p:blipFill>
          <a:blip r:embed="rId2">
            <a:extLst>
              <a:ext uri="{28A0092B-C50C-407E-A947-70E740481C1C}">
                <a14:useLocalDpi xmlns:a14="http://schemas.microsoft.com/office/drawing/2010/main" val="0"/>
              </a:ext>
            </a:extLst>
          </a:blip>
          <a:srcRect/>
          <a:stretch>
            <a:fillRect/>
          </a:stretch>
        </p:blipFill>
        <p:spPr bwMode="auto">
          <a:xfrm>
            <a:off x="3693234" y="1771167"/>
            <a:ext cx="5197136" cy="4085721"/>
          </a:xfrm>
          <a:prstGeom prst="rect">
            <a:avLst/>
          </a:prstGeom>
          <a:noFill/>
          <a:ln>
            <a:noFill/>
          </a:ln>
        </p:spPr>
      </p:pic>
      <p:sp>
        <p:nvSpPr>
          <p:cNvPr id="9" name="TextBox 8">
            <a:extLst>
              <a:ext uri="{FF2B5EF4-FFF2-40B4-BE49-F238E27FC236}">
                <a16:creationId xmlns:a16="http://schemas.microsoft.com/office/drawing/2014/main" id="{AF88C403-B270-4375-8ADC-153419822719}"/>
              </a:ext>
            </a:extLst>
          </p:cNvPr>
          <p:cNvSpPr txBox="1"/>
          <p:nvPr/>
        </p:nvSpPr>
        <p:spPr>
          <a:xfrm>
            <a:off x="8257249" y="0"/>
            <a:ext cx="3677299" cy="307777"/>
          </a:xfrm>
          <a:prstGeom prst="rect">
            <a:avLst/>
          </a:prstGeom>
          <a:noFill/>
        </p:spPr>
        <p:txBody>
          <a:bodyPr wrap="square" rtlCol="0" anchor="ctr">
            <a:spAutoFit/>
          </a:bodyPr>
          <a:lstStyle/>
          <a:p>
            <a:pPr algn="r"/>
            <a:r>
              <a:rPr lang="en-US" sz="1400" b="1" dirty="0" smtClean="0">
                <a:solidFill>
                  <a:schemeClr val="bg1"/>
                </a:solidFill>
              </a:rPr>
              <a:t>Fake News Detection on Social Media Platform</a:t>
            </a:r>
            <a:endParaRPr lang="en-US" sz="1400" b="1" dirty="0">
              <a:solidFill>
                <a:schemeClr val="bg1"/>
              </a:solidFill>
            </a:endParaRPr>
          </a:p>
        </p:txBody>
      </p:sp>
    </p:spTree>
    <p:extLst>
      <p:ext uri="{BB962C8B-B14F-4D97-AF65-F5344CB8AC3E}">
        <p14:creationId xmlns:p14="http://schemas.microsoft.com/office/powerpoint/2010/main" val="3042027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2DDB9A-28D8-4A1A-87CB-5773A9E7CADC}"/>
              </a:ext>
            </a:extLst>
          </p:cNvPr>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There are a lot of datasets available online for the fake news detection on text and also on videos for example:</a:t>
            </a:r>
          </a:p>
          <a:p>
            <a:r>
              <a:rPr lang="en-US" dirty="0" smtClean="0">
                <a:latin typeface="Times New Roman" panose="02020603050405020304" pitchFamily="18" charset="0"/>
                <a:cs typeface="Times New Roman" panose="02020603050405020304" pitchFamily="18" charset="0"/>
              </a:rPr>
              <a:t>Misinformation of YouTube videos Dataset</a:t>
            </a:r>
          </a:p>
          <a:p>
            <a:r>
              <a:rPr lang="en-US" dirty="0" err="1" smtClean="0">
                <a:latin typeface="Times New Roman" panose="02020603050405020304" pitchFamily="18" charset="0"/>
                <a:cs typeface="Times New Roman" panose="02020603050405020304" pitchFamily="18" charset="0"/>
              </a:rPr>
              <a:t>ClickBait</a:t>
            </a:r>
            <a:r>
              <a:rPr lang="en-US" dirty="0" smtClean="0">
                <a:latin typeface="Times New Roman" panose="02020603050405020304" pitchFamily="18" charset="0"/>
                <a:cs typeface="Times New Roman" panose="02020603050405020304" pitchFamily="18" charset="0"/>
              </a:rPr>
              <a:t> Thumbnail Dataset</a:t>
            </a:r>
          </a:p>
          <a:p>
            <a:r>
              <a:rPr lang="en-US" dirty="0" smtClean="0">
                <a:latin typeface="Times New Roman" panose="02020603050405020304" pitchFamily="18" charset="0"/>
                <a:cs typeface="Times New Roman" panose="02020603050405020304" pitchFamily="18" charset="0"/>
              </a:rPr>
              <a:t>Fake News Detection Dataset available on </a:t>
            </a:r>
            <a:r>
              <a:rPr lang="en-US" dirty="0" err="1" smtClean="0">
                <a:latin typeface="Times New Roman" panose="02020603050405020304" pitchFamily="18" charset="0"/>
                <a:cs typeface="Times New Roman" panose="02020603050405020304" pitchFamily="18" charset="0"/>
              </a:rPr>
              <a:t>Kaggle</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Liar Dataset</a:t>
            </a:r>
          </a:p>
          <a:p>
            <a:r>
              <a:rPr lang="en-US" dirty="0" err="1" smtClean="0">
                <a:latin typeface="Times New Roman" panose="02020603050405020304" pitchFamily="18" charset="0"/>
                <a:cs typeface="Times New Roman" panose="02020603050405020304" pitchFamily="18" charset="0"/>
              </a:rPr>
              <a:t>Politifact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Datasetetc</a:t>
            </a:r>
            <a:r>
              <a:rPr lang="en-US" dirty="0" smtClean="0">
                <a:latin typeface="Times New Roman" panose="02020603050405020304" pitchFamily="18" charset="0"/>
                <a:cs typeface="Times New Roman" panose="02020603050405020304" pitchFamily="18" charset="0"/>
              </a:rPr>
              <a:t>.</a:t>
            </a:r>
          </a:p>
        </p:txBody>
      </p:sp>
      <p:sp>
        <p:nvSpPr>
          <p:cNvPr id="4" name="Title 3">
            <a:extLst>
              <a:ext uri="{FF2B5EF4-FFF2-40B4-BE49-F238E27FC236}">
                <a16:creationId xmlns:a16="http://schemas.microsoft.com/office/drawing/2014/main" id="{C4866DC3-F9FC-4921-A894-11776553B9A8}"/>
              </a:ext>
            </a:extLst>
          </p:cNvPr>
          <p:cNvSpPr>
            <a:spLocks noGrp="1"/>
          </p:cNvSpPr>
          <p:nvPr>
            <p:ph type="title"/>
          </p:nvPr>
        </p:nvSpPr>
        <p:spPr>
          <a:xfrm>
            <a:off x="746053" y="1017514"/>
            <a:ext cx="10515600" cy="680662"/>
          </a:xfrm>
        </p:spPr>
        <p:txBody>
          <a:bodyPr>
            <a:normAutofit fontScale="90000"/>
          </a:bodyPr>
          <a:lstStyle/>
          <a:p>
            <a:r>
              <a:rPr lang="en-US" b="1" dirty="0"/>
              <a:t>Dataset Exploration</a:t>
            </a:r>
          </a:p>
        </p:txBody>
      </p:sp>
      <p:sp>
        <p:nvSpPr>
          <p:cNvPr id="6" name="Slide Number Placeholder 5">
            <a:extLst>
              <a:ext uri="{FF2B5EF4-FFF2-40B4-BE49-F238E27FC236}">
                <a16:creationId xmlns:a16="http://schemas.microsoft.com/office/drawing/2014/main" id="{DE50909C-B4F2-4F9C-94B3-40ACB2894A17}"/>
              </a:ext>
            </a:extLst>
          </p:cNvPr>
          <p:cNvSpPr>
            <a:spLocks noGrp="1"/>
          </p:cNvSpPr>
          <p:nvPr>
            <p:ph type="sldNum" sz="quarter" idx="4"/>
          </p:nvPr>
        </p:nvSpPr>
        <p:spPr/>
        <p:txBody>
          <a:bodyPr/>
          <a:lstStyle/>
          <a:p>
            <a:fld id="{D96FA717-71EF-42D4-9E06-8A87E9ABD9EA}" type="slidenum">
              <a:rPr lang="en-US" smtClean="0"/>
              <a:pPr/>
              <a:t>8</a:t>
            </a:fld>
            <a:endParaRPr lang="en-US"/>
          </a:p>
        </p:txBody>
      </p:sp>
      <p:sp>
        <p:nvSpPr>
          <p:cNvPr id="9" name="TextBox 8">
            <a:extLst>
              <a:ext uri="{FF2B5EF4-FFF2-40B4-BE49-F238E27FC236}">
                <a16:creationId xmlns:a16="http://schemas.microsoft.com/office/drawing/2014/main" id="{AF88C403-B270-4375-8ADC-153419822719}"/>
              </a:ext>
            </a:extLst>
          </p:cNvPr>
          <p:cNvSpPr txBox="1"/>
          <p:nvPr/>
        </p:nvSpPr>
        <p:spPr>
          <a:xfrm>
            <a:off x="8221737" y="0"/>
            <a:ext cx="3677299" cy="307777"/>
          </a:xfrm>
          <a:prstGeom prst="rect">
            <a:avLst/>
          </a:prstGeom>
          <a:noFill/>
        </p:spPr>
        <p:txBody>
          <a:bodyPr wrap="square" rtlCol="0" anchor="ctr">
            <a:spAutoFit/>
          </a:bodyPr>
          <a:lstStyle/>
          <a:p>
            <a:pPr algn="r"/>
            <a:r>
              <a:rPr lang="en-US" sz="1400" b="1" dirty="0" smtClean="0">
                <a:solidFill>
                  <a:schemeClr val="bg1"/>
                </a:solidFill>
              </a:rPr>
              <a:t>Fake News Detection on Social Media Platform</a:t>
            </a:r>
            <a:endParaRPr lang="en-US" sz="1400" b="1" dirty="0">
              <a:solidFill>
                <a:schemeClr val="bg1"/>
              </a:solidFill>
            </a:endParaRPr>
          </a:p>
        </p:txBody>
      </p:sp>
    </p:spTree>
    <p:extLst>
      <p:ext uri="{BB962C8B-B14F-4D97-AF65-F5344CB8AC3E}">
        <p14:creationId xmlns:p14="http://schemas.microsoft.com/office/powerpoint/2010/main" val="1659053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2DDB9A-28D8-4A1A-87CB-5773A9E7CADC}"/>
              </a:ext>
            </a:extLst>
          </p:cNvPr>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dataset which we have used for our project is </a:t>
            </a:r>
            <a:r>
              <a:rPr lang="en-US" dirty="0" err="1" smtClean="0">
                <a:latin typeface="Times New Roman" panose="02020603050405020304" pitchFamily="18" charset="0"/>
                <a:cs typeface="Times New Roman" panose="02020603050405020304" pitchFamily="18" charset="0"/>
              </a:rPr>
              <a:t>ClickBait</a:t>
            </a:r>
            <a:r>
              <a:rPr lang="en-US" dirty="0" smtClean="0">
                <a:latin typeface="Times New Roman" panose="02020603050405020304" pitchFamily="18" charset="0"/>
                <a:cs typeface="Times New Roman" panose="02020603050405020304" pitchFamily="18" charset="0"/>
              </a:rPr>
              <a:t> Thumbnail Dataset whose attributes are as follows:</a:t>
            </a:r>
          </a:p>
          <a:p>
            <a:pPr marL="0" indent="0">
              <a:buNone/>
            </a:pPr>
            <a:endParaRPr lang="en-US" dirty="0" smtClean="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C4866DC3-F9FC-4921-A894-11776553B9A8}"/>
              </a:ext>
            </a:extLst>
          </p:cNvPr>
          <p:cNvSpPr>
            <a:spLocks noGrp="1"/>
          </p:cNvSpPr>
          <p:nvPr>
            <p:ph type="title"/>
          </p:nvPr>
        </p:nvSpPr>
        <p:spPr>
          <a:xfrm>
            <a:off x="746053" y="1017514"/>
            <a:ext cx="10515600" cy="680662"/>
          </a:xfrm>
        </p:spPr>
        <p:txBody>
          <a:bodyPr>
            <a:normAutofit fontScale="90000"/>
          </a:bodyPr>
          <a:lstStyle/>
          <a:p>
            <a:endParaRPr lang="en-US" dirty="0"/>
          </a:p>
        </p:txBody>
      </p:sp>
      <p:sp>
        <p:nvSpPr>
          <p:cNvPr id="6" name="Slide Number Placeholder 5">
            <a:extLst>
              <a:ext uri="{FF2B5EF4-FFF2-40B4-BE49-F238E27FC236}">
                <a16:creationId xmlns:a16="http://schemas.microsoft.com/office/drawing/2014/main" id="{DE50909C-B4F2-4F9C-94B3-40ACB2894A17}"/>
              </a:ext>
            </a:extLst>
          </p:cNvPr>
          <p:cNvSpPr>
            <a:spLocks noGrp="1"/>
          </p:cNvSpPr>
          <p:nvPr>
            <p:ph type="sldNum" sz="quarter" idx="4"/>
          </p:nvPr>
        </p:nvSpPr>
        <p:spPr/>
        <p:txBody>
          <a:bodyPr/>
          <a:lstStyle/>
          <a:p>
            <a:fld id="{D96FA717-71EF-42D4-9E06-8A87E9ABD9EA}" type="slidenum">
              <a:rPr lang="en-US" smtClean="0"/>
              <a:pPr/>
              <a:t>9</a:t>
            </a:fld>
            <a:endParaRPr lang="en-US"/>
          </a:p>
        </p:txBody>
      </p:sp>
      <p:pic>
        <p:nvPicPr>
          <p:cNvPr id="8" name="Picture 7" descr="C:\Users\Maryam\Downloads\WhatsApp Image 2022-05-13 at 9.51.03 PM (1).jpeg"/>
          <p:cNvPicPr/>
          <p:nvPr/>
        </p:nvPicPr>
        <p:blipFill>
          <a:blip r:embed="rId2">
            <a:extLst>
              <a:ext uri="{28A0092B-C50C-407E-A947-70E740481C1C}">
                <a14:useLocalDpi xmlns:a14="http://schemas.microsoft.com/office/drawing/2010/main" val="0"/>
              </a:ext>
            </a:extLst>
          </a:blip>
          <a:srcRect/>
          <a:stretch>
            <a:fillRect/>
          </a:stretch>
        </p:blipFill>
        <p:spPr bwMode="auto">
          <a:xfrm>
            <a:off x="3071673" y="2805343"/>
            <a:ext cx="4927107" cy="2938509"/>
          </a:xfrm>
          <a:prstGeom prst="rect">
            <a:avLst/>
          </a:prstGeom>
          <a:noFill/>
          <a:ln>
            <a:noFill/>
          </a:ln>
        </p:spPr>
      </p:pic>
      <p:sp>
        <p:nvSpPr>
          <p:cNvPr id="9" name="TextBox 8">
            <a:extLst>
              <a:ext uri="{FF2B5EF4-FFF2-40B4-BE49-F238E27FC236}">
                <a16:creationId xmlns:a16="http://schemas.microsoft.com/office/drawing/2014/main" id="{AF88C403-B270-4375-8ADC-153419822719}"/>
              </a:ext>
            </a:extLst>
          </p:cNvPr>
          <p:cNvSpPr txBox="1"/>
          <p:nvPr/>
        </p:nvSpPr>
        <p:spPr>
          <a:xfrm>
            <a:off x="8514701" y="0"/>
            <a:ext cx="3677299" cy="307777"/>
          </a:xfrm>
          <a:prstGeom prst="rect">
            <a:avLst/>
          </a:prstGeom>
          <a:noFill/>
        </p:spPr>
        <p:txBody>
          <a:bodyPr wrap="square" rtlCol="0" anchor="ctr">
            <a:spAutoFit/>
          </a:bodyPr>
          <a:lstStyle/>
          <a:p>
            <a:pPr algn="r"/>
            <a:r>
              <a:rPr lang="en-US" sz="1400" b="1" dirty="0" smtClean="0">
                <a:solidFill>
                  <a:schemeClr val="bg1"/>
                </a:solidFill>
              </a:rPr>
              <a:t>Fake News Detection on Social Media Platform</a:t>
            </a:r>
            <a:endParaRPr lang="en-US" sz="1400" b="1" dirty="0">
              <a:solidFill>
                <a:schemeClr val="bg1"/>
              </a:solidFill>
            </a:endParaRPr>
          </a:p>
        </p:txBody>
      </p:sp>
    </p:spTree>
    <p:extLst>
      <p:ext uri="{BB962C8B-B14F-4D97-AF65-F5344CB8AC3E}">
        <p14:creationId xmlns:p14="http://schemas.microsoft.com/office/powerpoint/2010/main" val="4012877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613"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12D191B-55F4-41AB-98B8-CDD650F11968}">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6249</TotalTime>
  <Words>1165</Words>
  <Application>Microsoft Office PowerPoint</Application>
  <PresentationFormat>Widescreen</PresentationFormat>
  <Paragraphs>132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Bahnschrift SemiBold</vt:lpstr>
      <vt:lpstr>Calibri</vt:lpstr>
      <vt:lpstr>Cambria</vt:lpstr>
      <vt:lpstr>Century Gothic</vt:lpstr>
      <vt:lpstr>Times New Roman</vt:lpstr>
      <vt:lpstr>Office Theme</vt:lpstr>
      <vt:lpstr>PowerPoint Presentation</vt:lpstr>
      <vt:lpstr>Table of Contents</vt:lpstr>
      <vt:lpstr>Introduction</vt:lpstr>
      <vt:lpstr>Problem Statement</vt:lpstr>
      <vt:lpstr>Literature Review</vt:lpstr>
      <vt:lpstr>Software Requirements</vt:lpstr>
      <vt:lpstr>Use Case Diagram</vt:lpstr>
      <vt:lpstr>Dataset Exploration</vt:lpstr>
      <vt:lpstr>PowerPoint Presentation</vt:lpstr>
      <vt:lpstr>Proposed Methodology</vt:lpstr>
      <vt:lpstr>PowerPoint Presentation</vt:lpstr>
      <vt:lpstr>Flow Diagram</vt:lpstr>
      <vt:lpstr>Tools and Technologies</vt:lpstr>
      <vt:lpstr>Results</vt:lpstr>
      <vt:lpstr>Comparison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Huawei</dc:creator>
  <cp:lastModifiedBy>Windows User</cp:lastModifiedBy>
  <cp:revision>323</cp:revision>
  <dcterms:created xsi:type="dcterms:W3CDTF">2021-11-04T07:45:01Z</dcterms:created>
  <dcterms:modified xsi:type="dcterms:W3CDTF">2022-05-15T14:57:58Z</dcterms:modified>
</cp:coreProperties>
</file>