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67" r:id="rId6"/>
    <p:sldId id="259" r:id="rId7"/>
    <p:sldId id="260" r:id="rId8"/>
    <p:sldId id="268" r:id="rId9"/>
    <p:sldId id="261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2" y="53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5C194-D3FF-4931-8364-078A899F35BA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FC292-301E-4109-9222-99C278EB6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369" y="2065044"/>
            <a:ext cx="7176940" cy="2387600"/>
          </a:xfrm>
        </p:spPr>
        <p:txBody>
          <a:bodyPr anchor="b">
            <a:normAutofit/>
          </a:bodyPr>
          <a:lstStyle>
            <a:lvl1pPr algn="l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369" y="4741682"/>
            <a:ext cx="7176940" cy="12701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</p:cSld>
  <p:clrMapOvr>
    <a:masterClrMapping/>
  </p:clrMapOvr>
  <p:transition>
    <p:fade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DFF6-A8B0-42D3-BD64-1C5F11A91250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7E37-15AC-4D4F-A4BF-FE44BDA29313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65790" y="6476869"/>
            <a:ext cx="1140642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1973" y="53270"/>
            <a:ext cx="11943761" cy="365125"/>
          </a:xfrm>
        </p:spPr>
        <p:txBody>
          <a:bodyPr/>
          <a:lstStyle>
            <a:lvl1pPr algn="r"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/>
              <a:t>Blockchain based digital forensic chain of custody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06433" y="6483612"/>
            <a:ext cx="669302" cy="365125"/>
          </a:xfrm>
        </p:spPr>
        <p:txBody>
          <a:bodyPr/>
          <a:lstStyle>
            <a:lvl1pPr>
              <a:defRPr sz="1500"/>
            </a:lvl1pPr>
          </a:lstStyle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B5E0-FF6A-4854-AA0B-A2663F443FFF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87F0-828A-43F0-8BA2-6A77E45C6ADA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E401-8BCA-470A-8F1F-C194A6F291FE}" type="datetime1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09B6B-B64F-4D5C-AF37-46318E9F630D}" type="datetime1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48F18-B88A-449C-B59B-DB2EAEF91E8B}" type="datetime1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C8AE-117E-4CDD-B925-E1369893A5F8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E336-D9AF-4FD6-AC50-DE54CE7C78C3}" type="datetime1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Blockchain based digital forensic chain of custody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975" y="499621"/>
            <a:ext cx="1194376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974" y="1599381"/>
            <a:ext cx="11943761" cy="462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A390E-D504-4741-A5DE-606D440153A4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Blockchain based digital forensic chain of custody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2535" y="64836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5BDA96-C5F5-450C-BF38-5712401658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90/app9194062" TargetMode="External"/><Relationship Id="rId3" Type="http://schemas.openxmlformats.org/officeDocument/2006/relationships/hyperlink" Target="https://scholar.smu.edu/datasciencereview/vol1/iss3/10/" TargetMode="External"/><Relationship Id="rId7" Type="http://schemas.openxmlformats.org/officeDocument/2006/relationships/hyperlink" Target="https://doi.org/10.1007/978-3-030-23281-8_30" TargetMode="External"/><Relationship Id="rId2" Type="http://schemas.openxmlformats.org/officeDocument/2006/relationships/hyperlink" Target="https://scholar.smu.edu/datasciencereview/abou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978-3-319-70096-0_59" TargetMode="External"/><Relationship Id="rId5" Type="http://schemas.openxmlformats.org/officeDocument/2006/relationships/hyperlink" Target="http://www.ccsenet.org/journal/index.php/ijel/article/view/0/44204" TargetMode="External"/><Relationship Id="rId4" Type="http://schemas.openxmlformats.org/officeDocument/2006/relationships/hyperlink" Target="https://doi.org/10.17762/turcomat.v12i10.48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495" y="2040981"/>
            <a:ext cx="7176940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Fake News Detection On YouTube Videos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180978. |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Munir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181030.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-Ain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BSCS-6A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6952" y="443883"/>
            <a:ext cx="43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84455" y="1349407"/>
            <a:ext cx="1331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ID-123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4454" y="2255520"/>
            <a:ext cx="1331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BSCS-6A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64606" y="3161633"/>
            <a:ext cx="194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25</a:t>
            </a:r>
            <a:r>
              <a:rPr lang="en-US" sz="2000" baseline="30000" dirty="0" smtClean="0">
                <a:solidFill>
                  <a:schemeClr val="bg1"/>
                </a:solidFill>
              </a:rPr>
              <a:t>th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June,2021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370381" y="4005602"/>
            <a:ext cx="2476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Sir </a:t>
            </a:r>
            <a:r>
              <a:rPr lang="en-US" sz="2000" dirty="0" err="1" smtClean="0">
                <a:solidFill>
                  <a:schemeClr val="bg1"/>
                </a:solidFill>
              </a:rPr>
              <a:t>Shoaib</a:t>
            </a:r>
            <a:r>
              <a:rPr lang="en-US" sz="2000" dirty="0" smtClean="0">
                <a:solidFill>
                  <a:schemeClr val="bg1"/>
                </a:solidFill>
              </a:rPr>
              <a:t> Malik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04051" y="491171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Dr. </a:t>
            </a:r>
            <a:r>
              <a:rPr lang="en-US" sz="2000" dirty="0" err="1" smtClean="0">
                <a:solidFill>
                  <a:schemeClr val="bg1"/>
                </a:solidFill>
              </a:rPr>
              <a:t>Awais</a:t>
            </a:r>
            <a:r>
              <a:rPr lang="en-US" sz="2000" dirty="0" smtClean="0">
                <a:solidFill>
                  <a:schemeClr val="bg1"/>
                </a:solidFill>
              </a:rPr>
              <a:t> Ahmed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0381" y="5797118"/>
            <a:ext cx="257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M. Usman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K" b="1" dirty="0" smtClean="0"/>
              <a:t>Programming </a:t>
            </a:r>
            <a:r>
              <a:rPr lang="en-PK" b="1" dirty="0"/>
              <a:t>Language </a:t>
            </a:r>
            <a:r>
              <a:rPr lang="en-PK" dirty="0"/>
              <a:t>– </a:t>
            </a:r>
            <a:r>
              <a:rPr lang="en-PK" dirty="0" smtClean="0"/>
              <a:t>Python</a:t>
            </a:r>
            <a:r>
              <a:rPr lang="en-US" dirty="0"/>
              <a:t>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PK" b="1" dirty="0"/>
              <a:t>Programming Environment </a:t>
            </a:r>
            <a:r>
              <a:rPr lang="en-PK" dirty="0" smtClean="0"/>
              <a:t>–</a:t>
            </a:r>
            <a:r>
              <a:rPr lang="en-US" dirty="0" smtClean="0"/>
              <a:t>Anaconda ,Visual Studio Code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The Two Most Useful Python Courses | Corey Schafer &amp;amp; YK Sugishita : FREE -  New World : Artificial Intellige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780" y="2832050"/>
            <a:ext cx="4074851" cy="296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608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73" y="1651246"/>
            <a:ext cx="11807244" cy="44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108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(For Research Projects)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1600" dirty="0" err="1" smtClean="0"/>
              <a:t>Aswini</a:t>
            </a:r>
            <a:r>
              <a:rPr lang="en-US" sz="1600" dirty="0" smtClean="0"/>
              <a:t> </a:t>
            </a:r>
            <a:r>
              <a:rPr lang="en-US" sz="1600" dirty="0" err="1" smtClean="0"/>
              <a:t>Thota</a:t>
            </a:r>
            <a:r>
              <a:rPr lang="en-US" sz="1600" i="1" dirty="0" smtClean="0"/>
              <a:t>, </a:t>
            </a:r>
            <a:r>
              <a:rPr lang="en-US" sz="1600" dirty="0" smtClean="0"/>
              <a:t>Priyanka </a:t>
            </a:r>
            <a:r>
              <a:rPr lang="en-US" sz="1600" dirty="0" err="1" smtClean="0"/>
              <a:t>Tilak</a:t>
            </a:r>
            <a:r>
              <a:rPr lang="en-US" sz="1600" dirty="0" smtClean="0"/>
              <a:t>, </a:t>
            </a:r>
            <a:r>
              <a:rPr lang="en-US" sz="1600" dirty="0" err="1" smtClean="0"/>
              <a:t>Simrat</a:t>
            </a:r>
            <a:r>
              <a:rPr lang="en-US" sz="1600" dirty="0" smtClean="0"/>
              <a:t> Ahluwalia, </a:t>
            </a:r>
            <a:r>
              <a:rPr lang="en-US" sz="1600" dirty="0" err="1" smtClean="0"/>
              <a:t>Nibrat</a:t>
            </a:r>
            <a:r>
              <a:rPr lang="en-US" sz="1600" dirty="0" smtClean="0"/>
              <a:t> </a:t>
            </a:r>
            <a:r>
              <a:rPr lang="en-US" sz="1600" dirty="0" err="1" smtClean="0"/>
              <a:t>Lohia</a:t>
            </a:r>
            <a:r>
              <a:rPr lang="en-US" sz="1600" i="1" dirty="0" smtClean="0"/>
              <a:t>,”</a:t>
            </a:r>
            <a:r>
              <a:rPr lang="en-US" sz="1600" b="1" dirty="0" smtClean="0"/>
              <a:t>Fake news detection: A deep learning approach</a:t>
            </a:r>
            <a:r>
              <a:rPr lang="en-US" sz="1600" dirty="0" smtClean="0"/>
              <a:t>”, </a:t>
            </a:r>
            <a:r>
              <a:rPr lang="en-US" sz="1600" dirty="0" smtClean="0">
                <a:hlinkClick r:id="rId2"/>
              </a:rPr>
              <a:t>https://scholar.smu.edu/datasciencereview/about.html</a:t>
            </a:r>
            <a:endParaRPr lang="en-US" sz="1600" dirty="0" smtClean="0"/>
          </a:p>
          <a:p>
            <a:r>
              <a:rPr lang="en-US" sz="1600" dirty="0" err="1" smtClean="0"/>
              <a:t>Anshika</a:t>
            </a:r>
            <a:r>
              <a:rPr lang="en-US" sz="1600" dirty="0" smtClean="0"/>
              <a:t> </a:t>
            </a:r>
            <a:r>
              <a:rPr lang="en-US" sz="1600" dirty="0" err="1"/>
              <a:t>Choudhary</a:t>
            </a:r>
            <a:r>
              <a:rPr lang="en-US" sz="1600" dirty="0"/>
              <a:t>, </a:t>
            </a:r>
            <a:r>
              <a:rPr lang="en-US" sz="1600" dirty="0" err="1"/>
              <a:t>Anuja</a:t>
            </a:r>
            <a:r>
              <a:rPr lang="en-US" sz="1600" dirty="0"/>
              <a:t> </a:t>
            </a:r>
            <a:r>
              <a:rPr lang="en-US" sz="1600" dirty="0" err="1" smtClean="0"/>
              <a:t>Arora,”</a:t>
            </a:r>
            <a:r>
              <a:rPr lang="en-US" sz="1600" b="1" dirty="0" err="1" smtClean="0"/>
              <a:t>Linguistic</a:t>
            </a:r>
            <a:r>
              <a:rPr lang="en-US" sz="1600" b="1" dirty="0" smtClean="0"/>
              <a:t> </a:t>
            </a:r>
            <a:r>
              <a:rPr lang="en-US" sz="1600" b="1" dirty="0"/>
              <a:t>feature based learning model for fake news detection and </a:t>
            </a:r>
            <a:r>
              <a:rPr lang="en-US" sz="1600" b="1" dirty="0" err="1" smtClean="0"/>
              <a:t>classification,Expert</a:t>
            </a:r>
            <a:r>
              <a:rPr lang="en-US" sz="1600" b="1" dirty="0" smtClean="0"/>
              <a:t> </a:t>
            </a:r>
            <a:r>
              <a:rPr lang="en-US" sz="1600" b="1" dirty="0"/>
              <a:t>Systems with </a:t>
            </a:r>
            <a:r>
              <a:rPr lang="en-US" sz="1600" b="1" dirty="0" err="1" smtClean="0"/>
              <a:t>Applications</a:t>
            </a:r>
            <a:r>
              <a:rPr lang="en-US" sz="1600" dirty="0" err="1" smtClean="0"/>
              <a:t>”,Volume</a:t>
            </a:r>
            <a:r>
              <a:rPr lang="en-US" sz="1600" dirty="0" smtClean="0"/>
              <a:t> 169,2021,114171,ISSN 0957-4174</a:t>
            </a:r>
            <a:r>
              <a:rPr lang="en-US" sz="1600" u="sng" dirty="0" smtClean="0"/>
              <a:t> </a:t>
            </a: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doi.org/10.1016/j.eswa.2020.114171.</a:t>
            </a:r>
            <a:endParaRPr lang="en-US" sz="1200" b="1" dirty="0" smtClean="0">
              <a:hlinkClick r:id="rId3"/>
            </a:endParaRPr>
          </a:p>
          <a:p>
            <a:r>
              <a:rPr lang="fr-FR" sz="1600" dirty="0"/>
              <a:t>G. </a:t>
            </a:r>
            <a:r>
              <a:rPr lang="fr-FR" sz="1600" dirty="0" err="1"/>
              <a:t>Purna</a:t>
            </a:r>
            <a:r>
              <a:rPr lang="fr-FR" sz="1600" dirty="0"/>
              <a:t> </a:t>
            </a:r>
            <a:r>
              <a:rPr lang="fr-FR" sz="1600" dirty="0" err="1"/>
              <a:t>Chandar</a:t>
            </a:r>
            <a:r>
              <a:rPr lang="fr-FR" sz="1600" dirty="0"/>
              <a:t> Rao, et. al</a:t>
            </a:r>
            <a:r>
              <a:rPr lang="fr-FR" sz="1600" dirty="0" smtClean="0"/>
              <a:t>. </a:t>
            </a:r>
            <a:r>
              <a:rPr lang="en-US" sz="1600" dirty="0" smtClean="0"/>
              <a:t>,” </a:t>
            </a:r>
            <a:r>
              <a:rPr lang="en-US" sz="1600" b="1" dirty="0"/>
              <a:t>A Research on Online Fake News Detection using Machine Learning </a:t>
            </a:r>
            <a:r>
              <a:rPr lang="en-US" sz="1600" b="1" dirty="0" smtClean="0"/>
              <a:t>Techniques</a:t>
            </a:r>
            <a:r>
              <a:rPr lang="en-US" sz="1600" dirty="0" smtClean="0"/>
              <a:t>”</a:t>
            </a:r>
            <a:endParaRPr lang="fr-FR" sz="1600" dirty="0" smtClean="0"/>
          </a:p>
          <a:p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doi.org/10.17762/turcomat.v12i10.4899</a:t>
            </a:r>
            <a:endParaRPr lang="en-US" sz="1600" dirty="0" smtClean="0"/>
          </a:p>
          <a:p>
            <a:r>
              <a:rPr lang="en-US" sz="1600" dirty="0"/>
              <a:t>Mohammad </a:t>
            </a:r>
            <a:r>
              <a:rPr lang="en-US" sz="1600" dirty="0" err="1" smtClean="0"/>
              <a:t>Mahyoob</a:t>
            </a:r>
            <a:r>
              <a:rPr lang="en-US" sz="1600" dirty="0" smtClean="0"/>
              <a:t>, </a:t>
            </a:r>
            <a:r>
              <a:rPr lang="en-US" sz="1600" dirty="0" err="1" smtClean="0"/>
              <a:t>Jeehaan</a:t>
            </a:r>
            <a:r>
              <a:rPr lang="en-US" sz="1600" dirty="0" smtClean="0"/>
              <a:t> </a:t>
            </a:r>
            <a:r>
              <a:rPr lang="en-US" sz="1600" dirty="0" err="1" smtClean="0"/>
              <a:t>Algaraady</a:t>
            </a:r>
            <a:r>
              <a:rPr lang="en-US" sz="1600" dirty="0" smtClean="0"/>
              <a:t>, </a:t>
            </a:r>
            <a:r>
              <a:rPr lang="en-US" sz="1600" dirty="0" err="1" smtClean="0"/>
              <a:t>Musaad</a:t>
            </a:r>
            <a:r>
              <a:rPr lang="en-US" sz="1600" dirty="0" smtClean="0"/>
              <a:t> </a:t>
            </a:r>
            <a:r>
              <a:rPr lang="en-US" sz="1600" dirty="0" err="1" smtClean="0"/>
              <a:t>Alrahaili</a:t>
            </a:r>
            <a:r>
              <a:rPr lang="en-US" sz="1600" dirty="0" smtClean="0"/>
              <a:t>,”</a:t>
            </a:r>
            <a:r>
              <a:rPr lang="en-US" sz="1600" b="1" dirty="0" smtClean="0"/>
              <a:t>Linguistic-Based </a:t>
            </a:r>
            <a:r>
              <a:rPr lang="en-US" sz="1600" b="1" dirty="0"/>
              <a:t>Detection of Fake News in Social Media</a:t>
            </a:r>
            <a:r>
              <a:rPr lang="en-US" sz="1600" dirty="0"/>
              <a:t>”, </a:t>
            </a:r>
            <a:r>
              <a:rPr lang="en-US" sz="1600" dirty="0">
                <a:hlinkClick r:id="rId5"/>
              </a:rPr>
              <a:t>http://</a:t>
            </a:r>
            <a:r>
              <a:rPr lang="en-US" sz="1600" dirty="0" smtClean="0">
                <a:hlinkClick r:id="rId5"/>
              </a:rPr>
              <a:t>www.ccsenet.org/journal/index.php/ijel/article/view/0/44204</a:t>
            </a:r>
            <a:endParaRPr lang="en-US" sz="1600" dirty="0" smtClean="0"/>
          </a:p>
          <a:p>
            <a:pPr lvl="0"/>
            <a:r>
              <a:rPr lang="en-US" sz="1600" dirty="0" err="1"/>
              <a:t>Singhania</a:t>
            </a:r>
            <a:r>
              <a:rPr lang="en-US" sz="1600" dirty="0"/>
              <a:t> S., Fernandez N., Rao S. (2017) 3HAN: </a:t>
            </a:r>
            <a:r>
              <a:rPr lang="en-US" sz="1600" b="1" dirty="0"/>
              <a:t>A Deep Neural Network for Fake News Detection</a:t>
            </a:r>
            <a:r>
              <a:rPr lang="en-US" sz="1600" dirty="0"/>
              <a:t>. In: Liu D., </a:t>
            </a:r>
            <a:r>
              <a:rPr lang="en-US" sz="1600" dirty="0" err="1"/>
              <a:t>Xie</a:t>
            </a:r>
            <a:r>
              <a:rPr lang="en-US" sz="1600" dirty="0"/>
              <a:t> S., Li Y., Zhao D., El-</a:t>
            </a:r>
            <a:r>
              <a:rPr lang="en-US" sz="1600" dirty="0" err="1"/>
              <a:t>Alfy</a:t>
            </a:r>
            <a:r>
              <a:rPr lang="en-US" sz="1600" dirty="0"/>
              <a:t> ES. (</a:t>
            </a:r>
            <a:r>
              <a:rPr lang="en-US" sz="1600" dirty="0" err="1"/>
              <a:t>eds</a:t>
            </a:r>
            <a:r>
              <a:rPr lang="en-US" sz="1600" dirty="0"/>
              <a:t>) Neural Information Processing. ICONIP 2017. Lecture Notes in Computer Science, </a:t>
            </a:r>
            <a:r>
              <a:rPr lang="en-US" sz="1600" dirty="0" err="1"/>
              <a:t>vol</a:t>
            </a:r>
            <a:r>
              <a:rPr lang="en-US" sz="1600" dirty="0"/>
              <a:t> 10635. Springer, Cham. </a:t>
            </a:r>
            <a:r>
              <a:rPr lang="en-US" sz="1600" u="sng" dirty="0">
                <a:hlinkClick r:id="rId6"/>
              </a:rPr>
              <a:t>https://doi.org/10.1007/978-3-319-70096-0_59</a:t>
            </a:r>
            <a:endParaRPr lang="en-US" sz="1600" dirty="0"/>
          </a:p>
          <a:p>
            <a:pPr lvl="0"/>
            <a:r>
              <a:rPr lang="en-US" sz="1600" dirty="0" err="1"/>
              <a:t>Saikh</a:t>
            </a:r>
            <a:r>
              <a:rPr lang="en-US" sz="1600" dirty="0"/>
              <a:t> T., </a:t>
            </a:r>
            <a:r>
              <a:rPr lang="en-US" sz="1600" dirty="0" err="1"/>
              <a:t>Anand</a:t>
            </a:r>
            <a:r>
              <a:rPr lang="en-US" sz="1600" dirty="0"/>
              <a:t> A., </a:t>
            </a:r>
            <a:r>
              <a:rPr lang="en-US" sz="1600" dirty="0" err="1"/>
              <a:t>Ekbal</a:t>
            </a:r>
            <a:r>
              <a:rPr lang="en-US" sz="1600" dirty="0"/>
              <a:t> A., Bhattacharyya P. (2019) </a:t>
            </a:r>
            <a:r>
              <a:rPr lang="en-US" sz="1600" b="1" dirty="0"/>
              <a:t>A Novel Approach Towards Fake News Detection: Deep Learning Augmented with Textual Entailment Features</a:t>
            </a:r>
            <a:r>
              <a:rPr lang="en-US" sz="1600" dirty="0"/>
              <a:t>. In: </a:t>
            </a:r>
            <a:r>
              <a:rPr lang="en-US" sz="1600" dirty="0" err="1"/>
              <a:t>Métais</a:t>
            </a:r>
            <a:r>
              <a:rPr lang="en-US" sz="1600" dirty="0"/>
              <a:t> E., </a:t>
            </a:r>
            <a:r>
              <a:rPr lang="en-US" sz="1600" dirty="0" err="1"/>
              <a:t>Meziane</a:t>
            </a:r>
            <a:r>
              <a:rPr lang="en-US" sz="1600" dirty="0"/>
              <a:t> F., </a:t>
            </a:r>
            <a:r>
              <a:rPr lang="en-US" sz="1600" dirty="0" err="1"/>
              <a:t>Vadera</a:t>
            </a:r>
            <a:r>
              <a:rPr lang="en-US" sz="1600" dirty="0"/>
              <a:t> S., </a:t>
            </a:r>
            <a:r>
              <a:rPr lang="en-US" sz="1600" dirty="0" err="1"/>
              <a:t>Sugumaran</a:t>
            </a:r>
            <a:r>
              <a:rPr lang="en-US" sz="1600" dirty="0"/>
              <a:t> V., </a:t>
            </a:r>
            <a:r>
              <a:rPr lang="en-US" sz="1600" dirty="0" err="1"/>
              <a:t>Saraee</a:t>
            </a:r>
            <a:r>
              <a:rPr lang="en-US" sz="1600" dirty="0"/>
              <a:t> M. (</a:t>
            </a:r>
            <a:r>
              <a:rPr lang="en-US" sz="1600" dirty="0" err="1"/>
              <a:t>eds</a:t>
            </a:r>
            <a:r>
              <a:rPr lang="en-US" sz="1600" dirty="0"/>
              <a:t>) Natural Language Processing and Information Systems. NLDB 2019. Lecture Notes in Computer Science, </a:t>
            </a:r>
            <a:r>
              <a:rPr lang="en-US" sz="1600" dirty="0" err="1"/>
              <a:t>vol</a:t>
            </a:r>
            <a:r>
              <a:rPr lang="en-US" sz="1600" dirty="0"/>
              <a:t> 11608. Springer, Cham. </a:t>
            </a:r>
            <a:r>
              <a:rPr lang="en-US" sz="1600" u="sng" dirty="0">
                <a:hlinkClick r:id="rId7"/>
              </a:rPr>
              <a:t>https://doi.org/10.1007/978-3-030-23281-8_30</a:t>
            </a:r>
            <a:endParaRPr lang="en-US" sz="1600" dirty="0"/>
          </a:p>
          <a:p>
            <a:pPr lvl="0"/>
            <a:r>
              <a:rPr lang="en-US" sz="1600" dirty="0" err="1"/>
              <a:t>Jwa</a:t>
            </a:r>
            <a:r>
              <a:rPr lang="en-US" sz="1600" dirty="0"/>
              <a:t>, H., Oh, D., Park, K., Kang, J. M., &amp; Lim, H. (2019). </a:t>
            </a:r>
            <a:r>
              <a:rPr lang="en-US" sz="1600" dirty="0" err="1"/>
              <a:t>exBAKE</a:t>
            </a:r>
            <a:r>
              <a:rPr lang="en-US" sz="1600" dirty="0"/>
              <a:t>: </a:t>
            </a:r>
            <a:r>
              <a:rPr lang="en-US" sz="1600" b="1" dirty="0"/>
              <a:t>Automatic fake news detection model based on Bidirectional Encoder Representations from Transformers (BERT). </a:t>
            </a:r>
            <a:r>
              <a:rPr lang="en-US" sz="1600" dirty="0"/>
              <a:t>Applied Sciences (Switzerland), 9(19), [4062]. </a:t>
            </a:r>
            <a:r>
              <a:rPr lang="en-US" sz="1600" u="sng" dirty="0">
                <a:hlinkClick r:id="rId8"/>
              </a:rPr>
              <a:t>https://doi.org/10.3390/app9194062</a:t>
            </a:r>
            <a:endParaRPr lang="en-US" sz="1600" dirty="0"/>
          </a:p>
          <a:p>
            <a:endParaRPr lang="en-US" sz="1600" dirty="0"/>
          </a:p>
          <a:p>
            <a:endParaRPr lang="en-US" sz="1200" dirty="0">
              <a:hlinkClick r:id="rId3"/>
            </a:endParaRPr>
          </a:p>
          <a:p>
            <a:endParaRPr lang="en-US" sz="1200" u="sng" dirty="0">
              <a:hlinkClick r:id="rId3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5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13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8" y="1813719"/>
            <a:ext cx="4343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84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1" y="1588169"/>
            <a:ext cx="11919324" cy="4631656"/>
          </a:xfrm>
        </p:spPr>
        <p:txBody>
          <a:bodyPr/>
          <a:lstStyle/>
          <a:p>
            <a:pPr>
              <a:buNone/>
            </a:pPr>
            <a:endParaRPr lang="en-US" sz="2000" dirty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Applications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Methodology (Flow diagram)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(For Research Projects)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BE41-67EF-47DA-95EE-0D43EC2F7BE4}" type="datetime1">
              <a:rPr lang="en-US" smtClean="0"/>
              <a:t>12/16/2021</a:t>
            </a:fld>
            <a:endParaRPr lang="en-US"/>
          </a:p>
        </p:txBody>
      </p:sp>
      <p:pic>
        <p:nvPicPr>
          <p:cNvPr id="9" name="Picture 8" descr="s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677" y="2199258"/>
            <a:ext cx="2994920" cy="265199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Complete Title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Fake news is a form of news that misleads or misguides the people. </a:t>
            </a:r>
          </a:p>
          <a:p>
            <a:r>
              <a:rPr lang="en-US" dirty="0" smtClean="0"/>
              <a:t>Due </a:t>
            </a:r>
            <a:r>
              <a:rPr lang="en-US" dirty="0"/>
              <a:t>to </a:t>
            </a:r>
            <a:r>
              <a:rPr lang="en-US" dirty="0" smtClean="0"/>
              <a:t>the rapid increase of </a:t>
            </a:r>
            <a:r>
              <a:rPr lang="en-US" dirty="0"/>
              <a:t>fraud content </a:t>
            </a:r>
            <a:r>
              <a:rPr lang="en-US" dirty="0" smtClean="0"/>
              <a:t>on YouTube ,the </a:t>
            </a:r>
            <a:r>
              <a:rPr lang="en-US" dirty="0"/>
              <a:t>number of fake news articles is increasing day by </a:t>
            </a:r>
            <a:r>
              <a:rPr lang="en-US" dirty="0" smtClean="0"/>
              <a:t>day.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4,245 Fake News Stock Photos, Pictures &amp;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270" y="2805344"/>
            <a:ext cx="3443162" cy="326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984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in Fake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main types of fake news:</a:t>
            </a:r>
          </a:p>
          <a:p>
            <a:r>
              <a:rPr lang="en-US" b="1" u="sng" dirty="0" smtClean="0"/>
              <a:t>Visual based representation: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48" y="2615675"/>
            <a:ext cx="4737809" cy="36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823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Linguistic based representation</a:t>
            </a:r>
            <a:r>
              <a:rPr lang="en-US" b="1" u="sng" dirty="0" smtClean="0"/>
              <a:t>:</a:t>
            </a:r>
            <a:endParaRPr lang="en-US" b="1" u="sng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The language gives it away: How an algorithm can help us detect fake news |  PBS NewsHour Week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066" y="2068496"/>
            <a:ext cx="7812350" cy="39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967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YouTube </a:t>
            </a:r>
            <a:r>
              <a:rPr lang="en-US" dirty="0"/>
              <a:t>video titles often do not match their </a:t>
            </a:r>
            <a:r>
              <a:rPr lang="en-US" dirty="0" smtClean="0"/>
              <a:t>content,</a:t>
            </a:r>
          </a:p>
          <a:p>
            <a:r>
              <a:rPr lang="en-US" dirty="0" smtClean="0"/>
              <a:t>and also there is a possibility of fake content in videos as shown in visual base representation of fake news </a:t>
            </a:r>
            <a:r>
              <a:rPr lang="en-US" dirty="0"/>
              <a:t>which often leads to fake news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56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smtClean="0"/>
              <a:t>project </a:t>
            </a:r>
            <a:r>
              <a:rPr lang="en-US" dirty="0"/>
              <a:t>aims to </a:t>
            </a:r>
            <a:endParaRPr lang="en-US" dirty="0" smtClean="0"/>
          </a:p>
          <a:p>
            <a:r>
              <a:rPr lang="en-US" dirty="0" smtClean="0"/>
              <a:t>Find correctness of given </a:t>
            </a:r>
            <a:r>
              <a:rPr lang="en-US" dirty="0"/>
              <a:t>data</a:t>
            </a:r>
          </a:p>
          <a:p>
            <a:pPr lvl="0"/>
            <a:r>
              <a:rPr lang="en-US" dirty="0"/>
              <a:t>Data Preprocessing</a:t>
            </a:r>
          </a:p>
          <a:p>
            <a:pPr lvl="0"/>
            <a:r>
              <a:rPr lang="en-US" dirty="0" smtClean="0"/>
              <a:t>Deep </a:t>
            </a:r>
            <a:r>
              <a:rPr lang="en-US" dirty="0"/>
              <a:t>Learning Algorithms</a:t>
            </a:r>
          </a:p>
          <a:p>
            <a:pPr lvl="0"/>
            <a:r>
              <a:rPr lang="en-US" dirty="0" smtClean="0"/>
              <a:t>Natural Language Processing</a:t>
            </a:r>
            <a:endParaRPr lang="en-US" dirty="0"/>
          </a:p>
          <a:p>
            <a:r>
              <a:rPr lang="en-US" dirty="0"/>
              <a:t>Training and testing of model </a:t>
            </a:r>
          </a:p>
          <a:p>
            <a:r>
              <a:rPr lang="en-US" dirty="0"/>
              <a:t>Analysis of results </a:t>
            </a:r>
          </a:p>
          <a:p>
            <a:r>
              <a:rPr lang="en-US" dirty="0"/>
              <a:t>Writing Research Paper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Objectives High Res Stock Image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316" y="2031845"/>
            <a:ext cx="4628116" cy="35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014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News Challenge (FNC-1) Data by Craig </a:t>
            </a:r>
            <a:r>
              <a:rPr lang="en-US" dirty="0" smtClean="0"/>
              <a:t>Silverman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3" y="2157273"/>
            <a:ext cx="10717922" cy="39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5540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Methodology (Flow diagram)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E16E-276E-4A81-B0E2-E2AC71D00D27}" type="datetime1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Blockchain based digital forensic chain of custody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DA96-C5F5-450C-BF38-5712401658A1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42" y="1598613"/>
            <a:ext cx="5980392" cy="4621212"/>
          </a:xfrm>
        </p:spPr>
      </p:pic>
    </p:spTree>
    <p:extLst>
      <p:ext uri="{BB962C8B-B14F-4D97-AF65-F5344CB8AC3E}">
        <p14:creationId xmlns:p14="http://schemas.microsoft.com/office/powerpoint/2010/main" val="1704684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641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Fake News Detection On YouTube Videos</vt:lpstr>
      <vt:lpstr>Table of Contents</vt:lpstr>
      <vt:lpstr>Introduction</vt:lpstr>
      <vt:lpstr>Types of Data in Fake News</vt:lpstr>
      <vt:lpstr>PowerPoint Presentation</vt:lpstr>
      <vt:lpstr>Problem Statement</vt:lpstr>
      <vt:lpstr>Project Objectives &amp; Applications</vt:lpstr>
      <vt:lpstr>DataSet</vt:lpstr>
      <vt:lpstr>Initial Methodology (Flow diagram)</vt:lpstr>
      <vt:lpstr>Tools  and Technologies</vt:lpstr>
      <vt:lpstr>Gantt Chart</vt:lpstr>
      <vt:lpstr>References (For Research Projects)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Ihsan</dc:creator>
  <cp:lastModifiedBy>Windows User</cp:lastModifiedBy>
  <cp:revision>118</cp:revision>
  <dcterms:created xsi:type="dcterms:W3CDTF">2020-06-18T12:10:00Z</dcterms:created>
  <dcterms:modified xsi:type="dcterms:W3CDTF">2021-12-16T04:43:16Z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1033-11.2.0.9431</vt:lpwstr>
  </property>
</Properties>
</file>