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
  </p:handoutMasterIdLst>
  <p:sldIdLst>
    <p:sldId id="258" r:id="rId2"/>
  </p:sldIdLst>
  <p:sldSz cx="16459200" cy="16459200"/>
  <p:notesSz cx="6858000" cy="9144000"/>
  <p:defaultText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0">
          <p15:clr>
            <a:srgbClr val="A4A3A4"/>
          </p15:clr>
        </p15:guide>
        <p15:guide id="2" pos="4526">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87E1"/>
    <a:srgbClr val="09306B"/>
    <a:srgbClr val="1D4EA6"/>
    <a:srgbClr val="C4172F"/>
    <a:srgbClr val="D83248"/>
    <a:srgbClr val="0101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40" d="100"/>
          <a:sy n="40" d="100"/>
        </p:scale>
        <p:origin x="1680" y="24"/>
      </p:cViewPr>
      <p:guideLst>
        <p:guide orient="horz" pos="8400"/>
        <p:guide pos="4526"/>
      </p:guideLst>
    </p:cSldViewPr>
  </p:slideViewPr>
  <p:notesTextViewPr>
    <p:cViewPr>
      <p:scale>
        <a:sx n="100" d="100"/>
        <a:sy n="100" d="100"/>
      </p:scale>
      <p:origin x="0" y="0"/>
    </p:cViewPr>
  </p:notesTextViewPr>
  <p:notesViewPr>
    <p:cSldViewPr>
      <p:cViewPr varScale="1">
        <p:scale>
          <a:sx n="56" d="100"/>
          <a:sy n="56" d="100"/>
        </p:scale>
        <p:origin x="2856" y="7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A27B708-2555-834C-97B8-35CDF758D659}" type="datetimeFigureOut">
              <a:rPr lang="en-US" smtClean="0"/>
              <a:t>12/4/2021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2314C12-B17B-E54E-8510-11A7CCA69E63}" type="slidenum">
              <a:rPr lang="en-US" smtClean="0"/>
              <a:t>‹#›</a:t>
            </a:fld>
            <a:endParaRPr lang="en-US"/>
          </a:p>
        </p:txBody>
      </p:sp>
    </p:spTree>
    <p:extLst>
      <p:ext uri="{BB962C8B-B14F-4D97-AF65-F5344CB8AC3E}">
        <p14:creationId xmlns:p14="http://schemas.microsoft.com/office/powerpoint/2010/main" val="34233551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quot; x 36&quot; Poster">
    <p:spTree>
      <p:nvGrpSpPr>
        <p:cNvPr id="1" name=""/>
        <p:cNvGrpSpPr/>
        <p:nvPr/>
      </p:nvGrpSpPr>
      <p:grpSpPr>
        <a:xfrm>
          <a:off x="0" y="0"/>
          <a:ext cx="0" cy="0"/>
          <a:chOff x="0" y="0"/>
          <a:chExt cx="0" cy="0"/>
        </a:xfrm>
      </p:grpSpPr>
      <p:sp>
        <p:nvSpPr>
          <p:cNvPr id="20" name="Title 19"/>
          <p:cNvSpPr>
            <a:spLocks noGrp="1"/>
          </p:cNvSpPr>
          <p:nvPr>
            <p:ph type="title" hasCustomPrompt="1"/>
          </p:nvPr>
        </p:nvSpPr>
        <p:spPr>
          <a:xfrm>
            <a:off x="261257" y="304800"/>
            <a:ext cx="15936686" cy="1676400"/>
          </a:xfrm>
          <a:prstGeom prst="rect">
            <a:avLst/>
          </a:prstGeom>
          <a:solidFill>
            <a:srgbClr val="C4172F"/>
          </a:solidFill>
          <a:ln>
            <a:solidFill>
              <a:srgbClr val="C4172F"/>
            </a:solidFill>
          </a:ln>
        </p:spPr>
        <p:txBody>
          <a:bodyPr vert="horz" lIns="78373" tIns="39187" rIns="78373" bIns="39187" anchor="ctr" anchorCtr="1"/>
          <a:lstStyle>
            <a:lvl1pPr>
              <a:defRPr sz="3100" b="1">
                <a:solidFill>
                  <a:schemeClr val="bg1"/>
                </a:solidFill>
                <a:latin typeface="Arial"/>
                <a:cs typeface="Arial"/>
              </a:defRPr>
            </a:lvl1pPr>
          </a:lstStyle>
          <a:p>
            <a:r>
              <a:rPr lang="en-US" dirty="0"/>
              <a:t>Poster Presentation Title</a:t>
            </a:r>
            <a:br>
              <a:rPr lang="en-US" dirty="0"/>
            </a:br>
            <a:r>
              <a:rPr lang="en-US" sz="2100" b="1" dirty="0">
                <a:solidFill>
                  <a:schemeClr val="bg1"/>
                </a:solidFill>
                <a:latin typeface="Arial" pitchFamily="34" charset="0"/>
                <a:cs typeface="Arial" pitchFamily="34" charset="0"/>
              </a:rPr>
              <a:t>List </a:t>
            </a:r>
            <a:r>
              <a:rPr lang="en-US" sz="2100" b="1" dirty="0" smtClean="0">
                <a:solidFill>
                  <a:schemeClr val="bg1"/>
                </a:solidFill>
                <a:latin typeface="Arial" pitchFamily="34" charset="0"/>
                <a:cs typeface="Arial" pitchFamily="34" charset="0"/>
              </a:rPr>
              <a:t>Student </a:t>
            </a:r>
            <a:r>
              <a:rPr lang="en-US" sz="2100" b="1" dirty="0">
                <a:solidFill>
                  <a:schemeClr val="bg1"/>
                </a:solidFill>
                <a:latin typeface="Arial" pitchFamily="34" charset="0"/>
                <a:cs typeface="Arial" pitchFamily="34" charset="0"/>
              </a:rPr>
              <a:t>Name(s</a:t>
            </a:r>
            <a:r>
              <a:rPr lang="en-US" sz="2100" b="1" dirty="0" smtClean="0">
                <a:solidFill>
                  <a:schemeClr val="bg1"/>
                </a:solidFill>
                <a:latin typeface="Arial" pitchFamily="34" charset="0"/>
                <a:cs typeface="Arial" pitchFamily="34" charset="0"/>
              </a:rPr>
              <a:t>) with Section/Supervisor</a:t>
            </a:r>
            <a:r>
              <a:rPr lang="en-US" sz="2100" b="1" dirty="0">
                <a:solidFill>
                  <a:schemeClr val="bg1"/>
                </a:solidFill>
                <a:latin typeface="Arial" pitchFamily="34" charset="0"/>
                <a:cs typeface="Arial" pitchFamily="34" charset="0"/>
              </a:rPr>
              <a:t/>
            </a:r>
            <a:br>
              <a:rPr lang="en-US" sz="2100" b="1" dirty="0">
                <a:solidFill>
                  <a:schemeClr val="bg1"/>
                </a:solidFill>
                <a:latin typeface="Arial" pitchFamily="34" charset="0"/>
                <a:cs typeface="Arial" pitchFamily="34" charset="0"/>
              </a:rPr>
            </a:br>
            <a:r>
              <a:rPr lang="en-US" sz="2100" b="1" dirty="0" smtClean="0">
                <a:solidFill>
                  <a:schemeClr val="bg1"/>
                </a:solidFill>
                <a:latin typeface="Arial" pitchFamily="34" charset="0"/>
                <a:cs typeface="Arial" pitchFamily="34" charset="0"/>
              </a:rPr>
              <a:t>FYP ID # _______</a:t>
            </a:r>
            <a:endParaRPr lang="en-US" dirty="0"/>
          </a:p>
        </p:txBody>
      </p:sp>
      <p:sp>
        <p:nvSpPr>
          <p:cNvPr id="22" name="Text Placeholder 21"/>
          <p:cNvSpPr>
            <a:spLocks noGrp="1"/>
          </p:cNvSpPr>
          <p:nvPr>
            <p:ph type="body" sz="quarter" idx="10" hasCustomPrompt="1"/>
          </p:nvPr>
        </p:nvSpPr>
        <p:spPr>
          <a:xfrm>
            <a:off x="261257"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Abstract or Introduction</a:t>
            </a:r>
            <a:endParaRPr lang="en-US" dirty="0"/>
          </a:p>
        </p:txBody>
      </p:sp>
      <p:sp>
        <p:nvSpPr>
          <p:cNvPr id="24" name="Text Placeholder 23"/>
          <p:cNvSpPr>
            <a:spLocks noGrp="1"/>
          </p:cNvSpPr>
          <p:nvPr>
            <p:ph type="body" sz="quarter" idx="11" hasCustomPrompt="1"/>
          </p:nvPr>
        </p:nvSpPr>
        <p:spPr>
          <a:xfrm>
            <a:off x="261257" y="2819400"/>
            <a:ext cx="5094514" cy="4343400"/>
          </a:xfrm>
          <a:prstGeom prst="rect">
            <a:avLst/>
          </a:prstGeom>
        </p:spPr>
        <p:txBody>
          <a:bodyPr vert="horz" lIns="78373" tIns="39187" rIns="78373" bIns="39187"/>
          <a:lstStyle>
            <a:lvl1pPr marL="0" indent="0">
              <a:buNone/>
              <a:defRPr sz="1400" baseline="0"/>
            </a:lvl1pPr>
            <a:lvl2pPr marL="198654" indent="0">
              <a:buNone/>
              <a:defRPr sz="1400" baseline="0"/>
            </a:lvl2pPr>
            <a:lvl3pPr marL="386424" indent="0">
              <a:buNone/>
              <a:defRPr sz="1400" baseline="0"/>
            </a:lvl3pPr>
            <a:lvl4pPr>
              <a:defRPr sz="1400"/>
            </a:lvl4pPr>
            <a:lvl5pPr>
              <a:defRPr sz="1400"/>
            </a:lvl5pPr>
          </a:lstStyle>
          <a:p>
            <a:pPr lvl="0"/>
            <a:r>
              <a:rPr lang="en-US" dirty="0"/>
              <a:t>Any element of this template (colors, fonts, layouts, etc.) can be edited to suit your needs. To change the color of a title bar: right click the text box, select format shape, edit the “Fill” and “Line” your desired specifications</a:t>
            </a:r>
            <a:r>
              <a:rPr lang="en-US" dirty="0" smtClean="0"/>
              <a:t>.</a:t>
            </a:r>
          </a:p>
          <a:p>
            <a:pPr lvl="0"/>
            <a:endParaRPr lang="en-US" dirty="0" smtClean="0"/>
          </a:p>
          <a:p>
            <a:pPr lvl="0"/>
            <a:r>
              <a:rPr lang="en-US" dirty="0" smtClean="0"/>
              <a:t>Do not add abbreviation</a:t>
            </a:r>
          </a:p>
          <a:p>
            <a:pPr lvl="0"/>
            <a:endParaRPr lang="en-US" dirty="0" smtClean="0"/>
          </a:p>
          <a:p>
            <a:pPr lvl="0"/>
            <a:endParaRPr lang="en-US" dirty="0" smtClean="0"/>
          </a:p>
        </p:txBody>
      </p:sp>
      <p:sp>
        <p:nvSpPr>
          <p:cNvPr id="25" name="Text Placeholder 21"/>
          <p:cNvSpPr>
            <a:spLocks noGrp="1"/>
          </p:cNvSpPr>
          <p:nvPr>
            <p:ph type="body" sz="quarter" idx="12" hasCustomPrompt="1"/>
          </p:nvPr>
        </p:nvSpPr>
        <p:spPr>
          <a:xfrm>
            <a:off x="261257" y="73152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Objectives</a:t>
            </a:r>
            <a:endParaRPr lang="en-US" dirty="0"/>
          </a:p>
        </p:txBody>
      </p:sp>
      <p:sp>
        <p:nvSpPr>
          <p:cNvPr id="26" name="Text Placeholder 23"/>
          <p:cNvSpPr>
            <a:spLocks noGrp="1"/>
          </p:cNvSpPr>
          <p:nvPr>
            <p:ph type="body" sz="quarter" idx="13" hasCustomPrompt="1"/>
          </p:nvPr>
        </p:nvSpPr>
        <p:spPr>
          <a:xfrm>
            <a:off x="261257" y="80010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To change the color of a title bar: right click the text box, select format shape, edit the “Fill” and “Line” your desired specifications.</a:t>
            </a:r>
          </a:p>
        </p:txBody>
      </p:sp>
      <p:sp>
        <p:nvSpPr>
          <p:cNvPr id="27" name="Text Placeholder 21"/>
          <p:cNvSpPr>
            <a:spLocks noGrp="1"/>
          </p:cNvSpPr>
          <p:nvPr>
            <p:ph type="body" sz="quarter" idx="14" hasCustomPrompt="1"/>
          </p:nvPr>
        </p:nvSpPr>
        <p:spPr>
          <a:xfrm>
            <a:off x="261257"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Methods</a:t>
            </a:r>
            <a:endParaRPr lang="en-US" dirty="0"/>
          </a:p>
        </p:txBody>
      </p:sp>
      <p:sp>
        <p:nvSpPr>
          <p:cNvPr id="28" name="Text Placeholder 23"/>
          <p:cNvSpPr>
            <a:spLocks noGrp="1"/>
          </p:cNvSpPr>
          <p:nvPr>
            <p:ph type="body" sz="quarter" idx="15" hasCustomPrompt="1"/>
          </p:nvPr>
        </p:nvSpPr>
        <p:spPr>
          <a:xfrm>
            <a:off x="261257" y="12496800"/>
            <a:ext cx="5094514" cy="3657600"/>
          </a:xfrm>
          <a:prstGeom prst="rect">
            <a:avLst/>
          </a:prstGeom>
        </p:spPr>
        <p:txBody>
          <a:bodyPr vert="horz" lIns="78373" tIns="39187" rIns="78373" bIns="39187"/>
          <a:lstStyle>
            <a:lvl1pPr marL="0" marR="0" indent="0" algn="l" defTabSz="1746547" rtl="0" eaLnBrk="1" fontAlgn="auto" latinLnBrk="0" hangingPunct="1">
              <a:lnSpc>
                <a:spcPct val="100000"/>
              </a:lnSpc>
              <a:spcBef>
                <a:spcPct val="20000"/>
              </a:spcBef>
              <a:spcAft>
                <a:spcPts val="0"/>
              </a:spcAft>
              <a:buClrTx/>
              <a:buSzTx/>
              <a:buFont typeface="Arial" pitchFamily="34" charset="0"/>
              <a:buNone/>
              <a:tabLst/>
              <a:defRPr sz="1400"/>
            </a:lvl1pPr>
            <a:lvl2pPr>
              <a:defRPr sz="1400"/>
            </a:lvl2pPr>
            <a:lvl3pPr>
              <a:defRPr sz="1400"/>
            </a:lvl3pPr>
            <a:lvl4pPr>
              <a:defRPr sz="1400"/>
            </a:lvl4pPr>
            <a:lvl5pPr>
              <a:defRPr sz="1400"/>
            </a:lvl5pPr>
          </a:lstStyle>
          <a:p>
            <a:pPr marL="0" marR="0" lvl="0" indent="0" algn="l" defTabSz="1746547" rtl="0" eaLnBrk="1" fontAlgn="auto" latinLnBrk="0" hangingPunct="1">
              <a:lnSpc>
                <a:spcPct val="100000"/>
              </a:lnSpc>
              <a:spcBef>
                <a:spcPct val="20000"/>
              </a:spcBef>
              <a:spcAft>
                <a:spcPts val="0"/>
              </a:spcAft>
              <a:buClrTx/>
              <a:buSzTx/>
              <a:buFont typeface="Arial" pitchFamily="34" charset="0"/>
              <a:buNone/>
              <a:tabLst/>
              <a:defRPr/>
            </a:pPr>
            <a:r>
              <a:rPr lang="en-US" dirty="0"/>
              <a:t>Copy and paste title bars and text boxes to create additional sections.</a:t>
            </a:r>
          </a:p>
        </p:txBody>
      </p:sp>
      <p:sp>
        <p:nvSpPr>
          <p:cNvPr id="29" name="Text Placeholder 21"/>
          <p:cNvSpPr>
            <a:spLocks noGrp="1"/>
          </p:cNvSpPr>
          <p:nvPr>
            <p:ph type="body" sz="quarter" idx="16" hasCustomPrompt="1"/>
          </p:nvPr>
        </p:nvSpPr>
        <p:spPr>
          <a:xfrm>
            <a:off x="5682343"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Results</a:t>
            </a:r>
            <a:endParaRPr lang="en-US" dirty="0"/>
          </a:p>
        </p:txBody>
      </p:sp>
      <p:sp>
        <p:nvSpPr>
          <p:cNvPr id="30" name="Text Placeholder 23"/>
          <p:cNvSpPr>
            <a:spLocks noGrp="1"/>
          </p:cNvSpPr>
          <p:nvPr>
            <p:ph type="body" sz="quarter" idx="17"/>
          </p:nvPr>
        </p:nvSpPr>
        <p:spPr>
          <a:xfrm>
            <a:off x="11103429" y="12496800"/>
            <a:ext cx="5094514" cy="36576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Text Placeholder 21"/>
          <p:cNvSpPr>
            <a:spLocks noGrp="1"/>
          </p:cNvSpPr>
          <p:nvPr>
            <p:ph type="body" sz="quarter" idx="18" hasCustomPrompt="1"/>
          </p:nvPr>
        </p:nvSpPr>
        <p:spPr>
          <a:xfrm>
            <a:off x="11103429" y="21336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Conclusion</a:t>
            </a:r>
            <a:endParaRPr lang="en-US" dirty="0"/>
          </a:p>
        </p:txBody>
      </p:sp>
      <p:sp>
        <p:nvSpPr>
          <p:cNvPr id="32" name="Text Placeholder 23"/>
          <p:cNvSpPr>
            <a:spLocks noGrp="1"/>
          </p:cNvSpPr>
          <p:nvPr>
            <p:ph type="body" sz="quarter" idx="19"/>
          </p:nvPr>
        </p:nvSpPr>
        <p:spPr>
          <a:xfrm>
            <a:off x="11103429" y="2819400"/>
            <a:ext cx="5094514" cy="8839200"/>
          </a:xfrm>
          <a:prstGeom prst="rect">
            <a:avLst/>
          </a:prstGeom>
        </p:spPr>
        <p:txBody>
          <a:bodyPr vert="horz" lIns="78373" tIns="39187" rIns="78373" bIns="39187"/>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1"/>
          <p:cNvSpPr>
            <a:spLocks noGrp="1"/>
          </p:cNvSpPr>
          <p:nvPr>
            <p:ph type="body" sz="quarter" idx="20" hasCustomPrompt="1"/>
          </p:nvPr>
        </p:nvSpPr>
        <p:spPr>
          <a:xfrm>
            <a:off x="11103429" y="11811000"/>
            <a:ext cx="5094514" cy="533400"/>
          </a:xfrm>
          <a:prstGeom prst="rect">
            <a:avLst/>
          </a:prstGeom>
          <a:solidFill>
            <a:srgbClr val="C4172F"/>
          </a:solidFill>
          <a:ln>
            <a:solidFill>
              <a:srgbClr val="C4172F"/>
            </a:solidFill>
          </a:ln>
        </p:spPr>
        <p:txBody>
          <a:bodyPr vert="horz" lIns="78373" tIns="39187" rIns="78373" bIns="39187"/>
          <a:lstStyle>
            <a:lvl1pPr marL="0" indent="0">
              <a:buNone/>
              <a:defRPr sz="2100" b="1" baseline="0">
                <a:solidFill>
                  <a:schemeClr val="bg1"/>
                </a:solidFill>
                <a:latin typeface="Arial"/>
                <a:cs typeface="Arial"/>
              </a:defRPr>
            </a:lvl1pPr>
          </a:lstStyle>
          <a:p>
            <a:pPr lvl="0"/>
            <a:r>
              <a:rPr lang="en-US" sz="2100" dirty="0"/>
              <a:t>References</a:t>
            </a:r>
            <a:endParaRPr lang="en-US" dirty="0"/>
          </a:p>
        </p:txBody>
      </p:sp>
      <p:sp>
        <p:nvSpPr>
          <p:cNvPr id="34" name="Text Placeholder 23"/>
          <p:cNvSpPr>
            <a:spLocks noGrp="1"/>
          </p:cNvSpPr>
          <p:nvPr>
            <p:ph type="body" sz="quarter" idx="21" hasCustomPrompt="1"/>
          </p:nvPr>
        </p:nvSpPr>
        <p:spPr>
          <a:xfrm>
            <a:off x="5682343" y="2819400"/>
            <a:ext cx="5094514" cy="13335000"/>
          </a:xfrm>
          <a:prstGeom prst="rect">
            <a:avLst/>
          </a:prstGeom>
        </p:spPr>
        <p:txBody>
          <a:bodyPr vert="horz" lIns="78373" tIns="39187" rIns="78373" bIns="39187"/>
          <a:lstStyle>
            <a:lvl1pPr marL="0" indent="0">
              <a:buNone/>
              <a:defRPr sz="1400" baseline="0"/>
            </a:lvl1pPr>
            <a:lvl2pPr marL="198654" indent="0">
              <a:buNone/>
              <a:defRPr sz="1400"/>
            </a:lvl2pPr>
            <a:lvl3pPr>
              <a:defRPr sz="1400"/>
            </a:lvl3pPr>
            <a:lvl4pPr>
              <a:defRPr sz="1400"/>
            </a:lvl4pPr>
            <a:lvl5pPr>
              <a:defRPr sz="1400"/>
            </a:lvl5pPr>
          </a:lstStyle>
          <a:p>
            <a:pPr lvl="0"/>
            <a:r>
              <a:rPr lang="en-US" dirty="0"/>
              <a:t>Remember to save all charts, graphs, and tables as 300DPI images prior to inserting them into your posters. Doing so will ensure the best results when printing your posters.</a:t>
            </a:r>
          </a:p>
        </p:txBody>
      </p:sp>
      <p:sp>
        <p:nvSpPr>
          <p:cNvPr id="37" name="Picture Placeholder 35"/>
          <p:cNvSpPr>
            <a:spLocks noGrp="1"/>
          </p:cNvSpPr>
          <p:nvPr>
            <p:ph type="pic" sz="quarter" idx="23" hasCustomPrompt="1"/>
          </p:nvPr>
        </p:nvSpPr>
        <p:spPr>
          <a:xfrm>
            <a:off x="14891657" y="457200"/>
            <a:ext cx="1175657" cy="1371600"/>
          </a:xfrm>
          <a:prstGeom prst="rect">
            <a:avLst/>
          </a:prstGeom>
          <a:solidFill>
            <a:schemeClr val="bg1"/>
          </a:solidFill>
        </p:spPr>
        <p:txBody>
          <a:bodyPr vert="horz" lIns="78373" tIns="39187" rIns="78373" bIns="39187"/>
          <a:lstStyle>
            <a:lvl1pPr marL="0" indent="0">
              <a:buNone/>
              <a:defRPr sz="1000"/>
            </a:lvl1pPr>
          </a:lstStyle>
          <a:p>
            <a:r>
              <a:rPr lang="en-US" dirty="0"/>
              <a:t>LOGO</a:t>
            </a:r>
          </a:p>
        </p:txBody>
      </p:sp>
      <p:sp>
        <p:nvSpPr>
          <p:cNvPr id="39" name="Chart Placeholder 38"/>
          <p:cNvSpPr>
            <a:spLocks noGrp="1"/>
          </p:cNvSpPr>
          <p:nvPr>
            <p:ph type="chart" sz="quarter" idx="24"/>
          </p:nvPr>
        </p:nvSpPr>
        <p:spPr>
          <a:xfrm>
            <a:off x="6074229" y="8077200"/>
            <a:ext cx="4310743" cy="3352800"/>
          </a:xfrm>
          <a:prstGeom prst="rect">
            <a:avLst/>
          </a:prstGeom>
        </p:spPr>
        <p:txBody>
          <a:bodyPr vert="horz" lIns="78373" tIns="39187" rIns="78373" bIns="39187"/>
          <a:lstStyle>
            <a:lvl1pPr marL="0" indent="0">
              <a:buNone/>
              <a:defRPr sz="1400"/>
            </a:lvl1pPr>
          </a:lstStyle>
          <a:p>
            <a:endParaRPr lang="en-US" dirty="0"/>
          </a:p>
        </p:txBody>
      </p:sp>
      <p:sp>
        <p:nvSpPr>
          <p:cNvPr id="40" name="Chart Placeholder 38"/>
          <p:cNvSpPr>
            <a:spLocks noGrp="1"/>
          </p:cNvSpPr>
          <p:nvPr>
            <p:ph type="chart" sz="quarter" idx="25"/>
          </p:nvPr>
        </p:nvSpPr>
        <p:spPr>
          <a:xfrm>
            <a:off x="6074229" y="12268200"/>
            <a:ext cx="4310743" cy="3352800"/>
          </a:xfrm>
          <a:prstGeom prst="rect">
            <a:avLst/>
          </a:prstGeom>
        </p:spPr>
        <p:txBody>
          <a:bodyPr vert="horz" lIns="78373" tIns="39187" rIns="78373" bIns="39187"/>
          <a:lstStyle>
            <a:lvl1pPr marL="0" indent="0">
              <a:buNone/>
              <a:defRPr sz="1400"/>
            </a:lvl1pPr>
          </a:lstStyle>
          <a:p>
            <a:endParaRPr lang="en-US" dirty="0"/>
          </a:p>
        </p:txBody>
      </p:sp>
      <p:pic>
        <p:nvPicPr>
          <p:cNvPr id="3" name="Picture 2" descr="Logo.jp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022286" y="16197943"/>
            <a:ext cx="1175657" cy="188105"/>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746547" rtl="0" eaLnBrk="1" latinLnBrk="0" hangingPunct="1">
        <a:spcBef>
          <a:spcPct val="0"/>
        </a:spcBef>
        <a:buNone/>
        <a:defRPr sz="8400" kern="1200">
          <a:solidFill>
            <a:schemeClr val="tx1"/>
          </a:solidFill>
          <a:latin typeface="+mj-lt"/>
          <a:ea typeface="+mj-ea"/>
          <a:cs typeface="+mj-cs"/>
        </a:defRPr>
      </a:lvl1pPr>
    </p:titleStyle>
    <p:bodyStyle>
      <a:lvl1pPr marL="654956" indent="-654956" algn="l" defTabSz="1746547" rtl="0" eaLnBrk="1" latinLnBrk="0" hangingPunct="1">
        <a:spcBef>
          <a:spcPct val="20000"/>
        </a:spcBef>
        <a:buFont typeface="Arial" pitchFamily="34" charset="0"/>
        <a:buChar char="•"/>
        <a:defRPr sz="6100" kern="1200">
          <a:solidFill>
            <a:schemeClr val="tx1"/>
          </a:solidFill>
          <a:latin typeface="+mn-lt"/>
          <a:ea typeface="+mn-ea"/>
          <a:cs typeface="+mn-cs"/>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46547" rtl="0" eaLnBrk="1" latinLnBrk="0" hangingPunct="1">
        <a:defRPr sz="3400" kern="1200">
          <a:solidFill>
            <a:schemeClr val="tx1"/>
          </a:solidFill>
          <a:latin typeface="+mn-lt"/>
          <a:ea typeface="+mn-ea"/>
          <a:cs typeface="+mn-cs"/>
        </a:defRPr>
      </a:lvl1pPr>
      <a:lvl2pPr marL="873273" algn="l" defTabSz="1746547" rtl="0" eaLnBrk="1" latinLnBrk="0" hangingPunct="1">
        <a:defRPr sz="3400" kern="1200">
          <a:solidFill>
            <a:schemeClr val="tx1"/>
          </a:solidFill>
          <a:latin typeface="+mn-lt"/>
          <a:ea typeface="+mn-ea"/>
          <a:cs typeface="+mn-cs"/>
        </a:defRPr>
      </a:lvl2pPr>
      <a:lvl3pPr marL="1746547" algn="l" defTabSz="1746547" rtl="0" eaLnBrk="1" latinLnBrk="0" hangingPunct="1">
        <a:defRPr sz="3400" kern="1200">
          <a:solidFill>
            <a:schemeClr val="tx1"/>
          </a:solidFill>
          <a:latin typeface="+mn-lt"/>
          <a:ea typeface="+mn-ea"/>
          <a:cs typeface="+mn-cs"/>
        </a:defRPr>
      </a:lvl3pPr>
      <a:lvl4pPr marL="2619821" algn="l" defTabSz="1746547" rtl="0" eaLnBrk="1" latinLnBrk="0" hangingPunct="1">
        <a:defRPr sz="3400" kern="1200">
          <a:solidFill>
            <a:schemeClr val="tx1"/>
          </a:solidFill>
          <a:latin typeface="+mn-lt"/>
          <a:ea typeface="+mn-ea"/>
          <a:cs typeface="+mn-cs"/>
        </a:defRPr>
      </a:lvl4pPr>
      <a:lvl5pPr marL="3493095" algn="l" defTabSz="1746547" rtl="0" eaLnBrk="1" latinLnBrk="0" hangingPunct="1">
        <a:defRPr sz="3400" kern="1200">
          <a:solidFill>
            <a:schemeClr val="tx1"/>
          </a:solidFill>
          <a:latin typeface="+mn-lt"/>
          <a:ea typeface="+mn-ea"/>
          <a:cs typeface="+mn-cs"/>
        </a:defRPr>
      </a:lvl5pPr>
      <a:lvl6pPr marL="4366368" algn="l" defTabSz="1746547" rtl="0" eaLnBrk="1" latinLnBrk="0" hangingPunct="1">
        <a:defRPr sz="3400" kern="1200">
          <a:solidFill>
            <a:schemeClr val="tx1"/>
          </a:solidFill>
          <a:latin typeface="+mn-lt"/>
          <a:ea typeface="+mn-ea"/>
          <a:cs typeface="+mn-cs"/>
        </a:defRPr>
      </a:lvl6pPr>
      <a:lvl7pPr marL="5239642" algn="l" defTabSz="1746547" rtl="0" eaLnBrk="1" latinLnBrk="0" hangingPunct="1">
        <a:defRPr sz="3400" kern="1200">
          <a:solidFill>
            <a:schemeClr val="tx1"/>
          </a:solidFill>
          <a:latin typeface="+mn-lt"/>
          <a:ea typeface="+mn-ea"/>
          <a:cs typeface="+mn-cs"/>
        </a:defRPr>
      </a:lvl7pPr>
      <a:lvl8pPr marL="6112915" algn="l" defTabSz="1746547" rtl="0" eaLnBrk="1" latinLnBrk="0" hangingPunct="1">
        <a:defRPr sz="3400" kern="1200">
          <a:solidFill>
            <a:schemeClr val="tx1"/>
          </a:solidFill>
          <a:latin typeface="+mn-lt"/>
          <a:ea typeface="+mn-ea"/>
          <a:cs typeface="+mn-cs"/>
        </a:defRPr>
      </a:lvl8pPr>
      <a:lvl9pPr marL="6986190" algn="l" defTabSz="1746547" rtl="0" eaLnBrk="1" latinLnBrk="0" hangingPunct="1">
        <a:defRPr sz="3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solidFill>
            <a:srgbClr val="5587E1"/>
          </a:solidFill>
          <a:ln>
            <a:solidFill>
              <a:srgbClr val="09306B"/>
            </a:solidFill>
          </a:ln>
        </p:spPr>
        <p:txBody>
          <a:bodyPr/>
          <a:lstStyle/>
          <a:p>
            <a:r>
              <a:rPr lang="en-US" sz="2400" dirty="0" smtClean="0"/>
              <a:t>FAKE NEWS DETECTION SYSTEM ON SOCIAL MEDIA PLATFORM</a:t>
            </a:r>
            <a:br>
              <a:rPr lang="en-US" sz="2400" dirty="0" smtClean="0"/>
            </a:br>
            <a:r>
              <a:rPr lang="en-US" sz="2400" dirty="0" smtClean="0"/>
              <a:t>MARYAM MUNIR - 180978,QURAT UL AIN - 181030</a:t>
            </a:r>
            <a:br>
              <a:rPr lang="en-US" sz="2400" dirty="0" smtClean="0"/>
            </a:br>
            <a:r>
              <a:rPr lang="en-US" sz="2400" dirty="0" smtClean="0"/>
              <a:t>SUPERVISOR:SIR SHOAIB MALIK</a:t>
            </a:r>
            <a:br>
              <a:rPr lang="en-US" sz="2400" dirty="0" smtClean="0"/>
            </a:br>
            <a:r>
              <a:rPr lang="en-US" sz="2400" dirty="0" smtClean="0"/>
              <a:t>FYP ID :-  ID-123</a:t>
            </a:r>
            <a:endParaRPr lang="en-US" sz="2400" dirty="0"/>
          </a:p>
        </p:txBody>
      </p:sp>
      <p:sp>
        <p:nvSpPr>
          <p:cNvPr id="20" name="Text Placeholder 19"/>
          <p:cNvSpPr>
            <a:spLocks noGrp="1"/>
          </p:cNvSpPr>
          <p:nvPr>
            <p:ph type="body" sz="quarter" idx="10"/>
          </p:nvPr>
        </p:nvSpPr>
        <p:spPr>
          <a:xfrm>
            <a:off x="261257" y="2242444"/>
            <a:ext cx="4714955" cy="424555"/>
          </a:xfrm>
          <a:solidFill>
            <a:srgbClr val="1D4EA6"/>
          </a:solidFill>
          <a:ln>
            <a:solidFill>
              <a:srgbClr val="09306B"/>
            </a:solidFill>
          </a:ln>
        </p:spPr>
        <p:txBody>
          <a:bodyPr/>
          <a:lstStyle/>
          <a:p>
            <a:r>
              <a:rPr lang="en-US" dirty="0" smtClean="0"/>
              <a:t>Introduction</a:t>
            </a:r>
            <a:endParaRPr lang="en-US" dirty="0"/>
          </a:p>
        </p:txBody>
      </p:sp>
      <p:sp>
        <p:nvSpPr>
          <p:cNvPr id="21" name="Text Placeholder 20"/>
          <p:cNvSpPr>
            <a:spLocks noGrp="1"/>
          </p:cNvSpPr>
          <p:nvPr>
            <p:ph type="body" sz="quarter" idx="11"/>
          </p:nvPr>
        </p:nvSpPr>
        <p:spPr>
          <a:xfrm>
            <a:off x="261257" y="2819400"/>
            <a:ext cx="5094514" cy="2057400"/>
          </a:xfrm>
        </p:spPr>
        <p:txBody>
          <a:bodyPr/>
          <a:lstStyle/>
          <a:p>
            <a:r>
              <a:rPr lang="en-US" dirty="0"/>
              <a:t>News currently spreads rapidly through the internet. Because fake news stories are designed to attract readers, they tend to spread faster. For most readers, detecting fake news can be challenging and such readers usually end up believing that the fake news story is fact. Because fake news can be socially problematic, a model that automatically detects such fake news is required.</a:t>
            </a:r>
          </a:p>
          <a:p>
            <a:r>
              <a:rPr lang="en-GB" dirty="0" smtClean="0"/>
              <a:t> </a:t>
            </a:r>
            <a:endParaRPr lang="en-US" dirty="0"/>
          </a:p>
        </p:txBody>
      </p:sp>
      <p:sp>
        <p:nvSpPr>
          <p:cNvPr id="22" name="Text Placeholder 21"/>
          <p:cNvSpPr>
            <a:spLocks noGrp="1"/>
          </p:cNvSpPr>
          <p:nvPr>
            <p:ph type="body" sz="quarter" idx="12"/>
          </p:nvPr>
        </p:nvSpPr>
        <p:spPr>
          <a:xfrm>
            <a:off x="261257" y="8305800"/>
            <a:ext cx="5094514" cy="533400"/>
          </a:xfrm>
          <a:solidFill>
            <a:srgbClr val="1D4EA6"/>
          </a:solidFill>
          <a:ln>
            <a:solidFill>
              <a:srgbClr val="09306B"/>
            </a:solidFill>
          </a:ln>
        </p:spPr>
        <p:txBody>
          <a:bodyPr/>
          <a:lstStyle/>
          <a:p>
            <a:r>
              <a:rPr lang="en-US" dirty="0" smtClean="0"/>
              <a:t>Goals/Objectives</a:t>
            </a:r>
            <a:endParaRPr lang="en-US" dirty="0"/>
          </a:p>
        </p:txBody>
      </p:sp>
      <p:sp>
        <p:nvSpPr>
          <p:cNvPr id="23" name="Text Placeholder 22"/>
          <p:cNvSpPr>
            <a:spLocks noGrp="1"/>
          </p:cNvSpPr>
          <p:nvPr>
            <p:ph type="body" sz="quarter" idx="13"/>
          </p:nvPr>
        </p:nvSpPr>
        <p:spPr>
          <a:xfrm>
            <a:off x="261257" y="8991600"/>
            <a:ext cx="5094514" cy="2286000"/>
          </a:xfrm>
        </p:spPr>
        <p:txBody>
          <a:bodyPr/>
          <a:lstStyle/>
          <a:p>
            <a:pPr marL="285750" indent="-285750">
              <a:buFont typeface="Arial" panose="020B0604020202020204" pitchFamily="34" charset="0"/>
              <a:buChar char="•"/>
            </a:pPr>
            <a:r>
              <a:rPr lang="en-US" dirty="0" smtClean="0"/>
              <a:t> </a:t>
            </a:r>
            <a:r>
              <a:rPr lang="en-US" dirty="0"/>
              <a:t>Our goal is to design a system that will detect the fake news by taking videos as input and will give the output as fake or </a:t>
            </a:r>
            <a:r>
              <a:rPr lang="en-US" dirty="0" smtClean="0"/>
              <a:t>authentic. We </a:t>
            </a:r>
            <a:r>
              <a:rPr lang="en-US" dirty="0"/>
              <a:t>are trying to compare the audio with the header text in Y</a:t>
            </a:r>
            <a:r>
              <a:rPr lang="en-US" dirty="0" smtClean="0"/>
              <a:t>ouTube </a:t>
            </a:r>
            <a:r>
              <a:rPr lang="en-US" dirty="0"/>
              <a:t>videos to detect them whether they are fake or not by using the </a:t>
            </a:r>
            <a:r>
              <a:rPr lang="en-US" dirty="0" smtClean="0"/>
              <a:t>different </a:t>
            </a:r>
            <a:r>
              <a:rPr lang="en-US" dirty="0"/>
              <a:t>deep learning </a:t>
            </a:r>
            <a:r>
              <a:rPr lang="en-US" dirty="0" smtClean="0"/>
              <a:t>models. </a:t>
            </a:r>
            <a:endParaRPr lang="en-US" dirty="0"/>
          </a:p>
          <a:p>
            <a:pPr marL="285750" indent="-285750">
              <a:buFont typeface="Arial" panose="020B0604020202020204" pitchFamily="34" charset="0"/>
              <a:buChar char="•"/>
            </a:pPr>
            <a:r>
              <a:rPr lang="en-US" dirty="0" smtClean="0"/>
              <a:t>Our Main objective is to publish a research paper on this topic if we get the accurate results and if we were not able to the get the accurate results then we will just re-implement the specific research paper.</a:t>
            </a:r>
            <a:endParaRPr lang="en-US" dirty="0"/>
          </a:p>
        </p:txBody>
      </p:sp>
      <p:sp>
        <p:nvSpPr>
          <p:cNvPr id="24" name="Text Placeholder 23"/>
          <p:cNvSpPr>
            <a:spLocks noGrp="1"/>
          </p:cNvSpPr>
          <p:nvPr>
            <p:ph type="body" sz="quarter" idx="14"/>
          </p:nvPr>
        </p:nvSpPr>
        <p:spPr>
          <a:xfrm>
            <a:off x="261257" y="11506200"/>
            <a:ext cx="5094514" cy="533400"/>
          </a:xfrm>
          <a:solidFill>
            <a:srgbClr val="1D4EA6"/>
          </a:solidFill>
          <a:ln>
            <a:solidFill>
              <a:srgbClr val="09306B"/>
            </a:solidFill>
          </a:ln>
        </p:spPr>
        <p:txBody>
          <a:bodyPr/>
          <a:lstStyle/>
          <a:p>
            <a:r>
              <a:rPr lang="en-US" dirty="0" smtClean="0"/>
              <a:t>Use Case Diagram</a:t>
            </a:r>
            <a:endParaRPr lang="en-US" dirty="0"/>
          </a:p>
        </p:txBody>
      </p:sp>
      <p:sp>
        <p:nvSpPr>
          <p:cNvPr id="25" name="Text Placeholder 24"/>
          <p:cNvSpPr>
            <a:spLocks noGrp="1"/>
          </p:cNvSpPr>
          <p:nvPr>
            <p:ph type="body" sz="quarter" idx="15"/>
          </p:nvPr>
        </p:nvSpPr>
        <p:spPr>
          <a:xfrm>
            <a:off x="261257" y="12268200"/>
            <a:ext cx="5094514" cy="3886200"/>
          </a:xfrm>
        </p:spPr>
        <p:txBody>
          <a:bodyPr/>
          <a:lstStyle/>
          <a:p>
            <a:endParaRPr lang="en-US" dirty="0"/>
          </a:p>
        </p:txBody>
      </p:sp>
      <p:sp>
        <p:nvSpPr>
          <p:cNvPr id="26" name="Text Placeholder 25"/>
          <p:cNvSpPr>
            <a:spLocks noGrp="1"/>
          </p:cNvSpPr>
          <p:nvPr>
            <p:ph type="body" sz="quarter" idx="16"/>
          </p:nvPr>
        </p:nvSpPr>
        <p:spPr>
          <a:xfrm>
            <a:off x="5628488" y="2129846"/>
            <a:ext cx="5094514" cy="533400"/>
          </a:xfrm>
          <a:solidFill>
            <a:srgbClr val="1D4EA6"/>
          </a:solidFill>
          <a:ln>
            <a:solidFill>
              <a:srgbClr val="09306B"/>
            </a:solidFill>
          </a:ln>
        </p:spPr>
        <p:txBody>
          <a:bodyPr/>
          <a:lstStyle/>
          <a:p>
            <a:r>
              <a:rPr lang="en-US" dirty="0" smtClean="0"/>
              <a:t>Flow Diagram</a:t>
            </a:r>
            <a:endParaRPr lang="en-US" dirty="0"/>
          </a:p>
        </p:txBody>
      </p:sp>
      <p:sp>
        <p:nvSpPr>
          <p:cNvPr id="27" name="Text Placeholder 26"/>
          <p:cNvSpPr>
            <a:spLocks noGrp="1"/>
          </p:cNvSpPr>
          <p:nvPr>
            <p:ph type="body" sz="quarter" idx="17"/>
          </p:nvPr>
        </p:nvSpPr>
        <p:spPr>
          <a:xfrm>
            <a:off x="11103429" y="14630400"/>
            <a:ext cx="5094514" cy="1524000"/>
          </a:xfrm>
        </p:spPr>
        <p:txBody>
          <a:bodyPr/>
          <a:lstStyle/>
          <a:p>
            <a:pPr marL="0" indent="0">
              <a:buNone/>
            </a:pPr>
            <a:r>
              <a:rPr lang="en-US" dirty="0" smtClean="0"/>
              <a:t>In conclusion, we would like to share that if we get the maximum accuracy then we will be publishing our own research paper on fake news detection system on social media platform and we will try to continue this project in our MS studies and will do some improvements in the previous work.</a:t>
            </a:r>
            <a:endParaRPr lang="en-US" dirty="0"/>
          </a:p>
          <a:p>
            <a:pPr marL="0" indent="0">
              <a:buNone/>
            </a:pPr>
            <a:endParaRPr lang="en-US" dirty="0"/>
          </a:p>
        </p:txBody>
      </p:sp>
      <p:sp>
        <p:nvSpPr>
          <p:cNvPr id="28" name="Text Placeholder 27"/>
          <p:cNvSpPr>
            <a:spLocks noGrp="1"/>
          </p:cNvSpPr>
          <p:nvPr>
            <p:ph type="body" sz="quarter" idx="18"/>
          </p:nvPr>
        </p:nvSpPr>
        <p:spPr>
          <a:xfrm>
            <a:off x="11049000" y="9677400"/>
            <a:ext cx="5094514" cy="533400"/>
          </a:xfrm>
          <a:solidFill>
            <a:srgbClr val="1D4EA6"/>
          </a:solidFill>
          <a:ln>
            <a:solidFill>
              <a:srgbClr val="09306B"/>
            </a:solidFill>
          </a:ln>
        </p:spPr>
        <p:txBody>
          <a:bodyPr/>
          <a:lstStyle/>
          <a:p>
            <a:r>
              <a:rPr lang="en-US" dirty="0" smtClean="0"/>
              <a:t>Discussion / Comparisons</a:t>
            </a:r>
            <a:endParaRPr lang="en-US" dirty="0"/>
          </a:p>
        </p:txBody>
      </p:sp>
      <p:sp>
        <p:nvSpPr>
          <p:cNvPr id="29" name="Text Placeholder 28"/>
          <p:cNvSpPr>
            <a:spLocks noGrp="1"/>
          </p:cNvSpPr>
          <p:nvPr>
            <p:ph type="body" sz="quarter" idx="19"/>
          </p:nvPr>
        </p:nvSpPr>
        <p:spPr>
          <a:xfrm>
            <a:off x="11103429" y="10287000"/>
            <a:ext cx="5040085" cy="3429000"/>
          </a:xfrm>
        </p:spPr>
        <p:txBody>
          <a:bodyPr/>
          <a:lstStyle/>
          <a:p>
            <a:pPr marL="0" indent="0">
              <a:buNone/>
            </a:pPr>
            <a:r>
              <a:rPr lang="en-US" dirty="0" smtClean="0"/>
              <a:t>The </a:t>
            </a:r>
            <a:r>
              <a:rPr lang="en-US" dirty="0"/>
              <a:t>advent of the World Wide Web and the rapid adoption of social media platforms (such as </a:t>
            </a:r>
            <a:r>
              <a:rPr lang="en-US" dirty="0" smtClean="0"/>
              <a:t>Facebook, Twitter and YouTube) </a:t>
            </a:r>
            <a:r>
              <a:rPr lang="en-US" dirty="0"/>
              <a:t>paved the way for information dissemination that has never been witnessed in the human history before</a:t>
            </a:r>
            <a:r>
              <a:rPr lang="en-US" dirty="0" smtClean="0"/>
              <a:t>. These </a:t>
            </a:r>
            <a:r>
              <a:rPr lang="en-US" dirty="0"/>
              <a:t>platforms </a:t>
            </a:r>
            <a:r>
              <a:rPr lang="en-US" dirty="0" smtClean="0"/>
              <a:t>not only benefit us but also </a:t>
            </a:r>
            <a:r>
              <a:rPr lang="en-US" dirty="0"/>
              <a:t>used with a negative perspective by certain entities commonly for monetary gain </a:t>
            </a:r>
            <a:r>
              <a:rPr lang="en-US" dirty="0" smtClean="0"/>
              <a:t>and there </a:t>
            </a:r>
            <a:r>
              <a:rPr lang="en-US" dirty="0"/>
              <a:t>has been a rapid increase in the spread of fake news in the last decade, most prominently observed in the 2016 US </a:t>
            </a:r>
            <a:r>
              <a:rPr lang="en-US" dirty="0" smtClean="0"/>
              <a:t>elections.</a:t>
            </a:r>
            <a:r>
              <a:rPr lang="en-US" dirty="0"/>
              <a:t> Such proliferation of sharing articles online that do not conform to facts has led to many problems not just limited to politics but covering various other domains such as sports, health, and also </a:t>
            </a:r>
            <a:r>
              <a:rPr lang="en-US" dirty="0" smtClean="0"/>
              <a:t>science. For solving that problem we started learning about different machine learning models to make a system that will help us to detect the news. We are studying and doing research on word count based models to work on text to text detection using FNC-1 dataset but to check videos to text, we will be using LSTM and Bi-LSTM models by creating our own dataset.</a:t>
            </a:r>
            <a:endParaRPr lang="en-US" dirty="0"/>
          </a:p>
        </p:txBody>
      </p:sp>
      <p:sp>
        <p:nvSpPr>
          <p:cNvPr id="30" name="Text Placeholder 29"/>
          <p:cNvSpPr>
            <a:spLocks noGrp="1"/>
          </p:cNvSpPr>
          <p:nvPr>
            <p:ph type="body" sz="quarter" idx="20"/>
          </p:nvPr>
        </p:nvSpPr>
        <p:spPr>
          <a:xfrm>
            <a:off x="11103429" y="13944600"/>
            <a:ext cx="5094514" cy="533400"/>
          </a:xfrm>
          <a:solidFill>
            <a:srgbClr val="1D4EA6"/>
          </a:solidFill>
          <a:ln>
            <a:solidFill>
              <a:srgbClr val="09306B"/>
            </a:solidFill>
          </a:ln>
        </p:spPr>
        <p:txBody>
          <a:bodyPr/>
          <a:lstStyle/>
          <a:p>
            <a:r>
              <a:rPr lang="en-US" dirty="0" smtClean="0"/>
              <a:t>Conclusion / Future Work</a:t>
            </a:r>
            <a:endParaRPr lang="en-US" dirty="0"/>
          </a:p>
        </p:txBody>
      </p:sp>
      <p:sp>
        <p:nvSpPr>
          <p:cNvPr id="31" name="Text Placeholder 30"/>
          <p:cNvSpPr>
            <a:spLocks noGrp="1"/>
          </p:cNvSpPr>
          <p:nvPr>
            <p:ph type="body" sz="quarter" idx="21"/>
          </p:nvPr>
        </p:nvSpPr>
        <p:spPr/>
        <p:txBody>
          <a:bodyPr/>
          <a:lstStyle/>
          <a:p>
            <a:r>
              <a:rPr lang="en-US" dirty="0"/>
              <a:t>In our proposed framework, as illustrated </a:t>
            </a:r>
            <a:r>
              <a:rPr lang="en-US" dirty="0" smtClean="0"/>
              <a:t>below, </a:t>
            </a:r>
            <a:r>
              <a:rPr lang="en-US" dirty="0"/>
              <a:t>we are expanding on the current literature by introducing </a:t>
            </a:r>
            <a:r>
              <a:rPr lang="en-US" dirty="0" smtClean="0"/>
              <a:t>different </a:t>
            </a:r>
            <a:r>
              <a:rPr lang="en-US" dirty="0"/>
              <a:t>techniques with </a:t>
            </a:r>
            <a:r>
              <a:rPr lang="en-US" dirty="0" smtClean="0"/>
              <a:t>various feature </a:t>
            </a:r>
            <a:r>
              <a:rPr lang="en-US" dirty="0"/>
              <a:t>sets to classify news articles from multiple domains as true or fake. The ensemble techniques along with </a:t>
            </a:r>
            <a:r>
              <a:rPr lang="en-US" dirty="0" smtClean="0"/>
              <a:t>Word Count Based Models feature </a:t>
            </a:r>
            <a:r>
              <a:rPr lang="en-US" dirty="0"/>
              <a:t>set used in this research are the novelty of our proposed approach.</a:t>
            </a:r>
          </a:p>
        </p:txBody>
      </p:sp>
      <p:grpSp>
        <p:nvGrpSpPr>
          <p:cNvPr id="36" name="Group 35">
            <a:extLst>
              <a:ext uri="{FF2B5EF4-FFF2-40B4-BE49-F238E27FC236}">
                <a16:creationId xmlns:a16="http://schemas.microsoft.com/office/drawing/2014/main" id="{58D97A87-562F-4096-829D-67614876A05D}"/>
              </a:ext>
            </a:extLst>
          </p:cNvPr>
          <p:cNvGrpSpPr/>
          <p:nvPr/>
        </p:nvGrpSpPr>
        <p:grpSpPr>
          <a:xfrm>
            <a:off x="14630400" y="630767"/>
            <a:ext cx="1307045" cy="1223433"/>
            <a:chOff x="5168164" y="434518"/>
            <a:chExt cx="1737360" cy="1737360"/>
          </a:xfrm>
        </p:grpSpPr>
        <p:sp>
          <p:nvSpPr>
            <p:cNvPr id="37" name="Oval 36">
              <a:extLst>
                <a:ext uri="{FF2B5EF4-FFF2-40B4-BE49-F238E27FC236}">
                  <a16:creationId xmlns:a16="http://schemas.microsoft.com/office/drawing/2014/main" id="{49EEE683-7515-40B5-81CC-56B6D1C16674}"/>
                </a:ext>
              </a:extLst>
            </p:cNvPr>
            <p:cNvSpPr/>
            <p:nvPr/>
          </p:nvSpPr>
          <p:spPr>
            <a:xfrm>
              <a:off x="5168164" y="434518"/>
              <a:ext cx="1737360" cy="1737360"/>
            </a:xfrm>
            <a:prstGeom prst="ellipse">
              <a:avLst/>
            </a:prstGeom>
            <a:solidFill>
              <a:schemeClr val="tx2">
                <a:lumMod val="75000"/>
              </a:schemeClr>
            </a:solidFill>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38" name="Picture 37">
              <a:extLst>
                <a:ext uri="{FF2B5EF4-FFF2-40B4-BE49-F238E27FC236}">
                  <a16:creationId xmlns:a16="http://schemas.microsoft.com/office/drawing/2014/main" id="{A1AE8FAD-20CD-470A-BB0C-98F0227A9473}"/>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5265005" y="726890"/>
              <a:ext cx="1543676" cy="1152612"/>
            </a:xfrm>
            <a:prstGeom prst="rect">
              <a:avLst/>
            </a:prstGeom>
            <a:effectLst>
              <a:outerShdw blurRad="63500" sx="102000" sy="102000" algn="ctr" rotWithShape="0">
                <a:prstClr val="black">
                  <a:alpha val="40000"/>
                </a:prstClr>
              </a:outerShdw>
            </a:effectLst>
          </p:spPr>
        </p:pic>
      </p:grpSp>
      <p:sp>
        <p:nvSpPr>
          <p:cNvPr id="40" name="Text Placeholder 25"/>
          <p:cNvSpPr txBox="1">
            <a:spLocks/>
          </p:cNvSpPr>
          <p:nvPr/>
        </p:nvSpPr>
        <p:spPr>
          <a:xfrm>
            <a:off x="11049000" y="2133600"/>
            <a:ext cx="50945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Results</a:t>
            </a:r>
            <a:endParaRPr lang="en-US" dirty="0"/>
          </a:p>
        </p:txBody>
      </p:sp>
      <p:sp>
        <p:nvSpPr>
          <p:cNvPr id="41" name="Text Placeholder 20"/>
          <p:cNvSpPr txBox="1">
            <a:spLocks/>
          </p:cNvSpPr>
          <p:nvPr/>
        </p:nvSpPr>
        <p:spPr>
          <a:xfrm>
            <a:off x="10957447" y="7235825"/>
            <a:ext cx="5094514" cy="2108200"/>
          </a:xfrm>
          <a:prstGeom prst="rect">
            <a:avLst/>
          </a:prstGeom>
        </p:spPr>
        <p:txBody>
          <a:bodyPr vert="horz" lIns="78373" tIns="39187" rIns="78373" bIns="39187"/>
          <a:lstStyle>
            <a:lvl1pPr marL="0"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1pPr>
            <a:lvl2pPr marL="19865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2pPr>
            <a:lvl3pPr marL="38642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The results of the research paper were 96% accurate and model was trained according to their own dataset but our accuracy was 40% because our dataset was a little bit different. After training the models, we got 40% prediction because we had just implemented a single module of that project and here are the above results.</a:t>
            </a:r>
            <a:endParaRPr lang="en-US" dirty="0"/>
          </a:p>
        </p:txBody>
      </p:sp>
      <p:sp>
        <p:nvSpPr>
          <p:cNvPr id="32" name="Text Placeholder 21"/>
          <p:cNvSpPr txBox="1">
            <a:spLocks/>
          </p:cNvSpPr>
          <p:nvPr/>
        </p:nvSpPr>
        <p:spPr>
          <a:xfrm>
            <a:off x="304800" y="5105400"/>
            <a:ext cx="50945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Problem Statement</a:t>
            </a:r>
            <a:endParaRPr lang="en-US" dirty="0"/>
          </a:p>
        </p:txBody>
      </p:sp>
      <p:sp>
        <p:nvSpPr>
          <p:cNvPr id="33" name="Text Placeholder 25"/>
          <p:cNvSpPr txBox="1">
            <a:spLocks/>
          </p:cNvSpPr>
          <p:nvPr/>
        </p:nvSpPr>
        <p:spPr>
          <a:xfrm>
            <a:off x="5725886" y="8686800"/>
            <a:ext cx="5094514" cy="533400"/>
          </a:xfrm>
          <a:prstGeom prst="rect">
            <a:avLst/>
          </a:prstGeom>
          <a:solidFill>
            <a:srgbClr val="1D4EA6"/>
          </a:solidFill>
          <a:ln>
            <a:solidFill>
              <a:srgbClr val="09306B"/>
            </a:solidFill>
          </a:ln>
        </p:spPr>
        <p:txBody>
          <a:bodyPr vert="horz" lIns="78373" tIns="39187" rIns="78373" bIns="39187"/>
          <a:lstStyle>
            <a:lvl1pPr marL="0" indent="0" algn="l" defTabSz="1746547" rtl="0" eaLnBrk="1" latinLnBrk="0" hangingPunct="1">
              <a:spcBef>
                <a:spcPct val="20000"/>
              </a:spcBef>
              <a:buFont typeface="Arial" pitchFamily="34" charset="0"/>
              <a:buNone/>
              <a:defRPr sz="2100" b="1" kern="1200" baseline="0">
                <a:solidFill>
                  <a:schemeClr val="bg1"/>
                </a:solidFill>
                <a:latin typeface="Arial"/>
                <a:ea typeface="+mn-ea"/>
                <a:cs typeface="Arial"/>
              </a:defRPr>
            </a:lvl1pPr>
            <a:lvl2pPr marL="1419070" indent="-545796" algn="l" defTabSz="1746547" rtl="0" eaLnBrk="1" latinLnBrk="0" hangingPunct="1">
              <a:spcBef>
                <a:spcPct val="20000"/>
              </a:spcBef>
              <a:buFont typeface="Arial" pitchFamily="34" charset="0"/>
              <a:buChar char="–"/>
              <a:defRPr sz="5300" kern="1200">
                <a:solidFill>
                  <a:schemeClr val="tx1"/>
                </a:solidFill>
                <a:latin typeface="+mn-lt"/>
                <a:ea typeface="+mn-ea"/>
                <a:cs typeface="+mn-cs"/>
              </a:defRPr>
            </a:lvl2pPr>
            <a:lvl3pPr marL="2183185" indent="-436637" algn="l" defTabSz="1746547" rtl="0" eaLnBrk="1" latinLnBrk="0" hangingPunct="1">
              <a:spcBef>
                <a:spcPct val="20000"/>
              </a:spcBef>
              <a:buFont typeface="Arial" pitchFamily="34" charset="0"/>
              <a:buChar char="•"/>
              <a:defRPr sz="4500" kern="120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r>
              <a:rPr lang="en-US" dirty="0" smtClean="0"/>
              <a:t>Prototype</a:t>
            </a:r>
            <a:endParaRPr lang="en-US" dirty="0"/>
          </a:p>
        </p:txBody>
      </p:sp>
      <p:sp>
        <p:nvSpPr>
          <p:cNvPr id="42" name="Text Placeholder 20"/>
          <p:cNvSpPr txBox="1">
            <a:spLocks/>
          </p:cNvSpPr>
          <p:nvPr/>
        </p:nvSpPr>
        <p:spPr>
          <a:xfrm>
            <a:off x="261257" y="5791200"/>
            <a:ext cx="5094514" cy="2286000"/>
          </a:xfrm>
          <a:prstGeom prst="rect">
            <a:avLst/>
          </a:prstGeom>
        </p:spPr>
        <p:txBody>
          <a:bodyPr vert="horz" lIns="78373" tIns="39187" rIns="78373" bIns="39187"/>
          <a:lstStyle>
            <a:lvl1pPr marL="0"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1pPr>
            <a:lvl2pPr marL="19865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2pPr>
            <a:lvl3pPr marL="386424" indent="0" algn="l" defTabSz="1746547" rtl="0" eaLnBrk="1" latinLnBrk="0" hangingPunct="1">
              <a:spcBef>
                <a:spcPct val="20000"/>
              </a:spcBef>
              <a:buFont typeface="Arial" pitchFamily="34" charset="0"/>
              <a:buNone/>
              <a:defRPr sz="1400" kern="1200" baseline="0">
                <a:solidFill>
                  <a:schemeClr val="tx1"/>
                </a:solidFill>
                <a:latin typeface="+mn-lt"/>
                <a:ea typeface="+mn-ea"/>
                <a:cs typeface="+mn-cs"/>
              </a:defRPr>
            </a:lvl3pPr>
            <a:lvl4pPr marL="3056458"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3929732" indent="-436637" algn="l" defTabSz="1746547"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4803005"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676278"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549553"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422826" indent="-436637" algn="l" defTabSz="1746547" rtl="0" eaLnBrk="1" latinLnBrk="0" hangingPunct="1">
              <a:spcBef>
                <a:spcPct val="20000"/>
              </a:spcBef>
              <a:buFont typeface="Arial" pitchFamily="34" charset="0"/>
              <a:buChar char="•"/>
              <a:defRPr sz="39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The increasingly rapid pace of spreading fake news is considered a problem in conjunction with the increasing number of people who are relying upon social media to get news. </a:t>
            </a:r>
            <a:endParaRPr lang="en-US" dirty="0" smtClean="0"/>
          </a:p>
          <a:p>
            <a:pPr marL="285750" indent="-285750">
              <a:buFont typeface="Arial" panose="020B0604020202020204" pitchFamily="34" charset="0"/>
              <a:buChar char="•"/>
            </a:pPr>
            <a:r>
              <a:rPr lang="en-US" dirty="0" smtClean="0"/>
              <a:t>That </a:t>
            </a:r>
            <a:r>
              <a:rPr lang="en-US" dirty="0"/>
              <a:t>earns widespread attention from research communities due to the negative impact and influence of fake news on public decisions. </a:t>
            </a:r>
            <a:endParaRPr lang="en-US" dirty="0" smtClean="0"/>
          </a:p>
          <a:p>
            <a:pPr marL="285750" indent="-285750">
              <a:buFont typeface="Arial" panose="020B0604020202020204" pitchFamily="34" charset="0"/>
              <a:buChar char="•"/>
            </a:pPr>
            <a:r>
              <a:rPr lang="en-US" dirty="0" smtClean="0"/>
              <a:t>The </a:t>
            </a:r>
            <a:r>
              <a:rPr lang="en-US" dirty="0"/>
              <a:t>project aims to illuminate the current research on fake news problem and the process of detecting fake news using deep learning approaches.</a:t>
            </a:r>
            <a:endParaRPr lang="en-US" dirty="0" smtClean="0"/>
          </a:p>
          <a:p>
            <a:r>
              <a:rPr lang="en-GB" dirty="0" smtClean="0"/>
              <a:t> </a:t>
            </a:r>
            <a:endParaRPr lang="en-US" dirty="0"/>
          </a:p>
        </p:txBody>
      </p:sp>
      <p:sp>
        <p:nvSpPr>
          <p:cNvPr id="5" name="Chart Placeholder 4"/>
          <p:cNvSpPr>
            <a:spLocks noGrp="1"/>
          </p:cNvSpPr>
          <p:nvPr>
            <p:ph type="chart" sz="quarter" idx="24"/>
          </p:nvPr>
        </p:nvSpPr>
        <p:spPr/>
      </p:sp>
      <p:sp>
        <p:nvSpPr>
          <p:cNvPr id="8" name="Chart Placeholder 7"/>
          <p:cNvSpPr>
            <a:spLocks noGrp="1"/>
          </p:cNvSpPr>
          <p:nvPr>
            <p:ph type="chart" sz="quarter" idx="25"/>
          </p:nvPr>
        </p:nvSpPr>
        <p:spPr/>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887" y="4267200"/>
            <a:ext cx="5089216" cy="4025722"/>
          </a:xfrm>
          <a:prstGeom prst="rect">
            <a:avLst/>
          </a:prstGeo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5401" y="12268200"/>
            <a:ext cx="3958999" cy="3886200"/>
          </a:xfrm>
          <a:prstGeom prst="rect">
            <a:avLst/>
          </a:prstGeom>
        </p:spPr>
      </p:pic>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2343" y="9467850"/>
            <a:ext cx="5275104" cy="6261100"/>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37482" y="3065732"/>
            <a:ext cx="4727106" cy="38367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403</TotalTime>
  <Words>657</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FAKE NEWS DETECTION SYSTEM ON SOCIAL MEDIA PLATFORM MARYAM MUNIR - 180978,QURAT UL AIN - 181030 SUPERVISOR:SIR SHOAIB MALIK FYP ID :-  ID-123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Daniel Viens</dc:creator>
  <cp:lastModifiedBy>Windows User</cp:lastModifiedBy>
  <cp:revision>47</cp:revision>
  <dcterms:created xsi:type="dcterms:W3CDTF">2013-01-28T22:40:39Z</dcterms:created>
  <dcterms:modified xsi:type="dcterms:W3CDTF">2021-12-04T10:27:12Z</dcterms:modified>
</cp:coreProperties>
</file>