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7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9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7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2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3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2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02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121AACDF-112F-AA99-49B7-7775F9C9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42" r="23254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DA852-9220-F006-5BDA-12E35BFA1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/>
              <a:t>Web Automation for E-Commerce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51474-341B-2C70-3E80-4090EC41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883144"/>
            <a:ext cx="4175308" cy="941926"/>
          </a:xfrm>
        </p:spPr>
        <p:txBody>
          <a:bodyPr anchor="b">
            <a:normAutofit/>
          </a:bodyPr>
          <a:lstStyle/>
          <a:p>
            <a:r>
              <a:rPr lang="en-US"/>
              <a:t>Presented by: </a:t>
            </a:r>
            <a:br>
              <a:rPr lang="en-US"/>
            </a:br>
            <a:r>
              <a:rPr lang="en-US"/>
              <a:t>Basant Mohamed </a:t>
            </a:r>
            <a:r>
              <a:rPr lang="en-US" err="1"/>
              <a:t>Fawzy</a:t>
            </a:r>
            <a:br>
              <a:rPr lang="en-US"/>
            </a:br>
            <a:r>
              <a:rPr lang="en-US"/>
              <a:t>Maryam Magdy Mahmoud</a:t>
            </a:r>
          </a:p>
        </p:txBody>
      </p:sp>
    </p:spTree>
    <p:extLst>
      <p:ext uri="{BB962C8B-B14F-4D97-AF65-F5344CB8AC3E}">
        <p14:creationId xmlns:p14="http://schemas.microsoft.com/office/powerpoint/2010/main" val="276190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6A8D-B291-EE60-484E-3507EB49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Automation Testing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D106-CD11-AB85-4FAF-85F522C7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19" y="2390229"/>
            <a:ext cx="4549877" cy="356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the mean of using specialized tools and frameworks to automate the testing of web applications.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circular design with icons and symbols&#10;&#10;Description automatically generated with medium confidence">
            <a:extLst>
              <a:ext uri="{FF2B5EF4-FFF2-40B4-BE49-F238E27FC236}">
                <a16:creationId xmlns:a16="http://schemas.microsoft.com/office/drawing/2014/main" id="{978A67BD-1DAD-E808-E7BC-9B8982C0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17" y="2390228"/>
            <a:ext cx="3567119" cy="35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8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D4E5-3A8F-A619-0700-CFA750E7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Book Antiqua" panose="02040602050305030304" pitchFamily="18" charset="0"/>
              </a:rPr>
              <a:t>Why Web Automation?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6FA0-5979-B321-592D-D1AE9EDD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latin typeface="Book Antiqua" panose="02040602050305030304" pitchFamily="18" charset="0"/>
              </a:rPr>
              <a:t>Efficiency: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Book Antiqua" panose="02040602050305030304" pitchFamily="18" charset="0"/>
              </a:rPr>
              <a:t>Saves time and reduces human error.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Book Antiqua" panose="02040602050305030304" pitchFamily="18" charset="0"/>
              </a:rPr>
              <a:t>Allows faster execution of 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latin typeface="Book Antiqua" panose="02040602050305030304" pitchFamily="18" charset="0"/>
              </a:rPr>
              <a:t>Accuracy: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Book Antiqua" panose="02040602050305030304" pitchFamily="18" charset="0"/>
              </a:rPr>
              <a:t>Provides consistent and repeatable results.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Book Antiqua" panose="02040602050305030304" pitchFamily="18" charset="0"/>
              </a:rPr>
              <a:t>Reduces the risk of manual testing mistakes.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latin typeface="Book Antiqua" panose="02040602050305030304" pitchFamily="18" charset="0"/>
              </a:rPr>
              <a:t>Reliability: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Book Antiqua" panose="02040602050305030304" pitchFamily="18" charset="0"/>
              </a:rPr>
              <a:t>Enhances the quality and robustness of the application.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Book Antiqua" panose="02040602050305030304" pitchFamily="18" charset="0"/>
              </a:rPr>
              <a:t>Ensures thorough coverage of test 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74EF-0A06-A8AA-EB2F-A9F9FD7A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Automate?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7DBD-AF70-4502-9CD4-66DABFBE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0" y="2233833"/>
            <a:ext cx="10545096" cy="3871999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en-US" sz="3000" b="1" u="sng" dirty="0">
                <a:latin typeface="Book Antiqua" panose="02040602050305030304" pitchFamily="18" charset="0"/>
              </a:rPr>
              <a:t>When to Automate</a:t>
            </a:r>
          </a:p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Repetitive Tests</a:t>
            </a:r>
          </a:p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Cross-Browser Testing</a:t>
            </a:r>
          </a:p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Complex Scenarios</a:t>
            </a:r>
          </a:p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Performance Testing</a:t>
            </a:r>
          </a:p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Regression Testing</a:t>
            </a:r>
          </a:p>
          <a:p>
            <a:pPr marL="0" indent="0" algn="ctr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US" sz="3000" b="1" u="sng" dirty="0">
                <a:latin typeface="Book Antiqua" panose="02040602050305030304" pitchFamily="18" charset="0"/>
              </a:rPr>
              <a:t>When Not to Automate</a:t>
            </a:r>
          </a:p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Exploratory Testing</a:t>
            </a:r>
          </a:p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Usability Testing</a:t>
            </a:r>
          </a:p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Intermittent Tests</a:t>
            </a:r>
          </a:p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Short-Lived Projects</a:t>
            </a:r>
          </a:p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Initial Development 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8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62EE-88D8-45A8-248B-274EE9A0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Automation Common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1D8A-E443-AE65-9271-CF0FCC7FC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33833"/>
            <a:ext cx="10581967" cy="3562283"/>
          </a:xfrm>
        </p:spPr>
        <p:txBody>
          <a:bodyPr numCol="3">
            <a:noAutofit/>
          </a:bodyPr>
          <a:lstStyle/>
          <a:p>
            <a:pPr marL="0" indent="0" algn="l">
              <a:buNone/>
            </a:pPr>
            <a:r>
              <a:rPr lang="en-US" dirty="0">
                <a:latin typeface="Book Antiqua" panose="02040602050305030304" pitchFamily="18" charset="0"/>
              </a:rPr>
              <a:t>Functional Testing Tools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Selenium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Cypress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Puppeteer</a:t>
            </a:r>
          </a:p>
          <a:p>
            <a:pPr marL="0" indent="0" algn="ctr">
              <a:buNone/>
            </a:pPr>
            <a:endParaRPr lang="en-US" sz="1700" dirty="0">
              <a:latin typeface="Book Antiqua" panose="02040602050305030304" pitchFamily="18" charset="0"/>
            </a:endParaRPr>
          </a:p>
          <a:p>
            <a:pPr marL="0" indent="0" algn="l">
              <a:buNone/>
            </a:pPr>
            <a:r>
              <a:rPr lang="en-US" dirty="0">
                <a:latin typeface="Book Antiqua" panose="02040602050305030304" pitchFamily="18" charset="0"/>
              </a:rPr>
              <a:t>Performance Testing Tools</a:t>
            </a:r>
          </a:p>
          <a:p>
            <a:r>
              <a:rPr lang="en-US" sz="1700" dirty="0" err="1">
                <a:latin typeface="Book Antiqua" panose="02040602050305030304" pitchFamily="18" charset="0"/>
              </a:rPr>
              <a:t>Jmeter</a:t>
            </a:r>
            <a:endParaRPr lang="en-US" sz="1700" dirty="0">
              <a:latin typeface="Book Antiqua" panose="02040602050305030304" pitchFamily="18" charset="0"/>
            </a:endParaRPr>
          </a:p>
          <a:p>
            <a:r>
              <a:rPr lang="en-US" sz="1700" dirty="0">
                <a:latin typeface="Book Antiqua" panose="02040602050305030304" pitchFamily="18" charset="0"/>
              </a:rPr>
              <a:t>Gatling</a:t>
            </a:r>
          </a:p>
          <a:p>
            <a:pPr marL="0" indent="0" algn="l">
              <a:buNone/>
            </a:pPr>
            <a:r>
              <a:rPr lang="en-US" dirty="0">
                <a:latin typeface="Book Antiqua" panose="02040602050305030304" pitchFamily="18" charset="0"/>
              </a:rPr>
              <a:t>BDD Tools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Cucumber</a:t>
            </a:r>
          </a:p>
          <a:p>
            <a:r>
              <a:rPr lang="en-US" sz="1700" dirty="0" err="1">
                <a:latin typeface="Book Antiqua" panose="02040602050305030304" pitchFamily="18" charset="0"/>
              </a:rPr>
              <a:t>SpecFlow</a:t>
            </a:r>
            <a:endParaRPr lang="en-US" sz="1700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sz="1700" dirty="0">
              <a:latin typeface="Book Antiqua" panose="02040602050305030304" pitchFamily="18" charset="0"/>
            </a:endParaRPr>
          </a:p>
          <a:p>
            <a:pPr marL="0" indent="0" algn="l">
              <a:buNone/>
            </a:pPr>
            <a:r>
              <a:rPr lang="en-US" dirty="0">
                <a:latin typeface="Book Antiqua" panose="02040602050305030304" pitchFamily="18" charset="0"/>
              </a:rPr>
              <a:t>Integration Testing Tools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Robot Framework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TestNG</a:t>
            </a:r>
          </a:p>
          <a:p>
            <a:pPr marL="0" indent="0" algn="ctr">
              <a:buNone/>
            </a:pPr>
            <a:endParaRPr lang="en-US" sz="1700" dirty="0">
              <a:latin typeface="Book Antiqua" panose="02040602050305030304" pitchFamily="18" charset="0"/>
            </a:endParaRPr>
          </a:p>
          <a:p>
            <a:pPr marL="0" indent="0" algn="l">
              <a:buNone/>
            </a:pPr>
            <a:r>
              <a:rPr lang="en-US" dirty="0">
                <a:latin typeface="Book Antiqua" panose="02040602050305030304" pitchFamily="18" charset="0"/>
              </a:rPr>
              <a:t>Design Patterns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Page Object Model (POM)</a:t>
            </a:r>
          </a:p>
          <a:p>
            <a:pPr marL="0" indent="0" algn="ctr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IDEs </a:t>
            </a:r>
          </a:p>
          <a:p>
            <a:r>
              <a:rPr lang="en-US" sz="1700" b="1" dirty="0">
                <a:latin typeface="Book Antiqua" panose="02040602050305030304" pitchFamily="18" charset="0"/>
              </a:rPr>
              <a:t>Intellji</a:t>
            </a:r>
          </a:p>
          <a:p>
            <a:r>
              <a:rPr lang="en-US" sz="1700" b="1" dirty="0">
                <a:latin typeface="Book Antiqua" panose="02040602050305030304" pitchFamily="18" charset="0"/>
              </a:rPr>
              <a:t>Eclipse</a:t>
            </a:r>
          </a:p>
          <a:p>
            <a:r>
              <a:rPr lang="en-US" sz="1700" b="1" dirty="0">
                <a:latin typeface="Book Antiqua" panose="02040602050305030304" pitchFamily="18" charset="0"/>
              </a:rPr>
              <a:t>Visual Studio code</a:t>
            </a:r>
            <a:endParaRPr lang="en-US" sz="17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9FE29A-D3A6-70A3-93B7-398314EE6BC7}"/>
              </a:ext>
            </a:extLst>
          </p:cNvPr>
          <p:cNvCxnSpPr/>
          <p:nvPr/>
        </p:nvCxnSpPr>
        <p:spPr>
          <a:xfrm>
            <a:off x="4586748" y="2323334"/>
            <a:ext cx="0" cy="338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7E00A5-BBE1-7AD8-88A8-2E01D1CE854F}"/>
              </a:ext>
            </a:extLst>
          </p:cNvPr>
          <p:cNvCxnSpPr/>
          <p:nvPr/>
        </p:nvCxnSpPr>
        <p:spPr>
          <a:xfrm>
            <a:off x="7939548" y="2323334"/>
            <a:ext cx="0" cy="338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5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2F71-63E0-2C1B-4DC7-8C18C1A5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CFD0-D129-5FB7-F3C1-37DA5799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09" y="2321535"/>
            <a:ext cx="11007214" cy="3567118"/>
          </a:xfrm>
        </p:spPr>
        <p:txBody>
          <a:bodyPr>
            <a:noAutofit/>
          </a:bodyPr>
          <a:lstStyle/>
          <a:p>
            <a:r>
              <a:rPr lang="en-US" sz="1700" dirty="0">
                <a:latin typeface="Book Antiqua" panose="02040602050305030304" pitchFamily="18" charset="0"/>
              </a:rPr>
              <a:t>Why Selenium ? 	Supports multiple browsers and languages, extensive community support, powerful extensions.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Why TestNG?</a:t>
            </a:r>
          </a:p>
          <a:p>
            <a:pPr marL="0" indent="0">
              <a:buNone/>
            </a:pPr>
            <a:r>
              <a:rPr lang="en-US" sz="1700" dirty="0">
                <a:latin typeface="Book Antiqua" panose="02040602050305030304" pitchFamily="18" charset="0"/>
              </a:rPr>
              <a:t>	Advanced features for running tests in parallel, grouping tests, and generating detailed reports.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Why Maven?</a:t>
            </a:r>
          </a:p>
          <a:p>
            <a:pPr marL="0" indent="0">
              <a:buNone/>
            </a:pPr>
            <a:r>
              <a:rPr lang="en-US" sz="1700" dirty="0">
                <a:latin typeface="Book Antiqua" panose="02040602050305030304" pitchFamily="18" charset="0"/>
              </a:rPr>
              <a:t>	Manages project dependencies and builds, streamlining setup and execution of tests</a:t>
            </a:r>
          </a:p>
          <a:p>
            <a:r>
              <a:rPr lang="en-US" sz="1700" dirty="0">
                <a:latin typeface="Book Antiqua" panose="02040602050305030304" pitchFamily="18" charset="0"/>
              </a:rPr>
              <a:t>Why IntelliJ ?</a:t>
            </a:r>
          </a:p>
          <a:p>
            <a:pPr marL="0" indent="0">
              <a:buNone/>
            </a:pPr>
            <a:r>
              <a:rPr lang="en-US" sz="1700" dirty="0">
                <a:latin typeface="Book Antiqua" panose="02040602050305030304" pitchFamily="18" charset="0"/>
              </a:rPr>
              <a:t>	Robust development environment with integrated tools for debugging, testing, and managing projects.</a:t>
            </a:r>
          </a:p>
        </p:txBody>
      </p:sp>
    </p:spTree>
    <p:extLst>
      <p:ext uri="{BB962C8B-B14F-4D97-AF65-F5344CB8AC3E}">
        <p14:creationId xmlns:p14="http://schemas.microsoft.com/office/powerpoint/2010/main" val="229536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8ADD-EC66-7663-A878-C23A748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91E2-BD7D-1915-3467-E2726F29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8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2B4B-D65A-5542-4126-177C6720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967" y="2748551"/>
            <a:ext cx="6268065" cy="1360898"/>
          </a:xfrm>
        </p:spPr>
        <p:txBody>
          <a:bodyPr>
            <a:noAutofit/>
          </a:bodyPr>
          <a:lstStyle/>
          <a:p>
            <a:pPr algn="ctr"/>
            <a:r>
              <a:rPr lang="en-US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293956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243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 Antiqua</vt:lpstr>
      <vt:lpstr>Walbaum Display</vt:lpstr>
      <vt:lpstr>RegattaVTI</vt:lpstr>
      <vt:lpstr>Web Automation for E-Commerce Website</vt:lpstr>
      <vt:lpstr>What is Web Automation Testing ?</vt:lpstr>
      <vt:lpstr>Why Web Automation?</vt:lpstr>
      <vt:lpstr>When to Automate?</vt:lpstr>
      <vt:lpstr>Web Automation Common Tools</vt:lpstr>
      <vt:lpstr>Why Selenium</vt:lpstr>
      <vt:lpstr>Video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Maryam Magdy</dc:creator>
  <cp:lastModifiedBy>Maryam Magdy</cp:lastModifiedBy>
  <cp:revision>2</cp:revision>
  <dcterms:created xsi:type="dcterms:W3CDTF">2024-10-14T19:14:11Z</dcterms:created>
  <dcterms:modified xsi:type="dcterms:W3CDTF">2024-10-14T21:25:17Z</dcterms:modified>
</cp:coreProperties>
</file>