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1" r:id="rId6"/>
    <p:sldId id="270" r:id="rId7"/>
    <p:sldId id="271" r:id="rId8"/>
    <p:sldId id="262" r:id="rId9"/>
    <p:sldId id="264" r:id="rId10"/>
    <p:sldId id="265" r:id="rId11"/>
    <p:sldId id="266" r:id="rId12"/>
    <p:sldId id="267" r:id="rId13"/>
    <p:sldId id="268"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84" d="100"/>
          <a:sy n="84" d="100"/>
        </p:scale>
        <p:origin x="147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362200"/>
            <a:ext cx="6096000" cy="1077218"/>
          </a:xfrm>
          <a:prstGeom prst="rect">
            <a:avLst/>
          </a:prstGeom>
        </p:spPr>
        <p:txBody>
          <a:bodyPr wrap="square">
            <a:spAutoFit/>
          </a:bodyPr>
          <a:lstStyle/>
          <a:p>
            <a:pPr algn="ctr"/>
            <a:endParaRPr lang="en-US" sz="3200" dirty="0"/>
          </a:p>
          <a:p>
            <a:pPr algn="ctr"/>
            <a:r>
              <a:rPr lang="en-US" sz="3200" dirty="0"/>
              <a:t>Data Preparation and Handling</a:t>
            </a:r>
          </a:p>
        </p:txBody>
      </p:sp>
    </p:spTree>
    <p:extLst>
      <p:ext uri="{BB962C8B-B14F-4D97-AF65-F5344CB8AC3E}">
        <p14:creationId xmlns:p14="http://schemas.microsoft.com/office/powerpoint/2010/main" val="240089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126"/>
          </a:xfrm>
        </p:spPr>
        <p:txBody>
          <a:bodyPr>
            <a:normAutofit fontScale="90000"/>
          </a:bodyPr>
          <a:lstStyle/>
          <a:p>
            <a:pPr algn="ctr">
              <a:lnSpc>
                <a:spcPct val="107000"/>
              </a:lnSpc>
              <a:spcBef>
                <a:spcPts val="200"/>
              </a:spcBef>
            </a:pPr>
            <a:r>
              <a:rPr lang="en-US" dirty="0">
                <a:effectLst/>
                <a:ea typeface="Times New Roman" panose="02020603050405020304" pitchFamily="18" charset="0"/>
                <a:cs typeface="Times New Roman" panose="02020603050405020304" pitchFamily="18" charset="0"/>
              </a:rPr>
              <a:t>Categorical </a:t>
            </a:r>
            <a:r>
              <a:rPr lang="tr-TR" dirty="0">
                <a:effectLst/>
                <a:ea typeface="Times New Roman" panose="02020603050405020304" pitchFamily="18" charset="0"/>
                <a:cs typeface="Times New Roman" panose="02020603050405020304" pitchFamily="18" charset="0"/>
              </a:rPr>
              <a:t>V</a:t>
            </a:r>
            <a:r>
              <a:rPr lang="en-US" dirty="0" err="1">
                <a:effectLst/>
                <a:ea typeface="Times New Roman" panose="02020603050405020304" pitchFamily="18" charset="0"/>
                <a:cs typeface="Times New Roman" panose="02020603050405020304" pitchFamily="18" charset="0"/>
              </a:rPr>
              <a:t>ariables</a:t>
            </a:r>
            <a:endParaRPr lang="tr-TR"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2"/>
            <a:ext cx="8229600" cy="1828798"/>
          </a:xfrm>
        </p:spPr>
        <p:txBody>
          <a:bodyPr>
            <a:normAutofit/>
          </a:bodyPr>
          <a:lstStyle/>
          <a:p>
            <a:pPr>
              <a:lnSpc>
                <a:spcPct val="115000"/>
              </a:lnSpc>
              <a:spcAft>
                <a:spcPts val="10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As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de-DE" sz="1800" dirty="0">
                <a:effectLst/>
                <a:latin typeface="Calibri" panose="020F0502020204030204" pitchFamily="34" charset="0"/>
                <a:ea typeface="Calibri" panose="020F0502020204030204" pitchFamily="34" charset="0"/>
                <a:cs typeface="Times New Roman" panose="02020603050405020304" pitchFamily="18" charset="0"/>
              </a:rPr>
              <a:t>show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before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a:effectLst/>
                <a:latin typeface="Calibri" panose="020F0502020204030204" pitchFamily="34" charset="0"/>
                <a:ea typeface="Calibri" panose="020F0502020204030204" pitchFamily="34" charset="0"/>
                <a:cs typeface="Times New Roman" panose="02020603050405020304" pitchFamily="18" charset="0"/>
              </a:rPr>
              <a:t> and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explained</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there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are</a:t>
            </a:r>
            <a:r>
              <a:rPr lang="de-DE" sz="1800" dirty="0">
                <a:effectLst/>
                <a:latin typeface="Calibri" panose="020F0502020204030204" pitchFamily="34" charset="0"/>
                <a:ea typeface="Calibri" panose="020F0502020204030204" pitchFamily="34" charset="0"/>
                <a:cs typeface="Times New Roman" panose="02020603050405020304" pitchFamily="18" charset="0"/>
              </a:rPr>
              <a:t> 5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character</a:t>
            </a:r>
            <a:r>
              <a:rPr lang="de-DE" sz="1800" dirty="0">
                <a:effectLst/>
                <a:latin typeface="Calibri" panose="020F0502020204030204" pitchFamily="34" charset="0"/>
                <a:ea typeface="Calibri" panose="020F0502020204030204" pitchFamily="34" charset="0"/>
                <a:cs typeface="Times New Roman" panose="02020603050405020304" pitchFamily="18" charset="0"/>
              </a:rPr>
              <a:t> variables,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values</a:t>
            </a:r>
            <a:r>
              <a:rPr lang="de-DE" sz="1800" dirty="0">
                <a:effectLst/>
                <a:latin typeface="Calibri" panose="020F0502020204030204" pitchFamily="34" charset="0"/>
                <a:ea typeface="Calibri" panose="020F0502020204030204" pitchFamily="34" charset="0"/>
                <a:cs typeface="Times New Roman" panose="02020603050405020304" pitchFamily="18" charset="0"/>
              </a:rPr>
              <a:t> in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our</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dataset</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Onl</a:t>
            </a:r>
            <a:r>
              <a:rPr lang="tr-TR" sz="1800" dirty="0" err="1">
                <a:latin typeface="Calibri" panose="020F0502020204030204" pitchFamily="34" charset="0"/>
                <a:ea typeface="Calibri" panose="020F0502020204030204" pitchFamily="34" charset="0"/>
                <a:cs typeface="Times New Roman" panose="02020603050405020304" pitchFamily="18" charset="0"/>
              </a:rPr>
              <a:t>y</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two</a:t>
            </a:r>
            <a:r>
              <a:rPr lang="tr-TR" sz="1800" dirty="0">
                <a:latin typeface="Calibri" panose="020F0502020204030204" pitchFamily="34" charset="0"/>
                <a:ea typeface="Calibri" panose="020F0502020204030204" pitchFamily="34" charset="0"/>
                <a:cs typeface="Times New Roman" panose="02020603050405020304" pitchFamily="18" charset="0"/>
              </a:rPr>
              <a:t> of </a:t>
            </a:r>
            <a:r>
              <a:rPr lang="tr-TR" sz="1800" dirty="0" err="1">
                <a:latin typeface="Calibri" panose="020F0502020204030204" pitchFamily="34" charset="0"/>
                <a:ea typeface="Calibri" panose="020F0502020204030204" pitchFamily="34" charset="0"/>
                <a:cs typeface="Times New Roman" panose="02020603050405020304" pitchFamily="18" charset="0"/>
              </a:rPr>
              <a:t>the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variables</a:t>
            </a:r>
            <a:r>
              <a:rPr lang="tr-TR" sz="1800" dirty="0">
                <a:latin typeface="Calibri" panose="020F0502020204030204" pitchFamily="34" charset="0"/>
                <a:ea typeface="Calibri" panose="020F0502020204030204" pitchFamily="34" charset="0"/>
                <a:cs typeface="Times New Roman" panose="02020603050405020304" pitchFamily="18" charset="0"/>
              </a:rPr>
              <a:t>, Name </a:t>
            </a:r>
            <a:r>
              <a:rPr lang="tr-TR" sz="1800" dirty="0" err="1">
                <a:latin typeface="Calibri" panose="020F0502020204030204" pitchFamily="34" charset="0"/>
                <a:ea typeface="Calibri" panose="020F0502020204030204" pitchFamily="34" charset="0"/>
                <a:cs typeface="Times New Roman" panose="02020603050405020304" pitchFamily="18" charset="0"/>
              </a:rPr>
              <a:t>and</a:t>
            </a:r>
            <a:r>
              <a:rPr lang="tr-TR" sz="1800" dirty="0">
                <a:latin typeface="Calibri" panose="020F0502020204030204" pitchFamily="34" charset="0"/>
                <a:ea typeface="Calibri" panose="020F0502020204030204" pitchFamily="34" charset="0"/>
                <a:cs typeface="Times New Roman" panose="02020603050405020304" pitchFamily="18" charset="0"/>
              </a:rPr>
              <a:t> Host Name, </a:t>
            </a:r>
            <a:r>
              <a:rPr lang="tr-TR" sz="1800" dirty="0" err="1">
                <a:latin typeface="Calibri" panose="020F0502020204030204" pitchFamily="34" charset="0"/>
                <a:ea typeface="Calibri" panose="020F0502020204030204" pitchFamily="34" charset="0"/>
                <a:cs typeface="Times New Roman" panose="02020603050405020304" pitchFamily="18" charset="0"/>
              </a:rPr>
              <a:t>have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missing</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values</a:t>
            </a:r>
            <a:r>
              <a:rPr lang="tr-TR" sz="1800" dirty="0">
                <a:effectLst/>
                <a:latin typeface="Calibri" panose="020F0502020204030204" pitchFamily="34" charset="0"/>
                <a:ea typeface="Calibri" panose="020F0502020204030204" pitchFamily="34" charset="0"/>
                <a:cs typeface="Times New Roman" panose="02020603050405020304" pitchFamily="18" charset="0"/>
              </a:rPr>
              <a:t>. Here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tr-TR" sz="1800" dirty="0">
                <a:effectLst/>
                <a:latin typeface="Calibri" panose="020F0502020204030204" pitchFamily="34" charset="0"/>
                <a:ea typeface="Calibri" panose="020F0502020204030204" pitchFamily="34" charset="0"/>
                <a:cs typeface="Times New Roman" panose="02020603050405020304" pitchFamily="18" charset="0"/>
              </a:rPr>
              <a:t>examin</a:t>
            </a:r>
            <a:r>
              <a:rPr lang="tr-TR" sz="1800" dirty="0">
                <a:latin typeface="Calibri" panose="020F0502020204030204" pitchFamily="34" charset="0"/>
                <a:ea typeface="Calibri" panose="020F0502020204030204" pitchFamily="34" charset="0"/>
                <a:cs typeface="Times New Roman" panose="02020603050405020304" pitchFamily="18" charset="0"/>
              </a:rPr>
              <a:t>e each of them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800" dirty="0">
                <a:latin typeface="Calibri" panose="020F0502020204030204" pitchFamily="34" charset="0"/>
                <a:ea typeface="Calibri" panose="020F0502020204030204" pitchFamily="34" charset="0"/>
                <a:cs typeface="Times New Roman" panose="02020603050405020304" pitchFamily="18" charset="0"/>
              </a:rPr>
              <a:t>As </a:t>
            </a:r>
            <a:r>
              <a:rPr lang="tr-TR" sz="1800" dirty="0" err="1">
                <a:latin typeface="Calibri" panose="020F0502020204030204" pitchFamily="34" charset="0"/>
                <a:ea typeface="Calibri" panose="020F0502020204030204" pitchFamily="34" charset="0"/>
                <a:cs typeface="Times New Roman" panose="02020603050405020304" pitchFamily="18" charset="0"/>
              </a:rPr>
              <a:t>you</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see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there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are</a:t>
            </a:r>
            <a:r>
              <a:rPr lang="tr-TR" sz="1800" dirty="0">
                <a:latin typeface="Calibri" panose="020F0502020204030204" pitchFamily="34" charset="0"/>
                <a:ea typeface="Calibri" panose="020F0502020204030204" pitchFamily="34" charset="0"/>
                <a:cs typeface="Times New Roman" panose="02020603050405020304" pitchFamily="18" charset="0"/>
              </a:rPr>
              <a:t> 235 </a:t>
            </a:r>
            <a:r>
              <a:rPr lang="tr-TR" sz="1800" dirty="0" err="1">
                <a:latin typeface="Calibri" panose="020F0502020204030204" pitchFamily="34" charset="0"/>
                <a:ea typeface="Calibri" panose="020F0502020204030204" pitchFamily="34" charset="0"/>
                <a:cs typeface="Times New Roman" panose="02020603050405020304" pitchFamily="18" charset="0"/>
              </a:rPr>
              <a:t>missing</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values</a:t>
            </a:r>
            <a:r>
              <a:rPr lang="tr-TR" sz="1800" dirty="0">
                <a:latin typeface="Calibri" panose="020F0502020204030204" pitchFamily="34" charset="0"/>
                <a:ea typeface="Calibri" panose="020F0502020204030204" pitchFamily="34" charset="0"/>
                <a:cs typeface="Times New Roman" panose="02020603050405020304" pitchFamily="18" charset="0"/>
              </a:rPr>
              <a:t> in Host Name </a:t>
            </a:r>
            <a:r>
              <a:rPr lang="tr-TR" sz="1800" dirty="0" err="1">
                <a:latin typeface="Calibri" panose="020F0502020204030204" pitchFamily="34" charset="0"/>
                <a:ea typeface="Calibri" panose="020F0502020204030204" pitchFamily="34" charset="0"/>
                <a:cs typeface="Times New Roman" panose="02020603050405020304" pitchFamily="18" charset="0"/>
              </a:rPr>
              <a:t>variable</a:t>
            </a: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18E5D65-41BD-4474-ABCE-10C626241178}"/>
              </a:ext>
            </a:extLst>
          </p:cNvPr>
          <p:cNvSpPr txBox="1">
            <a:spLocks/>
          </p:cNvSpPr>
          <p:nvPr/>
        </p:nvSpPr>
        <p:spPr>
          <a:xfrm>
            <a:off x="791817" y="960438"/>
            <a:ext cx="5532784" cy="74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15000"/>
              </a:lnSpc>
              <a:spcBef>
                <a:spcPts val="1200"/>
              </a:spcBef>
              <a:spcAft>
                <a:spcPts val="0"/>
              </a:spcAft>
              <a:buClrTx/>
              <a:buSzTx/>
              <a:buFontTx/>
              <a:buNone/>
              <a:tabLst/>
              <a:defRPr/>
            </a:pPr>
            <a:r>
              <a:rPr kumimoji="0" lang="tr-TR"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2. </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Checking </a:t>
            </a: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Missing</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Values</a:t>
            </a:r>
            <a:endParaRPr kumimoji="0" lang="tr-TR" sz="1800" b="1" i="0" u="none" strike="noStrike" kern="0" cap="none" spc="0" normalizeH="0" baseline="0" noProof="0" dirty="0">
              <a:ln>
                <a:noFill/>
              </a:ln>
              <a:solidFill>
                <a:prstClr val="black"/>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11" name="Resim 10">
            <a:extLst>
              <a:ext uri="{FF2B5EF4-FFF2-40B4-BE49-F238E27FC236}">
                <a16:creationId xmlns:a16="http://schemas.microsoft.com/office/drawing/2014/main" id="{C4E2C539-5852-4EEF-850D-8343B37589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1817" y="3234220"/>
            <a:ext cx="6842721" cy="774218"/>
          </a:xfrm>
          <a:prstGeom prst="rect">
            <a:avLst/>
          </a:prstGeom>
          <a:noFill/>
          <a:ln>
            <a:noFill/>
          </a:ln>
        </p:spPr>
      </p:pic>
      <p:pic>
        <p:nvPicPr>
          <p:cNvPr id="12" name="Resim 11">
            <a:extLst>
              <a:ext uri="{FF2B5EF4-FFF2-40B4-BE49-F238E27FC236}">
                <a16:creationId xmlns:a16="http://schemas.microsoft.com/office/drawing/2014/main" id="{74CDB3DE-46CC-4150-A15E-5F8D39F17A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1817" y="4101404"/>
            <a:ext cx="5351393" cy="1156393"/>
          </a:xfrm>
          <a:prstGeom prst="rect">
            <a:avLst/>
          </a:prstGeom>
          <a:noFill/>
          <a:ln>
            <a:noFill/>
          </a:ln>
        </p:spPr>
      </p:pic>
      <p:pic>
        <p:nvPicPr>
          <p:cNvPr id="13" name="Resim 12">
            <a:extLst>
              <a:ext uri="{FF2B5EF4-FFF2-40B4-BE49-F238E27FC236}">
                <a16:creationId xmlns:a16="http://schemas.microsoft.com/office/drawing/2014/main" id="{5C77D94E-E828-4ECD-AB90-EEBBD3DA9C8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1938" y="5417368"/>
            <a:ext cx="5371271" cy="480194"/>
          </a:xfrm>
          <a:prstGeom prst="rect">
            <a:avLst/>
          </a:prstGeom>
          <a:noFill/>
          <a:ln>
            <a:noFill/>
          </a:ln>
        </p:spPr>
      </p:pic>
    </p:spTree>
    <p:extLst>
      <p:ext uri="{BB962C8B-B14F-4D97-AF65-F5344CB8AC3E}">
        <p14:creationId xmlns:p14="http://schemas.microsoft.com/office/powerpoint/2010/main" val="213725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126"/>
          </a:xfrm>
        </p:spPr>
        <p:txBody>
          <a:bodyPr>
            <a:normAutofit/>
          </a:bodyPr>
          <a:lstStyle/>
          <a:p>
            <a:pPr algn="ctr">
              <a:lnSpc>
                <a:spcPct val="107000"/>
              </a:lnSpc>
              <a:spcBef>
                <a:spcPts val="200"/>
              </a:spcBef>
            </a:pPr>
            <a:r>
              <a:rPr lang="en-US" sz="4000" dirty="0">
                <a:effectLst/>
                <a:ea typeface="Times New Roman" panose="02020603050405020304" pitchFamily="18" charset="0"/>
                <a:cs typeface="Times New Roman" panose="02020603050405020304" pitchFamily="18" charset="0"/>
              </a:rPr>
              <a:t>Categorical </a:t>
            </a:r>
            <a:r>
              <a:rPr lang="tr-TR" sz="4000" dirty="0">
                <a:effectLst/>
                <a:ea typeface="Times New Roman" panose="02020603050405020304" pitchFamily="18" charset="0"/>
                <a:cs typeface="Times New Roman" panose="02020603050405020304" pitchFamily="18" charset="0"/>
              </a:rPr>
              <a:t>V</a:t>
            </a:r>
            <a:r>
              <a:rPr lang="en-US" sz="4000" dirty="0" err="1">
                <a:effectLst/>
                <a:ea typeface="Times New Roman" panose="02020603050405020304" pitchFamily="18" charset="0"/>
                <a:cs typeface="Times New Roman" panose="02020603050405020304" pitchFamily="18" charset="0"/>
              </a:rPr>
              <a:t>ariables</a:t>
            </a:r>
            <a:endParaRPr lang="tr-TR" sz="40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2"/>
            <a:ext cx="8229600" cy="1828798"/>
          </a:xfrm>
        </p:spPr>
        <p:txBody>
          <a:bodyPr>
            <a:normAutofit/>
          </a:bodyPr>
          <a:lstStyle/>
          <a:p>
            <a:pPr>
              <a:lnSpc>
                <a:spcPct val="115000"/>
              </a:lnSpc>
              <a:spcAft>
                <a:spcPts val="10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In this part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I </a:t>
            </a:r>
            <a:r>
              <a:rPr lang="de-DE" sz="1800" dirty="0">
                <a:effectLst/>
                <a:latin typeface="Calibri" panose="020F0502020204030204" pitchFamily="34" charset="0"/>
                <a:ea typeface="Calibri" panose="020F0502020204030204" pitchFamily="34" charset="0"/>
                <a:cs typeface="Times New Roman" panose="02020603050405020304" pitchFamily="18" charset="0"/>
              </a:rPr>
              <a:t>treat the mising values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de-DE" sz="1800" dirty="0">
                <a:effectLst/>
                <a:latin typeface="Calibri" panose="020F0502020204030204" pitchFamily="34" charset="0"/>
                <a:ea typeface="Calibri" panose="020F0502020204030204" pitchFamily="34" charset="0"/>
                <a:cs typeface="Times New Roman" panose="02020603050405020304" pitchFamily="18" charset="0"/>
              </a:rPr>
              <a:t>examined in the previous section. As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you</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remember</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there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are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two</a:t>
            </a:r>
            <a:r>
              <a:rPr lang="de-DE" sz="1800" dirty="0">
                <a:effectLst/>
                <a:latin typeface="Calibri" panose="020F0502020204030204" pitchFamily="34" charset="0"/>
                <a:ea typeface="Calibri" panose="020F0502020204030204" pitchFamily="34" charset="0"/>
                <a:cs typeface="Times New Roman" panose="02020603050405020304" pitchFamily="18" charset="0"/>
              </a:rPr>
              <a:t> variable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with</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missing</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values</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Name</a:t>
            </a:r>
            <a:r>
              <a:rPr lang="de-DE" sz="1800" dirty="0">
                <a:effectLst/>
                <a:latin typeface="Calibri" panose="020F0502020204030204" pitchFamily="34" charset="0"/>
                <a:ea typeface="Calibri" panose="020F0502020204030204" pitchFamily="34" charset="0"/>
                <a:cs typeface="Times New Roman" panose="02020603050405020304" pitchFamily="18" charset="0"/>
              </a:rPr>
              <a:t> and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Host Name</a:t>
            </a:r>
            <a:r>
              <a:rPr lang="de-DE" sz="1800" dirty="0">
                <a:effectLst/>
                <a:latin typeface="Calibri" panose="020F0502020204030204" pitchFamily="34" charset="0"/>
                <a:ea typeface="Calibri" panose="020F0502020204030204" pitchFamily="34" charset="0"/>
                <a:cs typeface="Times New Roman" panose="02020603050405020304" pitchFamily="18" charset="0"/>
              </a:rPr>
              <a:t> variables.</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800" dirty="0" smtClean="0">
                <a:latin typeface="Calibri" panose="020F0502020204030204" pitchFamily="34" charset="0"/>
                <a:ea typeface="Calibri" panose="020F0502020204030204" pitchFamily="34" charset="0"/>
                <a:cs typeface="Times New Roman" panose="02020603050405020304" pitchFamily="18" charset="0"/>
              </a:rPr>
              <a:t>I </a:t>
            </a:r>
            <a:r>
              <a:rPr lang="tr-TR" sz="1800" dirty="0">
                <a:latin typeface="Calibri" panose="020F0502020204030204" pitchFamily="34" charset="0"/>
                <a:ea typeface="Calibri" panose="020F0502020204030204" pitchFamily="34" charset="0"/>
                <a:cs typeface="Times New Roman" panose="02020603050405020304" pitchFamily="18" charset="0"/>
              </a:rPr>
              <a:t>use the codes below to treat missing values. </a:t>
            </a:r>
            <a:r>
              <a:rPr lang="tr-TR" sz="1800" dirty="0" err="1">
                <a:latin typeface="Calibri" panose="020F0502020204030204" pitchFamily="34" charset="0"/>
                <a:ea typeface="Calibri" panose="020F0502020204030204" pitchFamily="34" charset="0"/>
                <a:cs typeface="Times New Roman" panose="02020603050405020304" pitchFamily="18" charset="0"/>
              </a:rPr>
              <a:t>You</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see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the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replaced</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values</a:t>
            </a: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18E5D65-41BD-4474-ABCE-10C626241178}"/>
              </a:ext>
            </a:extLst>
          </p:cNvPr>
          <p:cNvSpPr txBox="1">
            <a:spLocks/>
          </p:cNvSpPr>
          <p:nvPr/>
        </p:nvSpPr>
        <p:spPr>
          <a:xfrm>
            <a:off x="791817" y="960438"/>
            <a:ext cx="5532784" cy="74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15000"/>
              </a:lnSpc>
              <a:spcBef>
                <a:spcPts val="1200"/>
              </a:spcBef>
              <a:spcAft>
                <a:spcPts val="0"/>
              </a:spcAft>
              <a:buClrTx/>
              <a:buSzTx/>
              <a:buFontTx/>
              <a:buNone/>
              <a:tabLst/>
              <a:defRPr/>
            </a:pPr>
            <a:r>
              <a:rPr kumimoji="0" lang="tr-TR"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3. </a:t>
            </a: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Treating</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Missing</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Values</a:t>
            </a:r>
            <a:endParaRPr kumimoji="0" lang="tr-TR" sz="1800" b="1" i="0" u="none" strike="noStrike" kern="0" cap="none" spc="0" normalizeH="0" baseline="0" noProof="0" dirty="0">
              <a:ln>
                <a:noFill/>
              </a:ln>
              <a:solidFill>
                <a:prstClr val="black"/>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8" name="Resim 7" descr="metin içeren bir resim&#10;&#10;Açıklama otomatik olarak oluşturuldu">
            <a:extLst>
              <a:ext uri="{FF2B5EF4-FFF2-40B4-BE49-F238E27FC236}">
                <a16:creationId xmlns:a16="http://schemas.microsoft.com/office/drawing/2014/main" id="{8010D37A-0630-4604-8924-BE4E6BCC65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1817" y="3276600"/>
            <a:ext cx="5284960" cy="1143000"/>
          </a:xfrm>
          <a:prstGeom prst="rect">
            <a:avLst/>
          </a:prstGeom>
          <a:noFill/>
          <a:ln>
            <a:noFill/>
          </a:ln>
        </p:spPr>
      </p:pic>
      <p:pic>
        <p:nvPicPr>
          <p:cNvPr id="9" name="Resim 8" descr="tablo içeren bir resim&#10;&#10;Açıklama otomatik olarak oluşturuldu">
            <a:extLst>
              <a:ext uri="{FF2B5EF4-FFF2-40B4-BE49-F238E27FC236}">
                <a16:creationId xmlns:a16="http://schemas.microsoft.com/office/drawing/2014/main" id="{2394CDA4-8BBB-4A56-B4F3-52528ED76F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31876"/>
            <a:ext cx="3416705" cy="2851843"/>
          </a:xfrm>
          <a:prstGeom prst="rect">
            <a:avLst/>
          </a:prstGeom>
          <a:noFill/>
          <a:ln>
            <a:noFill/>
          </a:ln>
        </p:spPr>
      </p:pic>
      <p:pic>
        <p:nvPicPr>
          <p:cNvPr id="14" name="Resim 13" descr="tablo içeren bir resim&#10;&#10;Açıklama otomatik olarak oluşturuldu">
            <a:extLst>
              <a:ext uri="{FF2B5EF4-FFF2-40B4-BE49-F238E27FC236}">
                <a16:creationId xmlns:a16="http://schemas.microsoft.com/office/drawing/2014/main" id="{F74D8D86-60C7-45C6-AFF3-325E0ECABFF7}"/>
              </a:ext>
            </a:extLst>
          </p:cNvPr>
          <p:cNvPicPr/>
          <p:nvPr/>
        </p:nvPicPr>
        <p:blipFill>
          <a:blip r:embed="rId4"/>
          <a:stretch>
            <a:fillRect/>
          </a:stretch>
        </p:blipFill>
        <p:spPr>
          <a:xfrm rot="16200000">
            <a:off x="2129992" y="3365038"/>
            <a:ext cx="1828797" cy="4531651"/>
          </a:xfrm>
          <a:prstGeom prst="rect">
            <a:avLst/>
          </a:prstGeom>
        </p:spPr>
      </p:pic>
    </p:spTree>
    <p:extLst>
      <p:ext uri="{BB962C8B-B14F-4D97-AF65-F5344CB8AC3E}">
        <p14:creationId xmlns:p14="http://schemas.microsoft.com/office/powerpoint/2010/main" val="216761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126"/>
          </a:xfrm>
        </p:spPr>
        <p:txBody>
          <a:bodyPr>
            <a:normAutofit/>
          </a:bodyPr>
          <a:lstStyle/>
          <a:p>
            <a:pPr algn="ctr">
              <a:lnSpc>
                <a:spcPct val="107000"/>
              </a:lnSpc>
              <a:spcBef>
                <a:spcPts val="200"/>
              </a:spcBef>
            </a:pPr>
            <a:r>
              <a:rPr lang="en-US" sz="4000" dirty="0">
                <a:effectLst/>
                <a:ea typeface="Times New Roman" panose="02020603050405020304" pitchFamily="18" charset="0"/>
                <a:cs typeface="Times New Roman" panose="02020603050405020304" pitchFamily="18" charset="0"/>
              </a:rPr>
              <a:t>Categorical </a:t>
            </a:r>
            <a:r>
              <a:rPr lang="tr-TR" sz="4000" dirty="0">
                <a:effectLst/>
                <a:ea typeface="Times New Roman" panose="02020603050405020304" pitchFamily="18" charset="0"/>
                <a:cs typeface="Times New Roman" panose="02020603050405020304" pitchFamily="18" charset="0"/>
              </a:rPr>
              <a:t>V</a:t>
            </a:r>
            <a:r>
              <a:rPr lang="en-US" sz="4000" dirty="0" err="1">
                <a:effectLst/>
                <a:ea typeface="Times New Roman" panose="02020603050405020304" pitchFamily="18" charset="0"/>
                <a:cs typeface="Times New Roman" panose="02020603050405020304" pitchFamily="18" charset="0"/>
              </a:rPr>
              <a:t>ariables</a:t>
            </a:r>
            <a:endParaRPr lang="tr-TR" sz="40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2"/>
            <a:ext cx="8229600" cy="1828798"/>
          </a:xfrm>
        </p:spPr>
        <p:txBody>
          <a:bodyPr>
            <a:normAutofit/>
          </a:bodyPr>
          <a:lstStyle/>
          <a:p>
            <a:pPr>
              <a:lnSpc>
                <a:spcPct val="115000"/>
              </a:lnSpc>
              <a:spcAft>
                <a:spcPts val="1000"/>
              </a:spcAft>
            </a:pPr>
            <a:r>
              <a:rPr lang="de-DE" sz="1800" dirty="0" err="1">
                <a:effectLst/>
                <a:latin typeface="Calibri" panose="020F0502020204030204" pitchFamily="34" charset="0"/>
                <a:ea typeface="Calibri" panose="020F0502020204030204" pitchFamily="34" charset="0"/>
                <a:cs typeface="Times New Roman" panose="02020603050405020304" pitchFamily="18" charset="0"/>
              </a:rPr>
              <a:t>Derived</a:t>
            </a:r>
            <a:r>
              <a:rPr lang="de-DE" sz="1800" dirty="0">
                <a:effectLst/>
                <a:latin typeface="Calibri" panose="020F0502020204030204" pitchFamily="34" charset="0"/>
                <a:ea typeface="Calibri" panose="020F0502020204030204" pitchFamily="34" charset="0"/>
                <a:cs typeface="Times New Roman" panose="02020603050405020304" pitchFamily="18" charset="0"/>
              </a:rPr>
              <a:t> variables,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as</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name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suggests</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de-DE" sz="1800" dirty="0">
                <a:effectLst/>
                <a:latin typeface="Calibri" panose="020F0502020204030204" pitchFamily="34" charset="0"/>
                <a:ea typeface="Calibri" panose="020F0502020204030204" pitchFamily="34" charset="0"/>
                <a:cs typeface="Times New Roman" panose="02020603050405020304" pitchFamily="18" charset="0"/>
              </a:rPr>
              <a:t> variable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that</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is</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created</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by</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user</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In the code below,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de-DE" sz="1800" dirty="0">
                <a:effectLst/>
                <a:latin typeface="Calibri" panose="020F0502020204030204" pitchFamily="34" charset="0"/>
                <a:ea typeface="Calibri" panose="020F0502020204030204" pitchFamily="34" charset="0"/>
                <a:cs typeface="Times New Roman" panose="02020603050405020304" pitchFamily="18" charset="0"/>
              </a:rPr>
              <a:t>create Year derived variable. Year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fu</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nc</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tion</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here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is</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to</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get</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year</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from</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Last_Review</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column</a:t>
            </a:r>
            <a:r>
              <a:rPr lang="de-DE" sz="1800" dirty="0">
                <a:effectLst/>
                <a:latin typeface="Calibri" panose="020F0502020204030204" pitchFamily="34" charset="0"/>
                <a:ea typeface="Calibri" panose="020F0502020204030204" pitchFamily="34" charset="0"/>
                <a:cs typeface="Times New Roman" panose="02020603050405020304" pitchFamily="18" charset="0"/>
              </a:rPr>
              <a:t> and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extract</a:t>
            </a:r>
            <a:r>
              <a:rPr lang="de-DE"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You</a:t>
            </a:r>
            <a:r>
              <a:rPr lang="tr-TR" sz="1800" dirty="0">
                <a:effectLst/>
                <a:latin typeface="Calibri" panose="020F0502020204030204" pitchFamily="34" charset="0"/>
                <a:ea typeface="Calibri" panose="020F0502020204030204" pitchFamily="34" charset="0"/>
                <a:cs typeface="Times New Roman" panose="02020603050405020304" pitchFamily="18" charset="0"/>
              </a:rPr>
              <a:t> can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see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output</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18E5D65-41BD-4474-ABCE-10C626241178}"/>
              </a:ext>
            </a:extLst>
          </p:cNvPr>
          <p:cNvSpPr txBox="1">
            <a:spLocks/>
          </p:cNvSpPr>
          <p:nvPr/>
        </p:nvSpPr>
        <p:spPr>
          <a:xfrm>
            <a:off x="791817" y="960438"/>
            <a:ext cx="5532784" cy="74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15000"/>
              </a:lnSpc>
              <a:spcBef>
                <a:spcPts val="1200"/>
              </a:spcBef>
              <a:spcAft>
                <a:spcPts val="0"/>
              </a:spcAft>
              <a:buClrTx/>
              <a:buSzTx/>
              <a:buFontTx/>
              <a:buNone/>
              <a:tabLst/>
              <a:defRPr/>
            </a:pPr>
            <a:r>
              <a:rPr kumimoji="0" lang="tr-TR"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4. </a:t>
            </a: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Creating</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Derived</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Variable</a:t>
            </a:r>
            <a:endParaRPr kumimoji="0" lang="tr-TR" sz="1800" b="1" i="0" u="none" strike="noStrike" kern="0" cap="none" spc="0" normalizeH="0" baseline="0" noProof="0" dirty="0">
              <a:ln>
                <a:noFill/>
              </a:ln>
              <a:solidFill>
                <a:prstClr val="black"/>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10" name="Resim 9">
            <a:extLst>
              <a:ext uri="{FF2B5EF4-FFF2-40B4-BE49-F238E27FC236}">
                <a16:creationId xmlns:a16="http://schemas.microsoft.com/office/drawing/2014/main" id="{F935287D-6155-4FCF-9652-21A8C04C57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84513"/>
            <a:ext cx="5995936" cy="1258887"/>
          </a:xfrm>
          <a:prstGeom prst="rect">
            <a:avLst/>
          </a:prstGeom>
          <a:noFill/>
          <a:ln>
            <a:noFill/>
          </a:ln>
        </p:spPr>
      </p:pic>
      <p:pic>
        <p:nvPicPr>
          <p:cNvPr id="11" name="Resim 10">
            <a:extLst>
              <a:ext uri="{FF2B5EF4-FFF2-40B4-BE49-F238E27FC236}">
                <a16:creationId xmlns:a16="http://schemas.microsoft.com/office/drawing/2014/main" id="{7FDA7B55-8D7E-4FC2-AD1A-EA30478493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300446"/>
            <a:ext cx="2238375" cy="3395630"/>
          </a:xfrm>
          <a:prstGeom prst="rect">
            <a:avLst/>
          </a:prstGeom>
          <a:noFill/>
          <a:ln>
            <a:noFill/>
          </a:ln>
        </p:spPr>
      </p:pic>
    </p:spTree>
    <p:extLst>
      <p:ext uri="{BB962C8B-B14F-4D97-AF65-F5344CB8AC3E}">
        <p14:creationId xmlns:p14="http://schemas.microsoft.com/office/powerpoint/2010/main" val="215770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126"/>
          </a:xfrm>
        </p:spPr>
        <p:txBody>
          <a:bodyPr>
            <a:normAutofit/>
          </a:bodyPr>
          <a:lstStyle/>
          <a:p>
            <a:pPr algn="ctr">
              <a:lnSpc>
                <a:spcPct val="107000"/>
              </a:lnSpc>
              <a:spcBef>
                <a:spcPts val="200"/>
              </a:spcBef>
            </a:pPr>
            <a:r>
              <a:rPr lang="en-US" sz="4000" dirty="0">
                <a:effectLst/>
                <a:ea typeface="Times New Roman" panose="02020603050405020304" pitchFamily="18" charset="0"/>
                <a:cs typeface="Times New Roman" panose="02020603050405020304" pitchFamily="18" charset="0"/>
              </a:rPr>
              <a:t>Categorical </a:t>
            </a:r>
            <a:r>
              <a:rPr lang="tr-TR" sz="4000" dirty="0">
                <a:effectLst/>
                <a:ea typeface="Times New Roman" panose="02020603050405020304" pitchFamily="18" charset="0"/>
                <a:cs typeface="Times New Roman" panose="02020603050405020304" pitchFamily="18" charset="0"/>
              </a:rPr>
              <a:t>V</a:t>
            </a:r>
            <a:r>
              <a:rPr lang="en-US" sz="4000" dirty="0" err="1">
                <a:effectLst/>
                <a:ea typeface="Times New Roman" panose="02020603050405020304" pitchFamily="18" charset="0"/>
                <a:cs typeface="Times New Roman" panose="02020603050405020304" pitchFamily="18" charset="0"/>
              </a:rPr>
              <a:t>ariables</a:t>
            </a:r>
            <a:endParaRPr lang="tr-TR" sz="40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2"/>
            <a:ext cx="8229600" cy="1828798"/>
          </a:xfrm>
        </p:spPr>
        <p:txBody>
          <a:bodyPr>
            <a:normAutofit fontScale="92500" lnSpcReduction="10000"/>
          </a:bodyPr>
          <a:lstStyle/>
          <a:p>
            <a:pPr>
              <a:lnSpc>
                <a:spcPct val="115000"/>
              </a:lnSpc>
              <a:spcAft>
                <a:spcPts val="10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In this part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de-DE" sz="1800" dirty="0">
                <a:effectLst/>
                <a:latin typeface="Calibri" panose="020F0502020204030204" pitchFamily="34" charset="0"/>
                <a:ea typeface="Calibri" panose="020F0502020204030204" pitchFamily="34" charset="0"/>
                <a:cs typeface="Times New Roman" panose="02020603050405020304" pitchFamily="18" charset="0"/>
              </a:rPr>
              <a:t>try to correct errors, mispelling. Using the code below,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de-DE" sz="1800" dirty="0">
                <a:effectLst/>
                <a:latin typeface="Calibri" panose="020F0502020204030204" pitchFamily="34" charset="0"/>
                <a:ea typeface="Calibri" panose="020F0502020204030204" pitchFamily="34" charset="0"/>
                <a:cs typeface="Times New Roman" panose="02020603050405020304" pitchFamily="18" charset="0"/>
              </a:rPr>
              <a:t>examined </a:t>
            </a:r>
            <a:r>
              <a:rPr lang="de-DE" sz="1800" b="1" dirty="0">
                <a:effectLst/>
                <a:latin typeface="Calibri" panose="020F0502020204030204" pitchFamily="34" charset="0"/>
                <a:ea typeface="Calibri" panose="020F0502020204030204" pitchFamily="34" charset="0"/>
                <a:cs typeface="Times New Roman" panose="02020603050405020304" pitchFamily="18" charset="0"/>
              </a:rPr>
              <a:t>Room Type</a:t>
            </a:r>
            <a:r>
              <a:rPr lang="de-DE" sz="1800" dirty="0">
                <a:effectLst/>
                <a:latin typeface="Calibri" panose="020F0502020204030204" pitchFamily="34" charset="0"/>
                <a:ea typeface="Calibri" panose="020F0502020204030204" pitchFamily="34" charset="0"/>
                <a:cs typeface="Times New Roman" panose="02020603050405020304" pitchFamily="18" charset="0"/>
              </a:rPr>
              <a:t> variable and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de-DE" sz="1800" dirty="0">
                <a:effectLst/>
                <a:latin typeface="Calibri" panose="020F0502020204030204" pitchFamily="34" charset="0"/>
                <a:ea typeface="Calibri" panose="020F0502020204030204" pitchFamily="34" charset="0"/>
                <a:cs typeface="Times New Roman" panose="02020603050405020304" pitchFamily="18" charset="0"/>
              </a:rPr>
              <a:t>want to replace '</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Entire home/apt</a:t>
            </a:r>
            <a:r>
              <a:rPr lang="de-DE" sz="1800" dirty="0">
                <a:effectLst/>
                <a:latin typeface="Calibri" panose="020F0502020204030204" pitchFamily="34" charset="0"/>
                <a:ea typeface="Calibri" panose="020F0502020204030204" pitchFamily="34" charset="0"/>
                <a:cs typeface="Times New Roman" panose="02020603050405020304" pitchFamily="18" charset="0"/>
              </a:rPr>
              <a:t>' value with more appropiate writing which is 'Entire home/Apartment’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800" dirty="0" smtClean="0">
                <a:latin typeface="Calibri" panose="020F0502020204030204" pitchFamily="34" charset="0"/>
                <a:ea typeface="Calibri" panose="020F0502020204030204" pitchFamily="34" charset="0"/>
                <a:cs typeface="Times New Roman" panose="02020603050405020304" pitchFamily="18" charset="0"/>
              </a:rPr>
              <a:t>I </a:t>
            </a:r>
            <a:r>
              <a:rPr lang="tr-TR" sz="1800" dirty="0">
                <a:latin typeface="Calibri" panose="020F0502020204030204" pitchFamily="34" charset="0"/>
                <a:ea typeface="Calibri" panose="020F0502020204030204" pitchFamily="34" charset="0"/>
                <a:cs typeface="Times New Roman" panose="02020603050405020304" pitchFamily="18" charset="0"/>
              </a:rPr>
              <a:t>use Find function which is generally used for character values. </a:t>
            </a:r>
            <a:r>
              <a:rPr lang="tr-TR" sz="1800" dirty="0" err="1">
                <a:latin typeface="Calibri" panose="020F0502020204030204" pitchFamily="34" charset="0"/>
                <a:ea typeface="Calibri" panose="020F0502020204030204" pitchFamily="34" charset="0"/>
                <a:cs typeface="Times New Roman" panose="02020603050405020304" pitchFamily="18" charset="0"/>
              </a:rPr>
              <a:t>You</a:t>
            </a:r>
            <a:r>
              <a:rPr lang="tr-TR" sz="1800" dirty="0">
                <a:latin typeface="Calibri" panose="020F0502020204030204" pitchFamily="34" charset="0"/>
                <a:ea typeface="Calibri" panose="020F0502020204030204" pitchFamily="34" charset="0"/>
                <a:cs typeface="Times New Roman" panose="02020603050405020304" pitchFamily="18" charset="0"/>
              </a:rPr>
              <a:t> can </a:t>
            </a:r>
            <a:r>
              <a:rPr lang="tr-TR" sz="1800" dirty="0" err="1">
                <a:latin typeface="Calibri" panose="020F0502020204030204" pitchFamily="34" charset="0"/>
                <a:ea typeface="Calibri" panose="020F0502020204030204" pitchFamily="34" charset="0"/>
                <a:cs typeface="Times New Roman" panose="02020603050405020304" pitchFamily="18" charset="0"/>
              </a:rPr>
              <a:t>see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the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output</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with</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Room</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Type</a:t>
            </a:r>
            <a:r>
              <a:rPr lang="tr-TR" sz="1800" dirty="0">
                <a:latin typeface="Calibri" panose="020F0502020204030204" pitchFamily="34" charset="0"/>
                <a:ea typeface="Calibri" panose="020F0502020204030204" pitchFamily="34" charset="0"/>
                <a:cs typeface="Times New Roman" panose="02020603050405020304" pitchFamily="18" charset="0"/>
              </a:rPr>
              <a:t> set </a:t>
            </a:r>
            <a:r>
              <a:rPr lang="tr-TR" sz="1800" dirty="0" err="1">
                <a:latin typeface="Calibri" panose="020F0502020204030204" pitchFamily="34" charset="0"/>
                <a:ea typeface="Calibri" panose="020F0502020204030204" pitchFamily="34" charset="0"/>
                <a:cs typeface="Times New Roman" panose="02020603050405020304" pitchFamily="18" charset="0"/>
              </a:rPr>
              <a:t>to</a:t>
            </a:r>
            <a:r>
              <a:rPr lang="tr-TR" sz="1800" dirty="0">
                <a:latin typeface="Calibri" panose="020F0502020204030204" pitchFamily="34" charset="0"/>
                <a:ea typeface="Calibri" panose="020F0502020204030204" pitchFamily="34" charset="0"/>
                <a:cs typeface="Times New Roman" panose="02020603050405020304" pitchFamily="18" charset="0"/>
              </a:rPr>
              <a:t> be </a:t>
            </a:r>
            <a:r>
              <a:rPr lang="de-DE" sz="1800" dirty="0">
                <a:effectLst/>
                <a:latin typeface="Calibri" panose="020F0502020204030204" pitchFamily="34" charset="0"/>
                <a:ea typeface="Calibri" panose="020F0502020204030204" pitchFamily="34" charset="0"/>
                <a:cs typeface="Times New Roman" panose="02020603050405020304" pitchFamily="18" charset="0"/>
              </a:rPr>
              <a:t>'</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Entire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home</a:t>
            </a:r>
            <a:r>
              <a:rPr lang="de-DE" sz="1800" dirty="0">
                <a:effectLst/>
                <a:latin typeface="Calibri" panose="020F0502020204030204" pitchFamily="34" charset="0"/>
                <a:ea typeface="Calibri" panose="020F0502020204030204" pitchFamily="34" charset="0"/>
                <a:cs typeface="Times New Roman" panose="02020603050405020304" pitchFamily="18" charset="0"/>
              </a:rPr>
              <a:t>/Apartment’</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18E5D65-41BD-4474-ABCE-10C626241178}"/>
              </a:ext>
            </a:extLst>
          </p:cNvPr>
          <p:cNvSpPr txBox="1">
            <a:spLocks/>
          </p:cNvSpPr>
          <p:nvPr/>
        </p:nvSpPr>
        <p:spPr>
          <a:xfrm>
            <a:off x="791817" y="960438"/>
            <a:ext cx="5532784" cy="74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15000"/>
              </a:lnSpc>
              <a:spcBef>
                <a:spcPts val="1200"/>
              </a:spcBef>
              <a:spcAft>
                <a:spcPts val="0"/>
              </a:spcAft>
              <a:buClrTx/>
              <a:buSzTx/>
              <a:buFontTx/>
              <a:buNone/>
              <a:tabLst/>
              <a:defRPr/>
            </a:pPr>
            <a:r>
              <a:rPr kumimoji="0" lang="tr-TR"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5. </a:t>
            </a: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Correcting</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Errors</a:t>
            </a:r>
            <a:endParaRPr kumimoji="0" lang="tr-TR" sz="1800" b="1" i="0" u="none" strike="noStrike" kern="0" cap="none" spc="0" normalizeH="0" baseline="0" noProof="0" dirty="0">
              <a:ln>
                <a:noFill/>
              </a:ln>
              <a:solidFill>
                <a:prstClr val="black"/>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8" name="Resim 7" descr="metin içeren bir resim&#10;&#10;Açıklama otomatik olarak oluşturuldu">
            <a:extLst>
              <a:ext uri="{FF2B5EF4-FFF2-40B4-BE49-F238E27FC236}">
                <a16:creationId xmlns:a16="http://schemas.microsoft.com/office/drawing/2014/main" id="{18D0927F-FC6E-4F1C-ACCC-AAF5FF36BE7C}"/>
              </a:ext>
            </a:extLst>
          </p:cNvPr>
          <p:cNvPicPr/>
          <p:nvPr/>
        </p:nvPicPr>
        <p:blipFill>
          <a:blip r:embed="rId2"/>
          <a:stretch>
            <a:fillRect/>
          </a:stretch>
        </p:blipFill>
        <p:spPr>
          <a:xfrm>
            <a:off x="914400" y="3366052"/>
            <a:ext cx="5002742" cy="2209800"/>
          </a:xfrm>
          <a:prstGeom prst="rect">
            <a:avLst/>
          </a:prstGeom>
        </p:spPr>
      </p:pic>
      <p:pic>
        <p:nvPicPr>
          <p:cNvPr id="9" name="Resim 8" descr="tablo içeren bir resim&#10;&#10;Açıklama otomatik olarak oluşturuldu">
            <a:extLst>
              <a:ext uri="{FF2B5EF4-FFF2-40B4-BE49-F238E27FC236}">
                <a16:creationId xmlns:a16="http://schemas.microsoft.com/office/drawing/2014/main" id="{B380B1C1-5C78-4BCE-8DE0-1CEAC8BB17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4792" y="3581400"/>
            <a:ext cx="2863484" cy="3197223"/>
          </a:xfrm>
          <a:prstGeom prst="rect">
            <a:avLst/>
          </a:prstGeom>
          <a:noFill/>
          <a:ln>
            <a:noFill/>
          </a:ln>
        </p:spPr>
      </p:pic>
    </p:spTree>
    <p:extLst>
      <p:ext uri="{BB962C8B-B14F-4D97-AF65-F5344CB8AC3E}">
        <p14:creationId xmlns:p14="http://schemas.microsoft.com/office/powerpoint/2010/main" val="19827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994C-C77B-43BE-BE10-7C5CD4898883}"/>
              </a:ext>
            </a:extLst>
          </p:cNvPr>
          <p:cNvSpPr>
            <a:spLocks noGrp="1"/>
          </p:cNvSpPr>
          <p:nvPr>
            <p:ph type="title"/>
          </p:nvPr>
        </p:nvSpPr>
        <p:spPr/>
        <p:txBody>
          <a:bodyPr/>
          <a:lstStyle/>
          <a:p>
            <a:r>
              <a:rPr lang="en-IN" dirty="0"/>
              <a:t>Numerical Variables</a:t>
            </a:r>
          </a:p>
        </p:txBody>
      </p:sp>
      <p:sp>
        <p:nvSpPr>
          <p:cNvPr id="3" name="Content Placeholder 2">
            <a:extLst>
              <a:ext uri="{FF2B5EF4-FFF2-40B4-BE49-F238E27FC236}">
                <a16:creationId xmlns:a16="http://schemas.microsoft.com/office/drawing/2014/main" id="{92562081-4493-402B-A83A-DAA28BC4A9B0}"/>
              </a:ext>
            </a:extLst>
          </p:cNvPr>
          <p:cNvSpPr>
            <a:spLocks noGrp="1"/>
          </p:cNvSpPr>
          <p:nvPr>
            <p:ph idx="1"/>
          </p:nvPr>
        </p:nvSpPr>
        <p:spPr/>
        <p:txBody>
          <a:bodyPr/>
          <a:lstStyle/>
          <a:p>
            <a:pPr marL="0" indent="0">
              <a:buNone/>
            </a:pPr>
            <a:r>
              <a:rPr lang="en-IN" dirty="0"/>
              <a:t>1. Examining the data</a:t>
            </a:r>
          </a:p>
          <a:p>
            <a:endParaRPr lang="en-IN" dirty="0"/>
          </a:p>
          <a:p>
            <a:endParaRPr lang="en-IN" dirty="0"/>
          </a:p>
          <a:p>
            <a:r>
              <a:rPr lang="en-IN" dirty="0" smtClean="0"/>
              <a:t>I </a:t>
            </a:r>
            <a:r>
              <a:rPr lang="en-IN" dirty="0"/>
              <a:t>examine the missing value count and total number of records using proc means.</a:t>
            </a:r>
          </a:p>
        </p:txBody>
      </p:sp>
      <p:pic>
        <p:nvPicPr>
          <p:cNvPr id="4" name="Picture 3" descr="Graphical user interface, text&#10;&#10;Description automatically generated with medium confidence">
            <a:extLst>
              <a:ext uri="{FF2B5EF4-FFF2-40B4-BE49-F238E27FC236}">
                <a16:creationId xmlns:a16="http://schemas.microsoft.com/office/drawing/2014/main" id="{593018DA-3FEA-4A45-A2E9-B6A8DA03333C}"/>
              </a:ext>
            </a:extLst>
          </p:cNvPr>
          <p:cNvPicPr/>
          <p:nvPr/>
        </p:nvPicPr>
        <p:blipFill>
          <a:blip r:embed="rId2"/>
          <a:stretch>
            <a:fillRect/>
          </a:stretch>
        </p:blipFill>
        <p:spPr>
          <a:xfrm>
            <a:off x="457200" y="2286000"/>
            <a:ext cx="5943600" cy="993140"/>
          </a:xfrm>
          <a:prstGeom prst="rect">
            <a:avLst/>
          </a:prstGeom>
        </p:spPr>
      </p:pic>
    </p:spTree>
    <p:extLst>
      <p:ext uri="{BB962C8B-B14F-4D97-AF65-F5344CB8AC3E}">
        <p14:creationId xmlns:p14="http://schemas.microsoft.com/office/powerpoint/2010/main" val="2362773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C8AC-DC11-4461-8903-04219D9DEC4D}"/>
              </a:ext>
            </a:extLst>
          </p:cNvPr>
          <p:cNvSpPr>
            <a:spLocks noGrp="1"/>
          </p:cNvSpPr>
          <p:nvPr>
            <p:ph type="title"/>
          </p:nvPr>
        </p:nvSpPr>
        <p:spPr/>
        <p:txBody>
          <a:bodyPr/>
          <a:lstStyle/>
          <a:p>
            <a:r>
              <a:rPr lang="en-IN" dirty="0"/>
              <a:t>Numerical Variables</a:t>
            </a:r>
          </a:p>
        </p:txBody>
      </p:sp>
      <p:sp>
        <p:nvSpPr>
          <p:cNvPr id="3" name="Content Placeholder 2">
            <a:extLst>
              <a:ext uri="{FF2B5EF4-FFF2-40B4-BE49-F238E27FC236}">
                <a16:creationId xmlns:a16="http://schemas.microsoft.com/office/drawing/2014/main" id="{F44AF006-F8AE-4C0A-88B7-8428D663B0FC}"/>
              </a:ext>
            </a:extLst>
          </p:cNvPr>
          <p:cNvSpPr>
            <a:spLocks noGrp="1"/>
          </p:cNvSpPr>
          <p:nvPr>
            <p:ph idx="1"/>
          </p:nvPr>
        </p:nvSpPr>
        <p:spPr/>
        <p:txBody>
          <a:bodyPr>
            <a:normAutofit/>
          </a:bodyPr>
          <a:lstStyle/>
          <a:p>
            <a:pPr marL="0" indent="0">
              <a:buNone/>
            </a:pPr>
            <a:r>
              <a:rPr lang="en-IN" sz="2000" dirty="0"/>
              <a:t>2. Replacing missing values with the respective values.</a:t>
            </a:r>
          </a:p>
          <a:p>
            <a:r>
              <a:rPr lang="en-IN" sz="2000" dirty="0"/>
              <a:t>When </a:t>
            </a:r>
            <a:r>
              <a:rPr lang="en-IN" sz="2000" dirty="0" smtClean="0"/>
              <a:t>I </a:t>
            </a:r>
            <a:r>
              <a:rPr lang="en-IN" sz="2000" dirty="0"/>
              <a:t>find any missing values, </a:t>
            </a:r>
            <a:r>
              <a:rPr lang="en-IN" sz="2000" dirty="0" smtClean="0"/>
              <a:t>I </a:t>
            </a:r>
            <a:r>
              <a:rPr lang="en-IN" sz="2000" dirty="0"/>
              <a:t>check whether the data is </a:t>
            </a:r>
            <a:r>
              <a:rPr lang="en-IN" sz="2000" dirty="0" err="1" smtClean="0"/>
              <a:t>skeId</a:t>
            </a:r>
            <a:r>
              <a:rPr lang="en-IN" sz="2000" dirty="0" smtClean="0"/>
              <a:t> </a:t>
            </a:r>
            <a:r>
              <a:rPr lang="en-IN" sz="2000" dirty="0"/>
              <a:t>and replace them with the median values of that variable.</a:t>
            </a:r>
          </a:p>
          <a:p>
            <a:r>
              <a:rPr lang="en-IN" sz="2000" dirty="0" smtClean="0"/>
              <a:t>I </a:t>
            </a:r>
            <a:r>
              <a:rPr lang="en-IN" sz="2000" dirty="0"/>
              <a:t>often use histograms to check the skew of the data.</a:t>
            </a:r>
          </a:p>
        </p:txBody>
      </p:sp>
      <p:pic>
        <p:nvPicPr>
          <p:cNvPr id="4" name="Picture 3" descr="Graphical user interface, text&#10;&#10;Description automatically generated">
            <a:extLst>
              <a:ext uri="{FF2B5EF4-FFF2-40B4-BE49-F238E27FC236}">
                <a16:creationId xmlns:a16="http://schemas.microsoft.com/office/drawing/2014/main" id="{C0598A9E-E9C8-4045-B8BD-A9E523E980AB}"/>
              </a:ext>
            </a:extLst>
          </p:cNvPr>
          <p:cNvPicPr/>
          <p:nvPr/>
        </p:nvPicPr>
        <p:blipFill>
          <a:blip r:embed="rId2"/>
          <a:stretch>
            <a:fillRect/>
          </a:stretch>
        </p:blipFill>
        <p:spPr>
          <a:xfrm>
            <a:off x="936223" y="3124200"/>
            <a:ext cx="3338119" cy="2005012"/>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2075FCD2-9EC7-4CEA-9173-46F6875CA3E1}"/>
              </a:ext>
            </a:extLst>
          </p:cNvPr>
          <p:cNvPicPr/>
          <p:nvPr/>
        </p:nvPicPr>
        <p:blipFill>
          <a:blip r:embed="rId3"/>
          <a:stretch>
            <a:fillRect/>
          </a:stretch>
        </p:blipFill>
        <p:spPr>
          <a:xfrm>
            <a:off x="4495800" y="3124200"/>
            <a:ext cx="3519487" cy="2005012"/>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8829380-734F-4D02-B923-BE73478D48CE}"/>
              </a:ext>
            </a:extLst>
          </p:cNvPr>
          <p:cNvPicPr/>
          <p:nvPr/>
        </p:nvPicPr>
        <p:blipFill>
          <a:blip r:embed="rId4"/>
          <a:stretch>
            <a:fillRect/>
          </a:stretch>
        </p:blipFill>
        <p:spPr>
          <a:xfrm>
            <a:off x="2209800" y="5218055"/>
            <a:ext cx="3813844" cy="1567815"/>
          </a:xfrm>
          <a:prstGeom prst="rect">
            <a:avLst/>
          </a:prstGeom>
        </p:spPr>
      </p:pic>
    </p:spTree>
    <p:extLst>
      <p:ext uri="{BB962C8B-B14F-4D97-AF65-F5344CB8AC3E}">
        <p14:creationId xmlns:p14="http://schemas.microsoft.com/office/powerpoint/2010/main" val="363954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FE7E-5D74-4BFF-9598-1BA90771B28F}"/>
              </a:ext>
            </a:extLst>
          </p:cNvPr>
          <p:cNvSpPr>
            <a:spLocks noGrp="1"/>
          </p:cNvSpPr>
          <p:nvPr>
            <p:ph type="title"/>
          </p:nvPr>
        </p:nvSpPr>
        <p:spPr/>
        <p:txBody>
          <a:bodyPr/>
          <a:lstStyle/>
          <a:p>
            <a:r>
              <a:rPr lang="en-IN" dirty="0"/>
              <a:t>Numerical Variables</a:t>
            </a:r>
          </a:p>
        </p:txBody>
      </p:sp>
      <p:sp>
        <p:nvSpPr>
          <p:cNvPr id="3" name="Content Placeholder 2">
            <a:extLst>
              <a:ext uri="{FF2B5EF4-FFF2-40B4-BE49-F238E27FC236}">
                <a16:creationId xmlns:a16="http://schemas.microsoft.com/office/drawing/2014/main" id="{2DF5DF7F-A8AA-497A-A90E-B44DB648232D}"/>
              </a:ext>
            </a:extLst>
          </p:cNvPr>
          <p:cNvSpPr>
            <a:spLocks noGrp="1"/>
          </p:cNvSpPr>
          <p:nvPr>
            <p:ph idx="1"/>
          </p:nvPr>
        </p:nvSpPr>
        <p:spPr/>
        <p:txBody>
          <a:bodyPr>
            <a:normAutofit/>
          </a:bodyPr>
          <a:lstStyle/>
          <a:p>
            <a:pPr marL="0" indent="0">
              <a:buNone/>
            </a:pPr>
            <a:r>
              <a:rPr lang="en-IN" sz="2000" dirty="0"/>
              <a:t>3. Verifying the data.</a:t>
            </a:r>
          </a:p>
          <a:p>
            <a:r>
              <a:rPr lang="en-IN" sz="2000" dirty="0" smtClean="0"/>
              <a:t>I </a:t>
            </a:r>
            <a:r>
              <a:rPr lang="en-IN" sz="2000" dirty="0"/>
              <a:t>finally verify the data to check for any invalid values. </a:t>
            </a:r>
            <a:r>
              <a:rPr lang="en-IN" sz="2000" dirty="0" smtClean="0"/>
              <a:t>I </a:t>
            </a:r>
            <a:r>
              <a:rPr lang="en-IN" sz="2000" dirty="0"/>
              <a:t>proceed to Univariate analysis of the data when </a:t>
            </a:r>
            <a:r>
              <a:rPr lang="en-IN" sz="2000" dirty="0" smtClean="0"/>
              <a:t>I </a:t>
            </a:r>
            <a:r>
              <a:rPr lang="en-IN" sz="2000" dirty="0"/>
              <a:t>find no invalid values.</a:t>
            </a:r>
          </a:p>
        </p:txBody>
      </p:sp>
      <p:pic>
        <p:nvPicPr>
          <p:cNvPr id="4" name="Picture 3" descr="Graphical user interface, text, application&#10;&#10;Description automatically generated">
            <a:extLst>
              <a:ext uri="{FF2B5EF4-FFF2-40B4-BE49-F238E27FC236}">
                <a16:creationId xmlns:a16="http://schemas.microsoft.com/office/drawing/2014/main" id="{739AC747-34B0-4284-A58A-C1944B736599}"/>
              </a:ext>
            </a:extLst>
          </p:cNvPr>
          <p:cNvPicPr/>
          <p:nvPr/>
        </p:nvPicPr>
        <p:blipFill>
          <a:blip r:embed="rId2"/>
          <a:stretch>
            <a:fillRect/>
          </a:stretch>
        </p:blipFill>
        <p:spPr>
          <a:xfrm>
            <a:off x="762000" y="3352800"/>
            <a:ext cx="3124200" cy="2245360"/>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361E0B7E-739A-4A08-99EB-DF7B7D374E16}"/>
              </a:ext>
            </a:extLst>
          </p:cNvPr>
          <p:cNvPicPr/>
          <p:nvPr/>
        </p:nvPicPr>
        <p:blipFill>
          <a:blip r:embed="rId3"/>
          <a:stretch>
            <a:fillRect/>
          </a:stretch>
        </p:blipFill>
        <p:spPr>
          <a:xfrm>
            <a:off x="3962400" y="3396143"/>
            <a:ext cx="4267200" cy="1704975"/>
          </a:xfrm>
          <a:prstGeom prst="rect">
            <a:avLst/>
          </a:prstGeom>
        </p:spPr>
      </p:pic>
    </p:spTree>
    <p:extLst>
      <p:ext uri="{BB962C8B-B14F-4D97-AF65-F5344CB8AC3E}">
        <p14:creationId xmlns:p14="http://schemas.microsoft.com/office/powerpoint/2010/main" val="272644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  Description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 </a:t>
            </a:r>
            <a:r>
              <a:rPr lang="en-US" sz="2400" dirty="0"/>
              <a:t>selected a dataset of Apartment/ Hotel listings for Data preparation and Handling project.</a:t>
            </a:r>
          </a:p>
          <a:p>
            <a:endParaRPr lang="en-US" sz="2400" dirty="0"/>
          </a:p>
          <a:p>
            <a:r>
              <a:rPr lang="en-US" sz="2400" dirty="0"/>
              <a:t>Our data contains character and numerical variables such as the listing ID, location of those listings, Host ID, price, customer reviews, number of properties listed by the host, availability of the accommodation during the year and the minimum number of nights it can be let out for. </a:t>
            </a:r>
          </a:p>
          <a:p>
            <a:pPr marL="0" indent="0">
              <a:buNone/>
            </a:pPr>
            <a:endParaRPr lang="en-US" sz="2400" dirty="0"/>
          </a:p>
          <a:p>
            <a:r>
              <a:rPr lang="en-US" sz="2400" dirty="0" smtClean="0"/>
              <a:t>I </a:t>
            </a:r>
            <a:r>
              <a:rPr lang="en-US" sz="2400" dirty="0"/>
              <a:t>work on cleaning our dataset, treating the flaws in it such as missing values, transforming it for analysis purpose and analyzing it.</a:t>
            </a:r>
          </a:p>
          <a:p>
            <a:endParaRPr lang="en-US" sz="2400" dirty="0"/>
          </a:p>
        </p:txBody>
      </p:sp>
    </p:spTree>
    <p:extLst>
      <p:ext uri="{BB962C8B-B14F-4D97-AF65-F5344CB8AC3E}">
        <p14:creationId xmlns:p14="http://schemas.microsoft.com/office/powerpoint/2010/main" val="42759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the Data</a:t>
            </a:r>
          </a:p>
        </p:txBody>
      </p:sp>
      <p:sp>
        <p:nvSpPr>
          <p:cNvPr id="3" name="Content Placeholder 2"/>
          <p:cNvSpPr>
            <a:spLocks noGrp="1"/>
          </p:cNvSpPr>
          <p:nvPr>
            <p:ph idx="1"/>
          </p:nvPr>
        </p:nvSpPr>
        <p:spPr>
          <a:xfrm>
            <a:off x="457200" y="1600201"/>
            <a:ext cx="8229600" cy="2057399"/>
          </a:xfrm>
        </p:spPr>
        <p:txBody>
          <a:bodyPr>
            <a:normAutofit fontScale="85000" lnSpcReduction="10000"/>
          </a:bodyPr>
          <a:lstStyle/>
          <a:p>
            <a:r>
              <a:rPr lang="en-US" dirty="0"/>
              <a:t>A Library is created and named as “Clean”.</a:t>
            </a:r>
          </a:p>
          <a:p>
            <a:r>
              <a:rPr lang="en-US" dirty="0" smtClean="0"/>
              <a:t>I </a:t>
            </a:r>
            <a:r>
              <a:rPr lang="en-US" dirty="0"/>
              <a:t>use the </a:t>
            </a:r>
            <a:r>
              <a:rPr lang="en-US" dirty="0" err="1"/>
              <a:t>Proc</a:t>
            </a:r>
            <a:r>
              <a:rPr lang="en-US" dirty="0"/>
              <a:t> Import function to load the excel file.</a:t>
            </a:r>
          </a:p>
          <a:p>
            <a:r>
              <a:rPr lang="en-US" dirty="0"/>
              <a:t>The data shall look as per below snippet on importing it in SAS.</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53797"/>
            <a:ext cx="8686800" cy="218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53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E270-EE83-4ABB-971A-4668A8B9782D}"/>
              </a:ext>
            </a:extLst>
          </p:cNvPr>
          <p:cNvSpPr>
            <a:spLocks noGrp="1"/>
          </p:cNvSpPr>
          <p:nvPr>
            <p:ph type="title"/>
          </p:nvPr>
        </p:nvSpPr>
        <p:spPr>
          <a:xfrm>
            <a:off x="457200" y="274638"/>
            <a:ext cx="8229600" cy="1143000"/>
          </a:xfrm>
        </p:spPr>
        <p:txBody>
          <a:bodyPr/>
          <a:lstStyle/>
          <a:p>
            <a:r>
              <a:rPr lang="en-US" dirty="0"/>
              <a:t>3.	Dataset characteristics </a:t>
            </a:r>
          </a:p>
        </p:txBody>
      </p:sp>
      <p:sp>
        <p:nvSpPr>
          <p:cNvPr id="3" name="Content Placeholder 2">
            <a:extLst>
              <a:ext uri="{FF2B5EF4-FFF2-40B4-BE49-F238E27FC236}">
                <a16:creationId xmlns:a16="http://schemas.microsoft.com/office/drawing/2014/main" id="{2FE7B82B-70B0-404C-8153-95E856236232}"/>
              </a:ext>
            </a:extLst>
          </p:cNvPr>
          <p:cNvSpPr>
            <a:spLocks noGrp="1"/>
          </p:cNvSpPr>
          <p:nvPr>
            <p:ph idx="1"/>
          </p:nvPr>
        </p:nvSpPr>
        <p:spPr>
          <a:xfrm>
            <a:off x="457200" y="1600201"/>
            <a:ext cx="8229600" cy="2057399"/>
          </a:xfrm>
        </p:spPr>
        <p:txBody>
          <a:bodyPr>
            <a:normAutofit/>
          </a:bodyPr>
          <a:lstStyle/>
          <a:p>
            <a:r>
              <a:rPr lang="en-US" dirty="0"/>
              <a:t>1)	Summery of Categorical variables</a:t>
            </a:r>
          </a:p>
          <a:p>
            <a:r>
              <a:rPr lang="en-US" dirty="0"/>
              <a:t>2)	Analysis of Categorical variables</a:t>
            </a:r>
          </a:p>
        </p:txBody>
      </p:sp>
      <p:pic>
        <p:nvPicPr>
          <p:cNvPr id="5" name="图片 4">
            <a:extLst>
              <a:ext uri="{FF2B5EF4-FFF2-40B4-BE49-F238E27FC236}">
                <a16:creationId xmlns:a16="http://schemas.microsoft.com/office/drawing/2014/main" id="{D1E689F5-6831-46A8-92AA-3B73C63DA9D2}"/>
              </a:ext>
            </a:extLst>
          </p:cNvPr>
          <p:cNvPicPr/>
          <p:nvPr/>
        </p:nvPicPr>
        <p:blipFill>
          <a:blip r:embed="rId2"/>
          <a:stretch>
            <a:fillRect/>
          </a:stretch>
        </p:blipFill>
        <p:spPr>
          <a:xfrm>
            <a:off x="152400" y="3429000"/>
            <a:ext cx="4114800" cy="3278822"/>
          </a:xfrm>
          <a:prstGeom prst="rect">
            <a:avLst/>
          </a:prstGeom>
        </p:spPr>
      </p:pic>
      <p:pic>
        <p:nvPicPr>
          <p:cNvPr id="6" name="图片 5">
            <a:extLst>
              <a:ext uri="{FF2B5EF4-FFF2-40B4-BE49-F238E27FC236}">
                <a16:creationId xmlns:a16="http://schemas.microsoft.com/office/drawing/2014/main" id="{9102BCEC-DB3E-4AE6-A6F4-46B0100F998F}"/>
              </a:ext>
            </a:extLst>
          </p:cNvPr>
          <p:cNvPicPr/>
          <p:nvPr/>
        </p:nvPicPr>
        <p:blipFill>
          <a:blip r:embed="rId3"/>
          <a:stretch>
            <a:fillRect/>
          </a:stretch>
        </p:blipFill>
        <p:spPr>
          <a:xfrm>
            <a:off x="4343400" y="3505200"/>
            <a:ext cx="4419600" cy="2895600"/>
          </a:xfrm>
          <a:prstGeom prst="rect">
            <a:avLst/>
          </a:prstGeom>
        </p:spPr>
      </p:pic>
    </p:spTree>
    <p:extLst>
      <p:ext uri="{BB962C8B-B14F-4D97-AF65-F5344CB8AC3E}">
        <p14:creationId xmlns:p14="http://schemas.microsoft.com/office/powerpoint/2010/main" val="424454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E270-EE83-4ABB-971A-4668A8B9782D}"/>
              </a:ext>
            </a:extLst>
          </p:cNvPr>
          <p:cNvSpPr>
            <a:spLocks noGrp="1"/>
          </p:cNvSpPr>
          <p:nvPr>
            <p:ph type="title"/>
          </p:nvPr>
        </p:nvSpPr>
        <p:spPr>
          <a:xfrm>
            <a:off x="457200" y="274638"/>
            <a:ext cx="8229600" cy="1143000"/>
          </a:xfrm>
        </p:spPr>
        <p:txBody>
          <a:bodyPr/>
          <a:lstStyle/>
          <a:p>
            <a:r>
              <a:rPr lang="en-US" dirty="0"/>
              <a:t>3.	Dataset characteristics </a:t>
            </a:r>
          </a:p>
        </p:txBody>
      </p:sp>
      <p:sp>
        <p:nvSpPr>
          <p:cNvPr id="3" name="Content Placeholder 2">
            <a:extLst>
              <a:ext uri="{FF2B5EF4-FFF2-40B4-BE49-F238E27FC236}">
                <a16:creationId xmlns:a16="http://schemas.microsoft.com/office/drawing/2014/main" id="{2FE7B82B-70B0-404C-8153-95E856236232}"/>
              </a:ext>
            </a:extLst>
          </p:cNvPr>
          <p:cNvSpPr>
            <a:spLocks noGrp="1"/>
          </p:cNvSpPr>
          <p:nvPr>
            <p:ph idx="1"/>
          </p:nvPr>
        </p:nvSpPr>
        <p:spPr>
          <a:xfrm>
            <a:off x="457200" y="1600201"/>
            <a:ext cx="8229600" cy="2057399"/>
          </a:xfrm>
        </p:spPr>
        <p:txBody>
          <a:bodyPr>
            <a:normAutofit/>
          </a:bodyPr>
          <a:lstStyle/>
          <a:p>
            <a:r>
              <a:rPr lang="en-US" dirty="0"/>
              <a:t>3)	Summery of Categorical variables</a:t>
            </a:r>
          </a:p>
        </p:txBody>
      </p:sp>
      <p:pic>
        <p:nvPicPr>
          <p:cNvPr id="7" name="Picture 17">
            <a:extLst>
              <a:ext uri="{FF2B5EF4-FFF2-40B4-BE49-F238E27FC236}">
                <a16:creationId xmlns:a16="http://schemas.microsoft.com/office/drawing/2014/main" id="{1CCD8316-F774-447D-AC76-53D2135EBF7B}"/>
              </a:ext>
            </a:extLst>
          </p:cNvPr>
          <p:cNvPicPr/>
          <p:nvPr/>
        </p:nvPicPr>
        <p:blipFill>
          <a:blip r:embed="rId2"/>
          <a:stretch>
            <a:fillRect/>
          </a:stretch>
        </p:blipFill>
        <p:spPr>
          <a:xfrm>
            <a:off x="1676400" y="2743200"/>
            <a:ext cx="5274310" cy="3397250"/>
          </a:xfrm>
          <a:prstGeom prst="rect">
            <a:avLst/>
          </a:prstGeom>
        </p:spPr>
      </p:pic>
    </p:spTree>
    <p:extLst>
      <p:ext uri="{BB962C8B-B14F-4D97-AF65-F5344CB8AC3E}">
        <p14:creationId xmlns:p14="http://schemas.microsoft.com/office/powerpoint/2010/main" val="153059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E270-EE83-4ABB-971A-4668A8B9782D}"/>
              </a:ext>
            </a:extLst>
          </p:cNvPr>
          <p:cNvSpPr>
            <a:spLocks noGrp="1"/>
          </p:cNvSpPr>
          <p:nvPr>
            <p:ph type="title"/>
          </p:nvPr>
        </p:nvSpPr>
        <p:spPr>
          <a:xfrm>
            <a:off x="457200" y="274638"/>
            <a:ext cx="8229600" cy="1143000"/>
          </a:xfrm>
        </p:spPr>
        <p:txBody>
          <a:bodyPr/>
          <a:lstStyle/>
          <a:p>
            <a:r>
              <a:rPr lang="en-US" dirty="0"/>
              <a:t>3.	Dataset characteristics </a:t>
            </a:r>
          </a:p>
        </p:txBody>
      </p:sp>
      <p:sp>
        <p:nvSpPr>
          <p:cNvPr id="3" name="Content Placeholder 2">
            <a:extLst>
              <a:ext uri="{FF2B5EF4-FFF2-40B4-BE49-F238E27FC236}">
                <a16:creationId xmlns:a16="http://schemas.microsoft.com/office/drawing/2014/main" id="{2FE7B82B-70B0-404C-8153-95E856236232}"/>
              </a:ext>
            </a:extLst>
          </p:cNvPr>
          <p:cNvSpPr>
            <a:spLocks noGrp="1"/>
          </p:cNvSpPr>
          <p:nvPr>
            <p:ph idx="1"/>
          </p:nvPr>
        </p:nvSpPr>
        <p:spPr>
          <a:xfrm>
            <a:off x="457200" y="1600201"/>
            <a:ext cx="8229600" cy="2057399"/>
          </a:xfrm>
        </p:spPr>
        <p:txBody>
          <a:bodyPr>
            <a:normAutofit/>
          </a:bodyPr>
          <a:lstStyle/>
          <a:p>
            <a:r>
              <a:rPr lang="en-US" altLang="zh-CN" dirty="0"/>
              <a:t>Summery of Numeric Variables</a:t>
            </a:r>
            <a:endParaRPr lang="en-US" dirty="0"/>
          </a:p>
        </p:txBody>
      </p:sp>
      <p:pic>
        <p:nvPicPr>
          <p:cNvPr id="5" name="图片 4">
            <a:extLst>
              <a:ext uri="{FF2B5EF4-FFF2-40B4-BE49-F238E27FC236}">
                <a16:creationId xmlns:a16="http://schemas.microsoft.com/office/drawing/2014/main" id="{565F7197-82BC-452A-A517-B1A0EF679689}"/>
              </a:ext>
            </a:extLst>
          </p:cNvPr>
          <p:cNvPicPr/>
          <p:nvPr/>
        </p:nvPicPr>
        <p:blipFill rotWithShape="1">
          <a:blip r:embed="rId2"/>
          <a:srcRect l="10117"/>
          <a:stretch/>
        </p:blipFill>
        <p:spPr bwMode="auto">
          <a:xfrm>
            <a:off x="838200" y="2743200"/>
            <a:ext cx="7285673" cy="31661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076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7">
            <a:extLst>
              <a:ext uri="{FF2B5EF4-FFF2-40B4-BE49-F238E27FC236}">
                <a16:creationId xmlns:a16="http://schemas.microsoft.com/office/drawing/2014/main" id="{5C32DB12-A46C-46E3-9A8D-5AE8EDE4F7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24000"/>
            <a:ext cx="3733800" cy="5195454"/>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8">
            <a:extLst>
              <a:ext uri="{FF2B5EF4-FFF2-40B4-BE49-F238E27FC236}">
                <a16:creationId xmlns:a16="http://schemas.microsoft.com/office/drawing/2014/main" id="{904664C3-416F-4661-979B-3DF275CAF0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1546692"/>
            <a:ext cx="3505200" cy="52202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3CD6989D-0CD3-457F-9D11-D21D3090CAF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4">
            <a:extLst>
              <a:ext uri="{FF2B5EF4-FFF2-40B4-BE49-F238E27FC236}">
                <a16:creationId xmlns:a16="http://schemas.microsoft.com/office/drawing/2014/main" id="{BDB83D7A-BDA2-431D-8FEA-138F5BB18983}"/>
              </a:ext>
            </a:extLst>
          </p:cNvPr>
          <p:cNvSpPr>
            <a:spLocks noChangeArrowheads="1"/>
          </p:cNvSpPr>
          <p:nvPr/>
        </p:nvSpPr>
        <p:spPr bwMode="auto">
          <a:xfrm>
            <a:off x="0" y="402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 name="Title 1">
            <a:extLst>
              <a:ext uri="{FF2B5EF4-FFF2-40B4-BE49-F238E27FC236}">
                <a16:creationId xmlns:a16="http://schemas.microsoft.com/office/drawing/2014/main" id="{E99BFBE4-7321-44D0-8053-E762DBD181BF}"/>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Calibri"/>
                <a:ea typeface="+mj-ea"/>
                <a:cs typeface="+mj-cs"/>
              </a:rPr>
              <a:t>3.	Dataset characteristics </a:t>
            </a:r>
            <a:endParaRPr kumimoji="0" lang="en-US"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7" name="Content Placeholder 2">
            <a:extLst>
              <a:ext uri="{FF2B5EF4-FFF2-40B4-BE49-F238E27FC236}">
                <a16:creationId xmlns:a16="http://schemas.microsoft.com/office/drawing/2014/main" id="{6F5889F3-F58D-4EB9-9673-48015A998E04}"/>
              </a:ext>
            </a:extLst>
          </p:cNvPr>
          <p:cNvSpPr txBox="1">
            <a:spLocks/>
          </p:cNvSpPr>
          <p:nvPr/>
        </p:nvSpPr>
        <p:spPr>
          <a:xfrm>
            <a:off x="609600" y="1066800"/>
            <a:ext cx="8229600" cy="205739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Numeric Variables Distribution</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461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126"/>
          </a:xfrm>
        </p:spPr>
        <p:txBody>
          <a:bodyPr>
            <a:normAutofit/>
          </a:bodyPr>
          <a:lstStyle/>
          <a:p>
            <a:pPr algn="ctr">
              <a:lnSpc>
                <a:spcPct val="107000"/>
              </a:lnSpc>
              <a:spcBef>
                <a:spcPts val="200"/>
              </a:spcBef>
            </a:pPr>
            <a:r>
              <a:rPr lang="en-US" sz="4000" dirty="0">
                <a:effectLst/>
                <a:ea typeface="Times New Roman" panose="02020603050405020304" pitchFamily="18" charset="0"/>
                <a:cs typeface="Times New Roman" panose="02020603050405020304" pitchFamily="18" charset="0"/>
              </a:rPr>
              <a:t>Categorical </a:t>
            </a:r>
            <a:r>
              <a:rPr lang="tr-TR" sz="4000" dirty="0">
                <a:effectLst/>
                <a:ea typeface="Times New Roman" panose="02020603050405020304" pitchFamily="18" charset="0"/>
                <a:cs typeface="Times New Roman" panose="02020603050405020304" pitchFamily="18" charset="0"/>
              </a:rPr>
              <a:t>V</a:t>
            </a:r>
            <a:r>
              <a:rPr lang="en-US" sz="4000" dirty="0" err="1">
                <a:effectLst/>
                <a:ea typeface="Times New Roman" panose="02020603050405020304" pitchFamily="18" charset="0"/>
                <a:cs typeface="Times New Roman" panose="02020603050405020304" pitchFamily="18" charset="0"/>
              </a:rPr>
              <a:t>ariables</a:t>
            </a:r>
            <a:endParaRPr lang="tr-TR" sz="4000" dirty="0">
              <a:effectLst/>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761999"/>
          </a:xfrm>
        </p:spPr>
        <p:txBody>
          <a:bodyPr>
            <a:normAutofit/>
          </a:bodyPr>
          <a:lstStyle/>
          <a:p>
            <a:pPr>
              <a:lnSpc>
                <a:spcPct val="115000"/>
              </a:lnSpc>
              <a:spcAft>
                <a:spcPts val="1200"/>
              </a:spcAft>
            </a:pPr>
            <a:r>
              <a:rPr lang="de-DE" sz="1800" dirty="0">
                <a:effectLst/>
                <a:latin typeface="Calibri" panose="020F0502020204030204" pitchFamily="34" charset="0"/>
                <a:ea typeface="Calibri" panose="020F0502020204030204" pitchFamily="34" charset="0"/>
                <a:cs typeface="Calibri" panose="020F0502020204030204" pitchFamily="34" charset="0"/>
              </a:rPr>
              <a:t>After importhing the file, </a:t>
            </a:r>
            <a:r>
              <a:rPr lang="de-DE" sz="1800" dirty="0" smtClean="0">
                <a:effectLst/>
                <a:latin typeface="Calibri" panose="020F0502020204030204" pitchFamily="34" charset="0"/>
                <a:ea typeface="Calibri" panose="020F0502020204030204" pitchFamily="34" charset="0"/>
                <a:cs typeface="Calibri" panose="020F0502020204030204" pitchFamily="34" charset="0"/>
              </a:rPr>
              <a:t>I </a:t>
            </a:r>
            <a:r>
              <a:rPr lang="de-DE" sz="1800" dirty="0">
                <a:effectLst/>
                <a:latin typeface="Calibri" panose="020F0502020204030204" pitchFamily="34" charset="0"/>
                <a:ea typeface="Calibri" panose="020F0502020204030204" pitchFamily="34" charset="0"/>
                <a:cs typeface="Calibri" panose="020F0502020204030204" pitchFamily="34" charset="0"/>
              </a:rPr>
              <a:t>check the variables. As </a:t>
            </a:r>
            <a:r>
              <a:rPr lang="de-DE" sz="1800" dirty="0" smtClean="0">
                <a:effectLst/>
                <a:latin typeface="Calibri" panose="020F0502020204030204" pitchFamily="34" charset="0"/>
                <a:ea typeface="Calibri" panose="020F0502020204030204" pitchFamily="34" charset="0"/>
                <a:cs typeface="Calibri" panose="020F0502020204030204" pitchFamily="34" charset="0"/>
              </a:rPr>
              <a:t>I </a:t>
            </a:r>
            <a:r>
              <a:rPr lang="de-DE" sz="1800" dirty="0">
                <a:effectLst/>
                <a:latin typeface="Calibri" panose="020F0502020204030204" pitchFamily="34" charset="0"/>
                <a:ea typeface="Calibri" panose="020F0502020204030204" pitchFamily="34" charset="0"/>
                <a:cs typeface="Calibri" panose="020F0502020204030204" pitchFamily="34" charset="0"/>
              </a:rPr>
              <a:t>see in the table there are 5 character variables in this dataset.  </a:t>
            </a:r>
            <a:endParaRPr lang="en-US" dirty="0"/>
          </a:p>
        </p:txBody>
      </p:sp>
      <p:pic>
        <p:nvPicPr>
          <p:cNvPr id="5" name="Resim 4">
            <a:extLst>
              <a:ext uri="{FF2B5EF4-FFF2-40B4-BE49-F238E27FC236}">
                <a16:creationId xmlns:a16="http://schemas.microsoft.com/office/drawing/2014/main" id="{A04FD9BB-0D43-4A0B-94FD-8C6E29F5D02E}"/>
              </a:ext>
            </a:extLst>
          </p:cNvPr>
          <p:cNvPicPr/>
          <p:nvPr/>
        </p:nvPicPr>
        <p:blipFill>
          <a:blip r:embed="rId2"/>
          <a:stretch>
            <a:fillRect/>
          </a:stretch>
        </p:blipFill>
        <p:spPr>
          <a:xfrm>
            <a:off x="791842" y="2941637"/>
            <a:ext cx="7596834" cy="487363"/>
          </a:xfrm>
          <a:prstGeom prst="rect">
            <a:avLst/>
          </a:prstGeom>
        </p:spPr>
      </p:pic>
      <p:pic>
        <p:nvPicPr>
          <p:cNvPr id="6" name="Resim 5">
            <a:extLst>
              <a:ext uri="{FF2B5EF4-FFF2-40B4-BE49-F238E27FC236}">
                <a16:creationId xmlns:a16="http://schemas.microsoft.com/office/drawing/2014/main" id="{85ADCB78-1E70-412F-9DFF-4D3E9DD178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1817" y="3733800"/>
            <a:ext cx="3780183" cy="2376489"/>
          </a:xfrm>
          <a:prstGeom prst="rect">
            <a:avLst/>
          </a:prstGeom>
          <a:noFill/>
          <a:ln>
            <a:noFill/>
          </a:ln>
        </p:spPr>
      </p:pic>
      <p:sp>
        <p:nvSpPr>
          <p:cNvPr id="7" name="Title 1">
            <a:extLst>
              <a:ext uri="{FF2B5EF4-FFF2-40B4-BE49-F238E27FC236}">
                <a16:creationId xmlns:a16="http://schemas.microsoft.com/office/drawing/2014/main" id="{118E5D65-41BD-4474-ABCE-10C626241178}"/>
              </a:ext>
            </a:extLst>
          </p:cNvPr>
          <p:cNvSpPr txBox="1">
            <a:spLocks/>
          </p:cNvSpPr>
          <p:nvPr/>
        </p:nvSpPr>
        <p:spPr>
          <a:xfrm>
            <a:off x="791817" y="960438"/>
            <a:ext cx="5532784" cy="74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15000"/>
              </a:lnSpc>
              <a:spcBef>
                <a:spcPts val="1200"/>
              </a:spcBef>
              <a:spcAft>
                <a:spcPts val="0"/>
              </a:spcAft>
              <a:buClrTx/>
              <a:buSzTx/>
              <a:buFont typeface="+mj-lt"/>
              <a:buAutoNum type="arabicPeriod"/>
              <a:tabLst/>
              <a:defRPr/>
            </a:pP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Examining</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Character Data</a:t>
            </a:r>
            <a:endParaRPr kumimoji="0" lang="tr-TR" sz="1800" b="1" i="0" u="none" strike="noStrike" kern="0" cap="none" spc="0" normalizeH="0" baseline="0" noProof="0" dirty="0">
              <a:ln>
                <a:noFill/>
              </a:ln>
              <a:solidFill>
                <a:prstClr val="black"/>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89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6126"/>
          </a:xfrm>
        </p:spPr>
        <p:txBody>
          <a:bodyPr>
            <a:normAutofit/>
          </a:bodyPr>
          <a:lstStyle/>
          <a:p>
            <a:pPr algn="ctr">
              <a:lnSpc>
                <a:spcPct val="107000"/>
              </a:lnSpc>
              <a:spcBef>
                <a:spcPts val="200"/>
              </a:spcBef>
            </a:pPr>
            <a:r>
              <a:rPr lang="en-US" sz="4000" dirty="0">
                <a:effectLst/>
                <a:ea typeface="Times New Roman" panose="02020603050405020304" pitchFamily="18" charset="0"/>
                <a:cs typeface="Times New Roman" panose="02020603050405020304" pitchFamily="18" charset="0"/>
              </a:rPr>
              <a:t>Categorical </a:t>
            </a:r>
            <a:r>
              <a:rPr lang="tr-TR" sz="4000" dirty="0">
                <a:effectLst/>
                <a:ea typeface="Times New Roman" panose="02020603050405020304" pitchFamily="18" charset="0"/>
                <a:cs typeface="Times New Roman" panose="02020603050405020304" pitchFamily="18" charset="0"/>
              </a:rPr>
              <a:t>V</a:t>
            </a:r>
            <a:r>
              <a:rPr lang="en-US" sz="4000" dirty="0" err="1">
                <a:effectLst/>
                <a:ea typeface="Times New Roman" panose="02020603050405020304" pitchFamily="18" charset="0"/>
                <a:cs typeface="Times New Roman" panose="02020603050405020304" pitchFamily="18" charset="0"/>
              </a:rPr>
              <a:t>ariables</a:t>
            </a:r>
            <a:endParaRPr lang="tr-TR" sz="40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2"/>
            <a:ext cx="8229600" cy="1828798"/>
          </a:xfrm>
        </p:spPr>
        <p:txBody>
          <a:bodyPr>
            <a:normAutofit/>
          </a:bodyPr>
          <a:lstStyle/>
          <a:p>
            <a:pPr>
              <a:lnSpc>
                <a:spcPct val="115000"/>
              </a:lnSpc>
              <a:spcAft>
                <a:spcPts val="10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As </a:t>
            </a:r>
            <a:r>
              <a:rPr lang="de-DE"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de-DE" sz="1800" dirty="0">
                <a:effectLst/>
                <a:latin typeface="Calibri" panose="020F0502020204030204" pitchFamily="34" charset="0"/>
                <a:ea typeface="Calibri" panose="020F0502020204030204" pitchFamily="34" charset="0"/>
                <a:cs typeface="Times New Roman" panose="02020603050405020304" pitchFamily="18" charset="0"/>
              </a:rPr>
              <a:t>show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before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a:effectLst/>
                <a:latin typeface="Calibri" panose="020F0502020204030204" pitchFamily="34" charset="0"/>
                <a:ea typeface="Calibri" panose="020F0502020204030204" pitchFamily="34" charset="0"/>
                <a:cs typeface="Times New Roman" panose="02020603050405020304" pitchFamily="18" charset="0"/>
              </a:rPr>
              <a:t> and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explained</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there</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are</a:t>
            </a:r>
            <a:r>
              <a:rPr lang="de-DE" sz="1800" dirty="0">
                <a:effectLst/>
                <a:latin typeface="Calibri" panose="020F0502020204030204" pitchFamily="34" charset="0"/>
                <a:ea typeface="Calibri" panose="020F0502020204030204" pitchFamily="34" charset="0"/>
                <a:cs typeface="Times New Roman" panose="02020603050405020304" pitchFamily="18" charset="0"/>
              </a:rPr>
              <a:t> 5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character</a:t>
            </a:r>
            <a:r>
              <a:rPr lang="de-DE" sz="1800" dirty="0">
                <a:effectLst/>
                <a:latin typeface="Calibri" panose="020F0502020204030204" pitchFamily="34" charset="0"/>
                <a:ea typeface="Calibri" panose="020F0502020204030204" pitchFamily="34" charset="0"/>
                <a:cs typeface="Times New Roman" panose="02020603050405020304" pitchFamily="18" charset="0"/>
              </a:rPr>
              <a:t> variables,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values</a:t>
            </a:r>
            <a:r>
              <a:rPr lang="de-DE" sz="1800" dirty="0">
                <a:effectLst/>
                <a:latin typeface="Calibri" panose="020F0502020204030204" pitchFamily="34" charset="0"/>
                <a:ea typeface="Calibri" panose="020F0502020204030204" pitchFamily="34" charset="0"/>
                <a:cs typeface="Times New Roman" panose="02020603050405020304" pitchFamily="18" charset="0"/>
              </a:rPr>
              <a:t> in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our</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dataset</a:t>
            </a:r>
            <a:r>
              <a:rPr lang="de-DE"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Onl</a:t>
            </a:r>
            <a:r>
              <a:rPr lang="tr-TR" sz="1800" dirty="0" err="1">
                <a:latin typeface="Calibri" panose="020F0502020204030204" pitchFamily="34" charset="0"/>
                <a:ea typeface="Calibri" panose="020F0502020204030204" pitchFamily="34" charset="0"/>
                <a:cs typeface="Times New Roman" panose="02020603050405020304" pitchFamily="18" charset="0"/>
              </a:rPr>
              <a:t>y</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two</a:t>
            </a:r>
            <a:r>
              <a:rPr lang="tr-TR" sz="1800" dirty="0">
                <a:latin typeface="Calibri" panose="020F0502020204030204" pitchFamily="34" charset="0"/>
                <a:ea typeface="Calibri" panose="020F0502020204030204" pitchFamily="34" charset="0"/>
                <a:cs typeface="Times New Roman" panose="02020603050405020304" pitchFamily="18" charset="0"/>
              </a:rPr>
              <a:t> of </a:t>
            </a:r>
            <a:r>
              <a:rPr lang="tr-TR" sz="1800" dirty="0" err="1">
                <a:latin typeface="Calibri" panose="020F0502020204030204" pitchFamily="34" charset="0"/>
                <a:ea typeface="Calibri" panose="020F0502020204030204" pitchFamily="34" charset="0"/>
                <a:cs typeface="Times New Roman" panose="02020603050405020304" pitchFamily="18" charset="0"/>
              </a:rPr>
              <a:t>the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variables</a:t>
            </a:r>
            <a:r>
              <a:rPr lang="tr-TR" sz="1800" dirty="0">
                <a:latin typeface="Calibri" panose="020F0502020204030204" pitchFamily="34" charset="0"/>
                <a:ea typeface="Calibri" panose="020F0502020204030204" pitchFamily="34" charset="0"/>
                <a:cs typeface="Times New Roman" panose="02020603050405020304" pitchFamily="18" charset="0"/>
              </a:rPr>
              <a:t>, Name </a:t>
            </a:r>
            <a:r>
              <a:rPr lang="tr-TR" sz="1800" dirty="0" err="1">
                <a:latin typeface="Calibri" panose="020F0502020204030204" pitchFamily="34" charset="0"/>
                <a:ea typeface="Calibri" panose="020F0502020204030204" pitchFamily="34" charset="0"/>
                <a:cs typeface="Times New Roman" panose="02020603050405020304" pitchFamily="18" charset="0"/>
              </a:rPr>
              <a:t>and</a:t>
            </a:r>
            <a:r>
              <a:rPr lang="tr-TR" sz="1800" dirty="0">
                <a:latin typeface="Calibri" panose="020F0502020204030204" pitchFamily="34" charset="0"/>
                <a:ea typeface="Calibri" panose="020F0502020204030204" pitchFamily="34" charset="0"/>
                <a:cs typeface="Times New Roman" panose="02020603050405020304" pitchFamily="18" charset="0"/>
              </a:rPr>
              <a:t> Host Name, </a:t>
            </a:r>
            <a:r>
              <a:rPr lang="tr-TR" sz="1800" dirty="0" err="1">
                <a:latin typeface="Calibri" panose="020F0502020204030204" pitchFamily="34" charset="0"/>
                <a:ea typeface="Calibri" panose="020F0502020204030204" pitchFamily="34" charset="0"/>
                <a:cs typeface="Times New Roman" panose="02020603050405020304" pitchFamily="18" charset="0"/>
              </a:rPr>
              <a:t>have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missing</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values</a:t>
            </a:r>
            <a:r>
              <a:rPr lang="tr-TR" sz="1800" dirty="0">
                <a:effectLst/>
                <a:latin typeface="Calibri" panose="020F0502020204030204" pitchFamily="34" charset="0"/>
                <a:ea typeface="Calibri" panose="020F0502020204030204" pitchFamily="34" charset="0"/>
                <a:cs typeface="Times New Roman" panose="02020603050405020304" pitchFamily="18" charset="0"/>
              </a:rPr>
              <a:t>. Here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I </a:t>
            </a:r>
            <a:r>
              <a:rPr lang="tr-TR" sz="1800" dirty="0">
                <a:effectLst/>
                <a:latin typeface="Calibri" panose="020F0502020204030204" pitchFamily="34" charset="0"/>
                <a:ea typeface="Calibri" panose="020F0502020204030204" pitchFamily="34" charset="0"/>
                <a:cs typeface="Times New Roman" panose="02020603050405020304" pitchFamily="18" charset="0"/>
              </a:rPr>
              <a:t>examin</a:t>
            </a:r>
            <a:r>
              <a:rPr lang="tr-TR" sz="1800" dirty="0">
                <a:latin typeface="Calibri" panose="020F0502020204030204" pitchFamily="34" charset="0"/>
                <a:ea typeface="Calibri" panose="020F0502020204030204" pitchFamily="34" charset="0"/>
                <a:cs typeface="Times New Roman" panose="02020603050405020304" pitchFamily="18" charset="0"/>
              </a:rPr>
              <a:t>e each of them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800" dirty="0">
                <a:latin typeface="Calibri" panose="020F0502020204030204" pitchFamily="34" charset="0"/>
                <a:ea typeface="Calibri" panose="020F0502020204030204" pitchFamily="34" charset="0"/>
                <a:cs typeface="Times New Roman" panose="02020603050405020304" pitchFamily="18" charset="0"/>
              </a:rPr>
              <a:t>As </a:t>
            </a:r>
            <a:r>
              <a:rPr lang="tr-TR" sz="1800" dirty="0" err="1">
                <a:latin typeface="Calibri" panose="020F0502020204030204" pitchFamily="34" charset="0"/>
                <a:ea typeface="Calibri" panose="020F0502020204030204" pitchFamily="34" charset="0"/>
                <a:cs typeface="Times New Roman" panose="02020603050405020304" pitchFamily="18" charset="0"/>
              </a:rPr>
              <a:t>you</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see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there</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are</a:t>
            </a:r>
            <a:r>
              <a:rPr lang="tr-TR" sz="1800" dirty="0">
                <a:latin typeface="Calibri" panose="020F0502020204030204" pitchFamily="34" charset="0"/>
                <a:ea typeface="Calibri" panose="020F0502020204030204" pitchFamily="34" charset="0"/>
                <a:cs typeface="Times New Roman" panose="02020603050405020304" pitchFamily="18" charset="0"/>
              </a:rPr>
              <a:t> 6 </a:t>
            </a:r>
            <a:r>
              <a:rPr lang="tr-TR" sz="1800" dirty="0" err="1">
                <a:latin typeface="Calibri" panose="020F0502020204030204" pitchFamily="34" charset="0"/>
                <a:ea typeface="Calibri" panose="020F0502020204030204" pitchFamily="34" charset="0"/>
                <a:cs typeface="Times New Roman" panose="02020603050405020304" pitchFamily="18" charset="0"/>
              </a:rPr>
              <a:t>missing</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values</a:t>
            </a:r>
            <a:r>
              <a:rPr lang="tr-TR" sz="1800" dirty="0">
                <a:latin typeface="Calibri" panose="020F0502020204030204" pitchFamily="34" charset="0"/>
                <a:ea typeface="Calibri" panose="020F0502020204030204" pitchFamily="34" charset="0"/>
                <a:cs typeface="Times New Roman" panose="02020603050405020304" pitchFamily="18" charset="0"/>
              </a:rPr>
              <a:t> in Name </a:t>
            </a:r>
            <a:r>
              <a:rPr lang="tr-TR" sz="1800" dirty="0" err="1">
                <a:latin typeface="Calibri" panose="020F0502020204030204" pitchFamily="34" charset="0"/>
                <a:ea typeface="Calibri" panose="020F0502020204030204" pitchFamily="34" charset="0"/>
                <a:cs typeface="Times New Roman" panose="02020603050405020304" pitchFamily="18" charset="0"/>
              </a:rPr>
              <a:t>variable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18E5D65-41BD-4474-ABCE-10C626241178}"/>
              </a:ext>
            </a:extLst>
          </p:cNvPr>
          <p:cNvSpPr txBox="1">
            <a:spLocks/>
          </p:cNvSpPr>
          <p:nvPr/>
        </p:nvSpPr>
        <p:spPr>
          <a:xfrm>
            <a:off x="791817" y="960438"/>
            <a:ext cx="5532784" cy="74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15000"/>
              </a:lnSpc>
              <a:spcBef>
                <a:spcPts val="1200"/>
              </a:spcBef>
              <a:spcAft>
                <a:spcPts val="0"/>
              </a:spcAft>
              <a:buClrTx/>
              <a:buSzTx/>
              <a:buFontTx/>
              <a:buNone/>
              <a:tabLst/>
              <a:defRPr/>
            </a:pPr>
            <a:r>
              <a:rPr kumimoji="0" lang="tr-TR"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2. </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Checking </a:t>
            </a:r>
            <a:r>
              <a:rPr kumimoji="0" lang="de-DE" sz="1800" b="1" i="0" u="none" strike="noStrike" kern="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Missing</a:t>
            </a:r>
            <a:r>
              <a:rPr kumimoji="0" lang="de-DE" sz="1800" b="1" i="0" u="none" strike="noStrike" kern="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Values</a:t>
            </a:r>
            <a:endParaRPr kumimoji="0" lang="tr-TR" sz="1800" b="1" i="0" u="none" strike="noStrike" kern="0" cap="none" spc="0" normalizeH="0" baseline="0" noProof="0" dirty="0">
              <a:ln>
                <a:noFill/>
              </a:ln>
              <a:solidFill>
                <a:prstClr val="black"/>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3BE05CD5-4B3B-4884-9965-7050431EAA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399" y="3655529"/>
            <a:ext cx="5410201" cy="752040"/>
          </a:xfrm>
          <a:prstGeom prst="rect">
            <a:avLst/>
          </a:prstGeom>
          <a:noFill/>
          <a:ln>
            <a:noFill/>
          </a:ln>
        </p:spPr>
      </p:pic>
      <p:pic>
        <p:nvPicPr>
          <p:cNvPr id="9" name="Resim 8">
            <a:extLst>
              <a:ext uri="{FF2B5EF4-FFF2-40B4-BE49-F238E27FC236}">
                <a16:creationId xmlns:a16="http://schemas.microsoft.com/office/drawing/2014/main" id="{1A1D74E7-7935-460A-B854-4CE8715857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4399" y="4572000"/>
            <a:ext cx="7479030" cy="990600"/>
          </a:xfrm>
          <a:prstGeom prst="rect">
            <a:avLst/>
          </a:prstGeom>
          <a:noFill/>
          <a:ln>
            <a:noFill/>
          </a:ln>
        </p:spPr>
      </p:pic>
      <p:pic>
        <p:nvPicPr>
          <p:cNvPr id="10" name="Resim 9">
            <a:extLst>
              <a:ext uri="{FF2B5EF4-FFF2-40B4-BE49-F238E27FC236}">
                <a16:creationId xmlns:a16="http://schemas.microsoft.com/office/drawing/2014/main" id="{863FF191-5B1C-4E9A-9FE4-1AC9460508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14399" y="5650830"/>
            <a:ext cx="7620001" cy="292769"/>
          </a:xfrm>
          <a:prstGeom prst="rect">
            <a:avLst/>
          </a:prstGeom>
          <a:noFill/>
          <a:ln>
            <a:noFill/>
          </a:ln>
        </p:spPr>
      </p:pic>
    </p:spTree>
    <p:extLst>
      <p:ext uri="{BB962C8B-B14F-4D97-AF65-F5344CB8AC3E}">
        <p14:creationId xmlns:p14="http://schemas.microsoft.com/office/powerpoint/2010/main" val="389011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598</Words>
  <Application>Microsoft Office PowerPoint</Application>
  <PresentationFormat>On-screen Show (4:3)</PresentationFormat>
  <Paragraphs>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宋体</vt:lpstr>
      <vt:lpstr>Arial</vt:lpstr>
      <vt:lpstr>Calibri</vt:lpstr>
      <vt:lpstr>Cambria</vt:lpstr>
      <vt:lpstr>等线</vt:lpstr>
      <vt:lpstr>Times New Roman</vt:lpstr>
      <vt:lpstr>Office Theme</vt:lpstr>
      <vt:lpstr>PowerPoint Presentation</vt:lpstr>
      <vt:lpstr>Dataset  Description</vt:lpstr>
      <vt:lpstr>Loading the Data</vt:lpstr>
      <vt:lpstr>3. Dataset characteristics </vt:lpstr>
      <vt:lpstr>3. Dataset characteristics </vt:lpstr>
      <vt:lpstr>3. Dataset characteristics </vt:lpstr>
      <vt:lpstr>PowerPoint Presentation</vt:lpstr>
      <vt:lpstr>Categorical Variables</vt:lpstr>
      <vt:lpstr>Categorical Variables</vt:lpstr>
      <vt:lpstr>Categorical Variables</vt:lpstr>
      <vt:lpstr>Categorical Variables</vt:lpstr>
      <vt:lpstr>Categorical Variables</vt:lpstr>
      <vt:lpstr>Categorical Variables</vt:lpstr>
      <vt:lpstr>Numerical Variables</vt:lpstr>
      <vt:lpstr>Numerical Variables</vt:lpstr>
      <vt:lpstr>Numerical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Maryam</cp:lastModifiedBy>
  <cp:revision>17</cp:revision>
  <dcterms:created xsi:type="dcterms:W3CDTF">2006-08-16T00:00:00Z</dcterms:created>
  <dcterms:modified xsi:type="dcterms:W3CDTF">2022-03-02T14:09:37Z</dcterms:modified>
</cp:coreProperties>
</file>