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4" r:id="rId2"/>
    <p:sldId id="275" r:id="rId3"/>
    <p:sldId id="276" r:id="rId4"/>
    <p:sldId id="259" r:id="rId5"/>
    <p:sldId id="272" r:id="rId6"/>
    <p:sldId id="273" r:id="rId7"/>
    <p:sldId id="260" r:id="rId8"/>
    <p:sldId id="271" r:id="rId9"/>
    <p:sldId id="277" r:id="rId10"/>
    <p:sldId id="263" r:id="rId11"/>
    <p:sldId id="262" r:id="rId12"/>
    <p:sldId id="267" r:id="rId13"/>
    <p:sldId id="266" r:id="rId14"/>
    <p:sldId id="269" r:id="rId15"/>
    <p:sldId id="270" r:id="rId16"/>
  </p:sldIdLst>
  <p:sldSz cx="18288000" cy="10287000"/>
  <p:notesSz cx="6858000" cy="9144000"/>
  <p:embeddedFontLst>
    <p:embeddedFont>
      <p:font typeface="Garet" panose="020B0604020202020204" charset="0"/>
      <p:regular r:id="rId18"/>
    </p:embeddedFont>
    <p:embeddedFont>
      <p:font typeface="Garet Bold" panose="020B0604020202020204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287C-7C21-43C4-B097-A6A3FC52915D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91462-1521-42A8-BEB2-43F5E771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91462-1521-42A8-BEB2-43F5E7712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8D2D5-B963-19E8-310B-C1BE1A7B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8EB0-2DB9-B6A2-9362-AFAEFEAE7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FE26C-AFF0-3CDF-B7E8-0CC4E5EBD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60BF-7E0A-2FA6-AE37-27B7112F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91462-1521-42A8-BEB2-43F5E77123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8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r="-2479" b="-184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904823" y="-898106"/>
            <a:ext cx="4404437" cy="5655778"/>
          </a:xfrm>
          <a:custGeom>
            <a:avLst/>
            <a:gdLst/>
            <a:ahLst/>
            <a:cxnLst/>
            <a:rect l="l" t="t" r="r" b="b"/>
            <a:pathLst>
              <a:path w="4404437" h="5655778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653346" y="1320942"/>
            <a:ext cx="2410884" cy="608841"/>
            <a:chOff x="0" y="0"/>
            <a:chExt cx="1609259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15998318" y="9036632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6551518" y="9036632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142612" y="2691519"/>
            <a:ext cx="12002775" cy="212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Water Level Monitoring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67298" y="8894709"/>
            <a:ext cx="8153401" cy="932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2662" spc="213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Submitted to: </a:t>
            </a:r>
          </a:p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2662" b="1" spc="213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Mr. Nasir Mehmood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77827" y="1507692"/>
            <a:ext cx="2386403" cy="25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88692" y="5564403"/>
            <a:ext cx="6103308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2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Team AutoBots</a:t>
            </a:r>
          </a:p>
        </p:txBody>
      </p:sp>
      <p:sp>
        <p:nvSpPr>
          <p:cNvPr id="13" name="Freeform 13"/>
          <p:cNvSpPr/>
          <p:nvPr/>
        </p:nvSpPr>
        <p:spPr>
          <a:xfrm rot="-7384997">
            <a:off x="-594215" y="-1991275"/>
            <a:ext cx="4404437" cy="5655778"/>
          </a:xfrm>
          <a:custGeom>
            <a:avLst/>
            <a:gdLst/>
            <a:ahLst/>
            <a:cxnLst/>
            <a:rect l="l" t="t" r="r" b="b"/>
            <a:pathLst>
              <a:path w="4404437" h="5655778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52202" y="391236"/>
            <a:ext cx="7983596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How will it look like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4796886" y="7586199"/>
            <a:ext cx="4240473" cy="4240473"/>
          </a:xfrm>
          <a:custGeom>
            <a:avLst/>
            <a:gdLst/>
            <a:ahLst/>
            <a:cxnLst/>
            <a:rect l="l" t="t" r="r" b="b"/>
            <a:pathLst>
              <a:path w="4240473" h="4240473">
                <a:moveTo>
                  <a:pt x="4240473" y="0"/>
                </a:moveTo>
                <a:lnTo>
                  <a:pt x="0" y="0"/>
                </a:lnTo>
                <a:lnTo>
                  <a:pt x="0" y="4240472"/>
                </a:lnTo>
                <a:lnTo>
                  <a:pt x="4240473" y="4240472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2848C2-0006-B8A6-AD80-B625ACEA4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55731"/>
            <a:ext cx="12344400" cy="6845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6939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982200" y="2209914"/>
            <a:ext cx="3542739" cy="132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74064" y="2209914"/>
            <a:ext cx="5408227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Sustainable</a:t>
            </a:r>
          </a:p>
        </p:txBody>
      </p:sp>
      <p:sp>
        <p:nvSpPr>
          <p:cNvPr id="9" name="Freeform 9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763229" y="5318202"/>
            <a:ext cx="6231465" cy="1102082"/>
            <a:chOff x="-1352786" y="-32020"/>
            <a:chExt cx="2962045" cy="438420"/>
          </a:xfrm>
        </p:grpSpPr>
        <p:sp>
          <p:nvSpPr>
            <p:cNvPr id="14" name="Freeform 14"/>
            <p:cNvSpPr/>
            <p:nvPr/>
          </p:nvSpPr>
          <p:spPr>
            <a:xfrm>
              <a:off x="-1352786" y="-3202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66800" y="5621034"/>
            <a:ext cx="2659773" cy="45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Saves Water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158711" y="5483228"/>
            <a:ext cx="3599825" cy="854973"/>
            <a:chOff x="0" y="0"/>
            <a:chExt cx="1711130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11129" cy="406400"/>
            </a:xfrm>
            <a:custGeom>
              <a:avLst/>
              <a:gdLst/>
              <a:ahLst/>
              <a:cxnLst/>
              <a:rect l="l" t="t" r="r" b="b"/>
              <a:pathLst>
                <a:path w="1711129" h="406400">
                  <a:moveTo>
                    <a:pt x="1507930" y="0"/>
                  </a:moveTo>
                  <a:cubicBezTo>
                    <a:pt x="1620154" y="0"/>
                    <a:pt x="1711129" y="90976"/>
                    <a:pt x="1711129" y="203200"/>
                  </a:cubicBezTo>
                  <a:cubicBezTo>
                    <a:pt x="1711129" y="315424"/>
                    <a:pt x="1620154" y="406400"/>
                    <a:pt x="15079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7625"/>
              <a:ext cx="1711130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56934" y="5487233"/>
            <a:ext cx="3159836" cy="9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Automation in routine tasks</a:t>
            </a: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B975792B-9677-8792-1604-7AD3AB4924CF}"/>
              </a:ext>
            </a:extLst>
          </p:cNvPr>
          <p:cNvSpPr txBox="1"/>
          <p:nvPr/>
        </p:nvSpPr>
        <p:spPr>
          <a:xfrm>
            <a:off x="3210749" y="4408245"/>
            <a:ext cx="2950283" cy="75478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25"/>
              </a:lnSpc>
            </a:pPr>
            <a:endParaRPr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4AA386F4-F8E9-5C8A-5A45-4E3B631A04C5}"/>
              </a:ext>
            </a:extLst>
          </p:cNvPr>
          <p:cNvGrpSpPr/>
          <p:nvPr/>
        </p:nvGrpSpPr>
        <p:grpSpPr>
          <a:xfrm>
            <a:off x="15001850" y="5367829"/>
            <a:ext cx="5609757" cy="922336"/>
            <a:chOff x="-1352786" y="-32020"/>
            <a:chExt cx="2962045" cy="438420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D92D2A4-66BA-484F-4454-F804DC0D4DFB}"/>
                </a:ext>
              </a:extLst>
            </p:cNvPr>
            <p:cNvSpPr/>
            <p:nvPr/>
          </p:nvSpPr>
          <p:spPr>
            <a:xfrm>
              <a:off x="-1352786" y="-3202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1EBAF462-05D0-86DE-E2C7-6313EF3C9FF3}"/>
                </a:ext>
              </a:extLst>
            </p:cNvPr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:a16="http://schemas.microsoft.com/office/drawing/2014/main" id="{2B98E93B-DFED-31C1-BFF2-76D3372AA2A5}"/>
              </a:ext>
            </a:extLst>
          </p:cNvPr>
          <p:cNvGrpSpPr/>
          <p:nvPr/>
        </p:nvGrpSpPr>
        <p:grpSpPr>
          <a:xfrm>
            <a:off x="5529882" y="5439516"/>
            <a:ext cx="6231465" cy="922336"/>
            <a:chOff x="-1352786" y="-32020"/>
            <a:chExt cx="2962045" cy="438420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57B06710-6460-DF6E-F789-EC1F016DE29A}"/>
                </a:ext>
              </a:extLst>
            </p:cNvPr>
            <p:cNvSpPr/>
            <p:nvPr/>
          </p:nvSpPr>
          <p:spPr>
            <a:xfrm>
              <a:off x="-1352786" y="-3202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FDB9D3BF-2634-9FFA-89B1-E4C9C5790FCE}"/>
                </a:ext>
              </a:extLst>
            </p:cNvPr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33" name="AutoShape 23">
            <a:extLst>
              <a:ext uri="{FF2B5EF4-FFF2-40B4-BE49-F238E27FC236}">
                <a16:creationId xmlns:a16="http://schemas.microsoft.com/office/drawing/2014/main" id="{7726984E-475C-10AF-33C7-36CF0C7ABB00}"/>
              </a:ext>
            </a:extLst>
          </p:cNvPr>
          <p:cNvSpPr/>
          <p:nvPr/>
        </p:nvSpPr>
        <p:spPr>
          <a:xfrm>
            <a:off x="13840723" y="5865464"/>
            <a:ext cx="1018277" cy="1538"/>
          </a:xfrm>
          <a:prstGeom prst="line">
            <a:avLst/>
          </a:prstGeom>
          <a:ln w="38100" cap="flat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23">
            <a:extLst>
              <a:ext uri="{FF2B5EF4-FFF2-40B4-BE49-F238E27FC236}">
                <a16:creationId xmlns:a16="http://schemas.microsoft.com/office/drawing/2014/main" id="{518C02EE-79F0-E96E-1BA9-12E7E596C243}"/>
              </a:ext>
            </a:extLst>
          </p:cNvPr>
          <p:cNvSpPr/>
          <p:nvPr/>
        </p:nvSpPr>
        <p:spPr>
          <a:xfrm flipV="1">
            <a:off x="8915395" y="5847089"/>
            <a:ext cx="1139271" cy="19913"/>
          </a:xfrm>
          <a:prstGeom prst="line">
            <a:avLst/>
          </a:prstGeom>
          <a:ln w="38100" cap="flat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23">
            <a:extLst>
              <a:ext uri="{FF2B5EF4-FFF2-40B4-BE49-F238E27FC236}">
                <a16:creationId xmlns:a16="http://schemas.microsoft.com/office/drawing/2014/main" id="{3A3945C8-5BE0-F594-7A06-66B47D94A2AE}"/>
              </a:ext>
            </a:extLst>
          </p:cNvPr>
          <p:cNvSpPr/>
          <p:nvPr/>
        </p:nvSpPr>
        <p:spPr>
          <a:xfrm flipV="1">
            <a:off x="4190043" y="5829301"/>
            <a:ext cx="1220157" cy="17788"/>
          </a:xfrm>
          <a:prstGeom prst="line">
            <a:avLst/>
          </a:prstGeom>
          <a:ln w="38100" cap="flat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C2A1934E-D33E-371E-84B5-486F66F27DD8}"/>
              </a:ext>
            </a:extLst>
          </p:cNvPr>
          <p:cNvSpPr txBox="1"/>
          <p:nvPr/>
        </p:nvSpPr>
        <p:spPr>
          <a:xfrm>
            <a:off x="5717505" y="5448076"/>
            <a:ext cx="2956021" cy="913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Cuts Electricity Costs</a:t>
            </a: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155592D3-A17E-D9F0-A395-907D5B2589D5}"/>
              </a:ext>
            </a:extLst>
          </p:cNvPr>
          <p:cNvSpPr txBox="1"/>
          <p:nvPr/>
        </p:nvSpPr>
        <p:spPr>
          <a:xfrm>
            <a:off x="14972582" y="5380377"/>
            <a:ext cx="3159836" cy="91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800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IOT in smart cities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2265515" y="4371637"/>
            <a:ext cx="4796896" cy="608841"/>
            <a:chOff x="0" y="0"/>
            <a:chExt cx="3201916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01916" cy="406400"/>
            </a:xfrm>
            <a:custGeom>
              <a:avLst/>
              <a:gdLst/>
              <a:ahLst/>
              <a:cxnLst/>
              <a:rect l="l" t="t" r="r" b="b"/>
              <a:pathLst>
                <a:path w="3201916" h="406400">
                  <a:moveTo>
                    <a:pt x="2998716" y="0"/>
                  </a:moveTo>
                  <a:cubicBezTo>
                    <a:pt x="3110941" y="0"/>
                    <a:pt x="3201916" y="90976"/>
                    <a:pt x="3201916" y="203200"/>
                  </a:cubicBezTo>
                  <a:cubicBezTo>
                    <a:pt x="3201916" y="315424"/>
                    <a:pt x="3110941" y="406400"/>
                    <a:pt x="29987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3201916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41601" y="4395299"/>
            <a:ext cx="4796896" cy="608841"/>
            <a:chOff x="0" y="0"/>
            <a:chExt cx="3201916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01916" cy="406400"/>
            </a:xfrm>
            <a:custGeom>
              <a:avLst/>
              <a:gdLst/>
              <a:ahLst/>
              <a:cxnLst/>
              <a:rect l="l" t="t" r="r" b="b"/>
              <a:pathLst>
                <a:path w="3201916" h="406400">
                  <a:moveTo>
                    <a:pt x="2998716" y="0"/>
                  </a:moveTo>
                  <a:cubicBezTo>
                    <a:pt x="3110941" y="0"/>
                    <a:pt x="3201916" y="90976"/>
                    <a:pt x="3201916" y="203200"/>
                  </a:cubicBezTo>
                  <a:cubicBezTo>
                    <a:pt x="3201916" y="315424"/>
                    <a:pt x="3110941" y="406400"/>
                    <a:pt x="29987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3201916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302398" y="2030328"/>
            <a:ext cx="7580571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Prospects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317524" y="1970235"/>
            <a:ext cx="3851969" cy="132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Future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54394" y="5446340"/>
            <a:ext cx="5358927" cy="1165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Can be performed using anomaly detection ML models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7595" y="5494411"/>
            <a:ext cx="4519118" cy="193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Real Time tank status on the go</a:t>
            </a:r>
          </a:p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Manual Pump  Control via app interface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F3E1AB2B-4ED5-C0CC-E6D4-AA501F82B617}"/>
              </a:ext>
            </a:extLst>
          </p:cNvPr>
          <p:cNvGrpSpPr/>
          <p:nvPr/>
        </p:nvGrpSpPr>
        <p:grpSpPr>
          <a:xfrm>
            <a:off x="618706" y="4412270"/>
            <a:ext cx="4796896" cy="608841"/>
            <a:chOff x="0" y="0"/>
            <a:chExt cx="3201916" cy="406400"/>
          </a:xfrm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88199E1-8AF7-FE7D-BDBD-EACEC2816DB6}"/>
                </a:ext>
              </a:extLst>
            </p:cNvPr>
            <p:cNvSpPr/>
            <p:nvPr/>
          </p:nvSpPr>
          <p:spPr>
            <a:xfrm>
              <a:off x="0" y="0"/>
              <a:ext cx="3201916" cy="406400"/>
            </a:xfrm>
            <a:custGeom>
              <a:avLst/>
              <a:gdLst/>
              <a:ahLst/>
              <a:cxnLst/>
              <a:rect l="l" t="t" r="r" b="b"/>
              <a:pathLst>
                <a:path w="3201916" h="406400">
                  <a:moveTo>
                    <a:pt x="2998716" y="0"/>
                  </a:moveTo>
                  <a:cubicBezTo>
                    <a:pt x="3110941" y="0"/>
                    <a:pt x="3201916" y="90976"/>
                    <a:pt x="3201916" y="203200"/>
                  </a:cubicBezTo>
                  <a:cubicBezTo>
                    <a:pt x="3201916" y="315424"/>
                    <a:pt x="3110941" y="406400"/>
                    <a:pt x="29987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CFD6D331-2BCB-3A76-257B-E3F1E003BBC7}"/>
                </a:ext>
              </a:extLst>
            </p:cNvPr>
            <p:cNvSpPr txBox="1"/>
            <p:nvPr/>
          </p:nvSpPr>
          <p:spPr>
            <a:xfrm>
              <a:off x="0" y="47625"/>
              <a:ext cx="3201916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D303DEFF-9475-5A00-00C7-3E41B7A7F8AB}"/>
              </a:ext>
            </a:extLst>
          </p:cNvPr>
          <p:cNvSpPr txBox="1"/>
          <p:nvPr/>
        </p:nvSpPr>
        <p:spPr>
          <a:xfrm>
            <a:off x="12323822" y="5494411"/>
            <a:ext cx="5358927" cy="193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Manage multiple tanks and pipelines</a:t>
            </a:r>
          </a:p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342900" indent="-342900" algn="l">
              <a:lnSpc>
                <a:spcPts val="300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Detect leaks or abnormal consumptions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AE28A3C-EFD5-ED87-D2C7-8A90FBDA5664}"/>
              </a:ext>
            </a:extLst>
          </p:cNvPr>
          <p:cNvSpPr txBox="1"/>
          <p:nvPr/>
        </p:nvSpPr>
        <p:spPr>
          <a:xfrm>
            <a:off x="13420046" y="3826895"/>
            <a:ext cx="3828450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Multi-Tank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566F3721-8B3D-CB67-53A6-879EF655DE30}"/>
              </a:ext>
            </a:extLst>
          </p:cNvPr>
          <p:cNvSpPr txBox="1"/>
          <p:nvPr/>
        </p:nvSpPr>
        <p:spPr>
          <a:xfrm>
            <a:off x="6641192" y="3892337"/>
            <a:ext cx="4744198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Leakage Detection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E69E1A99-0B7E-F6A2-F918-70E23524E89A}"/>
              </a:ext>
            </a:extLst>
          </p:cNvPr>
          <p:cNvSpPr txBox="1"/>
          <p:nvPr/>
        </p:nvSpPr>
        <p:spPr>
          <a:xfrm>
            <a:off x="1225589" y="3920088"/>
            <a:ext cx="3466570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Mobile App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1256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8551" y="3411248"/>
            <a:ext cx="3128217" cy="2985764"/>
            <a:chOff x="-366471" y="-11891"/>
            <a:chExt cx="15572971" cy="14863810"/>
          </a:xfrm>
        </p:grpSpPr>
        <p:sp>
          <p:nvSpPr>
            <p:cNvPr id="10" name="Freeform 10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152414" y="3479230"/>
            <a:ext cx="2985764" cy="2849798"/>
            <a:chOff x="-366471" y="-11891"/>
            <a:chExt cx="15572971" cy="14863810"/>
          </a:xfrm>
        </p:grpSpPr>
        <p:sp>
          <p:nvSpPr>
            <p:cNvPr id="14" name="Freeform 14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775300" y="4235475"/>
            <a:ext cx="300038" cy="300038"/>
            <a:chOff x="0" y="0"/>
            <a:chExt cx="79022" cy="790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9022" cy="79022"/>
            </a:xfrm>
            <a:custGeom>
              <a:avLst/>
              <a:gdLst/>
              <a:ahLst/>
              <a:cxnLst/>
              <a:rect l="l" t="t" r="r" b="b"/>
              <a:pathLst>
                <a:path w="79022" h="79022">
                  <a:moveTo>
                    <a:pt x="0" y="0"/>
                  </a:moveTo>
                  <a:lnTo>
                    <a:pt x="79022" y="0"/>
                  </a:lnTo>
                  <a:lnTo>
                    <a:pt x="79022" y="79022"/>
                  </a:lnTo>
                  <a:lnTo>
                    <a:pt x="0" y="79022"/>
                  </a:ln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7625"/>
              <a:ext cx="79022" cy="3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353800" y="1189295"/>
            <a:ext cx="3400168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Ahead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51925" y="1152172"/>
            <a:ext cx="8138956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Possible Challenges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63716" y="4716340"/>
            <a:ext cx="2180990" cy="913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Hardware integration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262898" y="5820430"/>
            <a:ext cx="2777200" cy="2263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ts val="222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Compatibility issues between ESP32 and sensors.</a:t>
            </a:r>
          </a:p>
          <a:p>
            <a:pPr marL="285750" indent="-285750" algn="l">
              <a:lnSpc>
                <a:spcPts val="222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285750" indent="-285750" algn="l">
              <a:lnSpc>
                <a:spcPts val="222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Power supply fluctuations affecting stability.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257116" y="4209044"/>
            <a:ext cx="300038" cy="300038"/>
            <a:chOff x="0" y="0"/>
            <a:chExt cx="79022" cy="7902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9022" cy="79022"/>
            </a:xfrm>
            <a:custGeom>
              <a:avLst/>
              <a:gdLst/>
              <a:ahLst/>
              <a:cxnLst/>
              <a:rect l="l" t="t" r="r" b="b"/>
              <a:pathLst>
                <a:path w="79022" h="79022">
                  <a:moveTo>
                    <a:pt x="0" y="0"/>
                  </a:moveTo>
                  <a:lnTo>
                    <a:pt x="79022" y="0"/>
                  </a:lnTo>
                  <a:lnTo>
                    <a:pt x="79022" y="79022"/>
                  </a:lnTo>
                  <a:lnTo>
                    <a:pt x="0" y="79022"/>
                  </a:ln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47625"/>
              <a:ext cx="79022" cy="3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209736" y="4623157"/>
            <a:ext cx="2783668" cy="913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Connectivity issues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138178" y="6104950"/>
            <a:ext cx="2323967" cy="1699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9"/>
              </a:lnSpc>
              <a:spcBef>
                <a:spcPct val="0"/>
              </a:spcBef>
            </a:pPr>
            <a:r>
              <a:rPr lang="en-US" sz="20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Ultrasonic sensors may give inconsistent readings in narrow or turbulent tanks.</a:t>
            </a: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C0E5C6F8-1B36-6E88-6AA7-F77786DE6629}"/>
              </a:ext>
            </a:extLst>
          </p:cNvPr>
          <p:cNvGrpSpPr>
            <a:grpSpLocks noChangeAspect="1"/>
          </p:cNvGrpSpPr>
          <p:nvPr/>
        </p:nvGrpSpPr>
        <p:grpSpPr>
          <a:xfrm>
            <a:off x="6158567" y="3573921"/>
            <a:ext cx="2980987" cy="2845239"/>
            <a:chOff x="-366471" y="-11891"/>
            <a:chExt cx="15572971" cy="14863810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0DE6BF5-0A4B-5183-1CFA-0FCC4AAF3D09}"/>
                </a:ext>
              </a:extLst>
            </p:cNvPr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1B291B38-32ED-A16A-0CAC-04260748D811}"/>
                </a:ext>
              </a:extLst>
            </p:cNvPr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9BCB81BB-B73A-5B33-306F-96ECDD705ABA}"/>
              </a:ext>
            </a:extLst>
          </p:cNvPr>
          <p:cNvGrpSpPr/>
          <p:nvPr/>
        </p:nvGrpSpPr>
        <p:grpSpPr>
          <a:xfrm>
            <a:off x="15452039" y="4235475"/>
            <a:ext cx="300038" cy="300038"/>
            <a:chOff x="0" y="0"/>
            <a:chExt cx="79022" cy="79022"/>
          </a:xfrm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E8FB4E7-850C-E981-B114-4B4ACC0D66EF}"/>
                </a:ext>
              </a:extLst>
            </p:cNvPr>
            <p:cNvSpPr/>
            <p:nvPr/>
          </p:nvSpPr>
          <p:spPr>
            <a:xfrm>
              <a:off x="0" y="0"/>
              <a:ext cx="79022" cy="79022"/>
            </a:xfrm>
            <a:custGeom>
              <a:avLst/>
              <a:gdLst/>
              <a:ahLst/>
              <a:cxnLst/>
              <a:rect l="l" t="t" r="r" b="b"/>
              <a:pathLst>
                <a:path w="79022" h="79022">
                  <a:moveTo>
                    <a:pt x="0" y="0"/>
                  </a:moveTo>
                  <a:lnTo>
                    <a:pt x="79022" y="0"/>
                  </a:lnTo>
                  <a:lnTo>
                    <a:pt x="79022" y="79022"/>
                  </a:lnTo>
                  <a:lnTo>
                    <a:pt x="0" y="79022"/>
                  </a:lnTo>
                  <a:close/>
                </a:path>
              </a:pathLst>
            </a:custGeom>
            <a:gradFill rotWithShape="1"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28">
              <a:extLst>
                <a:ext uri="{FF2B5EF4-FFF2-40B4-BE49-F238E27FC236}">
                  <a16:creationId xmlns:a16="http://schemas.microsoft.com/office/drawing/2014/main" id="{6D496901-B903-5EED-CB0E-D26028833544}"/>
                </a:ext>
              </a:extLst>
            </p:cNvPr>
            <p:cNvSpPr txBox="1"/>
            <p:nvPr/>
          </p:nvSpPr>
          <p:spPr>
            <a:xfrm>
              <a:off x="0" y="47625"/>
              <a:ext cx="79022" cy="31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42" name="TextBox 29">
            <a:extLst>
              <a:ext uri="{FF2B5EF4-FFF2-40B4-BE49-F238E27FC236}">
                <a16:creationId xmlns:a16="http://schemas.microsoft.com/office/drawing/2014/main" id="{E000B4CE-3FB5-FD0C-24B0-EFB2C377BE34}"/>
              </a:ext>
            </a:extLst>
          </p:cNvPr>
          <p:cNvSpPr txBox="1"/>
          <p:nvPr/>
        </p:nvSpPr>
        <p:spPr>
          <a:xfrm>
            <a:off x="15337111" y="4736398"/>
            <a:ext cx="1888248" cy="9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Sensor accuracy</a:t>
            </a: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3F931A41-87C5-2500-38DE-4820DD0E21C1}"/>
              </a:ext>
            </a:extLst>
          </p:cNvPr>
          <p:cNvSpPr txBox="1"/>
          <p:nvPr/>
        </p:nvSpPr>
        <p:spPr>
          <a:xfrm>
            <a:off x="9131192" y="5891459"/>
            <a:ext cx="2323967" cy="1417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9"/>
              </a:lnSpc>
              <a:spcBef>
                <a:spcPct val="0"/>
              </a:spcBef>
            </a:pPr>
            <a:r>
              <a:rPr lang="en-US" sz="20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Dependencies on</a:t>
            </a:r>
          </a:p>
          <a:p>
            <a:pPr algn="l">
              <a:lnSpc>
                <a:spcPts val="2229"/>
              </a:lnSpc>
              <a:spcBef>
                <a:spcPct val="0"/>
              </a:spcBef>
            </a:pPr>
            <a:r>
              <a:rPr lang="en-US" sz="20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Wi-fi for cloud updates may result in delays or data loss. </a:t>
            </a:r>
          </a:p>
        </p:txBody>
      </p:sp>
      <p:pic>
        <p:nvPicPr>
          <p:cNvPr id="45" name="Picture 44" descr="A computer circuit board with wires&#10;&#10;AI-generated content may be incorrect.">
            <a:extLst>
              <a:ext uri="{FF2B5EF4-FFF2-40B4-BE49-F238E27FC236}">
                <a16:creationId xmlns:a16="http://schemas.microsoft.com/office/drawing/2014/main" id="{3A421093-D7CB-9520-ADAB-793DB6998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9" y="3451564"/>
            <a:ext cx="2932034" cy="29291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9B7AB8-D4FE-CD02-8B5F-617F1D136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44" y="3582102"/>
            <a:ext cx="2758015" cy="2845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48" descr="A circular object with a circular lens&#10;&#10;AI-generated content may be incorrect.">
            <a:extLst>
              <a:ext uri="{FF2B5EF4-FFF2-40B4-BE49-F238E27FC236}">
                <a16:creationId xmlns:a16="http://schemas.microsoft.com/office/drawing/2014/main" id="{E3990D06-E260-3FA2-1161-5688D4B115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486" y="3498470"/>
            <a:ext cx="2775616" cy="28305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7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918939" y="2141199"/>
            <a:ext cx="6951277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57819" y="5131847"/>
            <a:ext cx="8494452" cy="285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We developed a smart, automated water level monitoring system using IoT. The system ensures efficient water usage, reduces manual effort, and prevent wastage. With real-time data and cloud sync, it brings intelligence to everyday resource management. It is scalable, customizable and impactful – a step towards sustainable smart living. 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7860928" y="740006"/>
            <a:ext cx="4240473" cy="3950970"/>
          </a:xfrm>
          <a:custGeom>
            <a:avLst/>
            <a:gdLst/>
            <a:ahLst/>
            <a:cxnLst/>
            <a:rect l="l" t="t" r="r" b="b"/>
            <a:pathLst>
              <a:path w="4240473" h="4240473">
                <a:moveTo>
                  <a:pt x="4240473" y="0"/>
                </a:moveTo>
                <a:lnTo>
                  <a:pt x="0" y="0"/>
                </a:lnTo>
                <a:lnTo>
                  <a:pt x="0" y="4240473"/>
                </a:lnTo>
                <a:lnTo>
                  <a:pt x="4240473" y="4240473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A screenshot of a device">
            <a:extLst>
              <a:ext uri="{FF2B5EF4-FFF2-40B4-BE49-F238E27FC236}">
                <a16:creationId xmlns:a16="http://schemas.microsoft.com/office/drawing/2014/main" id="{14012B20-1BC0-2A04-466E-D677C7B3F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13" y="3924300"/>
            <a:ext cx="4034712" cy="4800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r="-2479" b="-184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891511" y="-891511"/>
            <a:ext cx="4240473" cy="4240473"/>
          </a:xfrm>
          <a:custGeom>
            <a:avLst/>
            <a:gdLst/>
            <a:ahLst/>
            <a:cxnLst/>
            <a:rect l="l" t="t" r="r" b="b"/>
            <a:pathLst>
              <a:path w="4240473" h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9650" y="3188938"/>
            <a:ext cx="13102912" cy="243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sz="14214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691514" y="6933276"/>
            <a:ext cx="4240473" cy="4240473"/>
          </a:xfrm>
          <a:custGeom>
            <a:avLst/>
            <a:gdLst/>
            <a:ahLst/>
            <a:cxnLst/>
            <a:rect l="l" t="t" r="r" b="b"/>
            <a:pathLst>
              <a:path w="4240473" h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57346" y="1320942"/>
            <a:ext cx="2410884" cy="608841"/>
            <a:chOff x="0" y="0"/>
            <a:chExt cx="160925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183524" y="4458803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81827" y="3081466"/>
            <a:ext cx="1193201" cy="945883"/>
          </a:xfrm>
          <a:custGeom>
            <a:avLst/>
            <a:gdLst/>
            <a:ahLst/>
            <a:cxnLst/>
            <a:rect l="l" t="t" r="r" b="b"/>
            <a:pathLst>
              <a:path w="1193201" h="945883">
                <a:moveTo>
                  <a:pt x="0" y="0"/>
                </a:moveTo>
                <a:lnTo>
                  <a:pt x="1193202" y="0"/>
                </a:lnTo>
                <a:lnTo>
                  <a:pt x="1193202" y="945884"/>
                </a:lnTo>
                <a:lnTo>
                  <a:pt x="0" y="94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581827" y="1507692"/>
            <a:ext cx="2386403" cy="25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46147" y="2929066"/>
            <a:ext cx="8432126" cy="133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Group Members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46147" y="4979665"/>
            <a:ext cx="9037377" cy="2482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Maryam Sameen 22-NTU-CS-1354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Muhammad Kaif 22-NTU-CS-1364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Muhammad Abdullah 22-NTU-CS-1358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557346" y="1320942"/>
            <a:ext cx="2410884" cy="608841"/>
            <a:chOff x="0" y="0"/>
            <a:chExt cx="160925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9259" cy="406400"/>
            </a:xfrm>
            <a:custGeom>
              <a:avLst/>
              <a:gdLst/>
              <a:ahLst/>
              <a:cxnLst/>
              <a:rect l="l" t="t" r="r" b="b"/>
              <a:pathLst>
                <a:path w="1609259" h="406400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1761076" y="558249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81827" y="1507692"/>
            <a:ext cx="2386403" cy="25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21926" y="1945925"/>
            <a:ext cx="6295768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43400" y="3321730"/>
            <a:ext cx="10408977" cy="491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Objective:</a:t>
            </a:r>
          </a:p>
          <a:p>
            <a:pPr lvl="1">
              <a:lnSpc>
                <a:spcPts val="3244"/>
              </a:lnSpc>
              <a:spcBef>
                <a:spcPct val="0"/>
              </a:spcBef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	To design an IoT based system to monitor water levels in a tank using an ultrasonic sensor and automate motor control with alerts and real-time ML prediction.</a:t>
            </a:r>
          </a:p>
          <a:p>
            <a:pPr lvl="1">
              <a:lnSpc>
                <a:spcPts val="3244"/>
              </a:lnSpc>
              <a:spcBef>
                <a:spcPct val="0"/>
              </a:spcBef>
            </a:pPr>
            <a:endParaRPr lang="en-US" sz="2317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00100" lvl="1" indent="-3429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Key Features:</a:t>
            </a:r>
          </a:p>
          <a:p>
            <a:pPr marL="1257300" lvl="2" indent="-342900">
              <a:lnSpc>
                <a:spcPts val="3244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Real-time water level monitoring using ESP32-S3</a:t>
            </a:r>
          </a:p>
          <a:p>
            <a:pPr marL="1257300" lvl="2" indent="-342900">
              <a:lnSpc>
                <a:spcPts val="3244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OLED Display for current tank status, buzzer status, prediction</a:t>
            </a:r>
          </a:p>
          <a:p>
            <a:pPr marL="1257300" lvl="2" indent="-342900">
              <a:lnSpc>
                <a:spcPts val="3244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Motor ON/OFF based on Water level</a:t>
            </a:r>
          </a:p>
          <a:p>
            <a:pPr marL="1257300" lvl="2" indent="-342900">
              <a:lnSpc>
                <a:spcPts val="3244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Buzzer for refill/full alert</a:t>
            </a:r>
          </a:p>
          <a:p>
            <a:pPr marL="1257300" lvl="2" indent="-342900">
              <a:lnSpc>
                <a:spcPts val="3244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317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ML Model for predicting usage patterns and level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21926" y="826983"/>
            <a:ext cx="6295768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Project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1493520" y="-432037"/>
            <a:ext cx="3291840" cy="4114800"/>
          </a:xfrm>
          <a:custGeom>
            <a:avLst/>
            <a:gdLst/>
            <a:ahLst/>
            <a:cxnLst/>
            <a:rect l="l" t="t" r="r" b="b"/>
            <a:pathLst>
              <a:path w="3291840" h="411480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57346" y="3106500"/>
            <a:ext cx="1152525" cy="1152525"/>
          </a:xfrm>
          <a:custGeom>
            <a:avLst/>
            <a:gdLst/>
            <a:ahLst/>
            <a:cxnLst/>
            <a:rect l="l" t="t" r="r" b="b"/>
            <a:pathLst>
              <a:path w="1152525" h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49259" y="1601210"/>
            <a:ext cx="7038718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60145" y="416372"/>
            <a:ext cx="6295768" cy="13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Core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134577" y="3997315"/>
            <a:ext cx="3415031" cy="766076"/>
            <a:chOff x="0" y="0"/>
            <a:chExt cx="1811659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11659" cy="406400"/>
            </a:xfrm>
            <a:custGeom>
              <a:avLst/>
              <a:gdLst/>
              <a:ahLst/>
              <a:cxnLst/>
              <a:rect l="l" t="t" r="r" b="b"/>
              <a:pathLst>
                <a:path w="1811659" h="406400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026438" y="4113700"/>
            <a:ext cx="1840961" cy="420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Hardware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73708" y="5858802"/>
            <a:ext cx="7800718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Influxdb</a:t>
            </a: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for real time values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Grafana for Dashboard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Arduino IDE 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Python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096438" y="7967909"/>
            <a:ext cx="3526852" cy="966532"/>
            <a:chOff x="0" y="-106341"/>
            <a:chExt cx="2272757" cy="512741"/>
          </a:xfrm>
        </p:grpSpPr>
        <p:sp>
          <p:nvSpPr>
            <p:cNvPr id="21" name="Freeform 21"/>
            <p:cNvSpPr/>
            <p:nvPr/>
          </p:nvSpPr>
          <p:spPr>
            <a:xfrm>
              <a:off x="72057" y="-106341"/>
              <a:ext cx="2200700" cy="406400"/>
            </a:xfrm>
            <a:custGeom>
              <a:avLst/>
              <a:gdLst/>
              <a:ahLst/>
              <a:cxnLst/>
              <a:rect l="l" t="t" r="r" b="b"/>
              <a:pathLst>
                <a:path w="2200700" h="4064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5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026438" y="6576469"/>
            <a:ext cx="3233542" cy="430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Software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73708" y="7967909"/>
            <a:ext cx="7800718" cy="85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35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Manually through push button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35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Automatically using Relay</a:t>
            </a: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23F62A2-CDE9-F0D5-F39D-31CF46B439A5}"/>
              </a:ext>
            </a:extLst>
          </p:cNvPr>
          <p:cNvSpPr/>
          <p:nvPr/>
        </p:nvSpPr>
        <p:spPr>
          <a:xfrm>
            <a:off x="3208256" y="6408866"/>
            <a:ext cx="3415031" cy="766076"/>
          </a:xfrm>
          <a:custGeom>
            <a:avLst/>
            <a:gdLst/>
            <a:ahLst/>
            <a:cxnLst/>
            <a:rect l="l" t="t" r="r" b="b"/>
            <a:pathLst>
              <a:path w="1811659" h="406400">
                <a:moveTo>
                  <a:pt x="1608459" y="0"/>
                </a:moveTo>
                <a:cubicBezTo>
                  <a:pt x="1720683" y="0"/>
                  <a:pt x="1811659" y="90976"/>
                  <a:pt x="1811659" y="203200"/>
                </a:cubicBezTo>
                <a:cubicBezTo>
                  <a:pt x="1811659" y="315424"/>
                  <a:pt x="1720683" y="406400"/>
                  <a:pt x="1608459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DBD7ACA5-0953-A06B-2A05-E486758B71B5}"/>
              </a:ext>
            </a:extLst>
          </p:cNvPr>
          <p:cNvSpPr txBox="1"/>
          <p:nvPr/>
        </p:nvSpPr>
        <p:spPr>
          <a:xfrm>
            <a:off x="6973708" y="3313678"/>
            <a:ext cx="6261667" cy="2163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Esp32 for Brain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Ultrasonic Sensor (Eyes for water)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Relay + Pump (under consideration)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OLED Display</a:t>
            </a:r>
          </a:p>
          <a:p>
            <a:pPr marL="342900" indent="-342900" algn="l">
              <a:lnSpc>
                <a:spcPts val="340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LED + Buzzer for alerts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1F01213D-8E04-235B-4F62-68D1F93DEB0B}"/>
              </a:ext>
            </a:extLst>
          </p:cNvPr>
          <p:cNvSpPr txBox="1"/>
          <p:nvPr/>
        </p:nvSpPr>
        <p:spPr>
          <a:xfrm>
            <a:off x="3614584" y="8175597"/>
            <a:ext cx="2952796" cy="420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Control Options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950B-3E83-0265-54D8-E66488615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5FE1E8-E0CF-D094-A305-604CA4BD91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B63FA38-708B-FE64-4105-7E8CC55B4C8F}"/>
              </a:ext>
            </a:extLst>
          </p:cNvPr>
          <p:cNvSpPr/>
          <p:nvPr/>
        </p:nvSpPr>
        <p:spPr>
          <a:xfrm>
            <a:off x="12183524" y="4458803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B0D5FE3-4690-D952-0631-B5EFFF2078BA}"/>
              </a:ext>
            </a:extLst>
          </p:cNvPr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E09ED82-7747-C4A0-2BD2-A8F45D8E04A0}"/>
              </a:ext>
            </a:extLst>
          </p:cNvPr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85F151E-1F63-2DD0-D559-1A376479FDBD}"/>
              </a:ext>
            </a:extLst>
          </p:cNvPr>
          <p:cNvSpPr/>
          <p:nvPr/>
        </p:nvSpPr>
        <p:spPr>
          <a:xfrm>
            <a:off x="1581827" y="3081466"/>
            <a:ext cx="1193201" cy="945883"/>
          </a:xfrm>
          <a:custGeom>
            <a:avLst/>
            <a:gdLst/>
            <a:ahLst/>
            <a:cxnLst/>
            <a:rect l="l" t="t" r="r" b="b"/>
            <a:pathLst>
              <a:path w="1193201" h="945883">
                <a:moveTo>
                  <a:pt x="0" y="0"/>
                </a:moveTo>
                <a:lnTo>
                  <a:pt x="1193202" y="0"/>
                </a:lnTo>
                <a:lnTo>
                  <a:pt x="1193202" y="945884"/>
                </a:lnTo>
                <a:lnTo>
                  <a:pt x="0" y="94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CEEAE35-D0D3-CDC7-CAB8-6AB43D9751B3}"/>
              </a:ext>
            </a:extLst>
          </p:cNvPr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D974616-DD7D-2B5E-D764-779ED813C9BA}"/>
              </a:ext>
            </a:extLst>
          </p:cNvPr>
          <p:cNvSpPr txBox="1"/>
          <p:nvPr/>
        </p:nvSpPr>
        <p:spPr>
          <a:xfrm>
            <a:off x="3146146" y="2929066"/>
            <a:ext cx="9807853" cy="124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Software Implementation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4B2CE45B-A136-95E5-4D99-02C70E6EBEAE}"/>
              </a:ext>
            </a:extLst>
          </p:cNvPr>
          <p:cNvSpPr txBox="1"/>
          <p:nvPr/>
        </p:nvSpPr>
        <p:spPr>
          <a:xfrm>
            <a:off x="3146146" y="4458803"/>
            <a:ext cx="9037377" cy="4170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Arduino IDE for firmware development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Sensor Logic: </a:t>
            </a: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Calculates level using HC-SR04 sensor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Display Logic: </a:t>
            </a:r>
            <a:r>
              <a:rPr lang="en-US" sz="2800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Updates OLED in real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Relay Logic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Motor ON if level &lt; 10%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Motor OFF if level &gt; 90%</a:t>
            </a:r>
          </a:p>
          <a:p>
            <a:pPr marL="342900" indent="-3429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InfluxDB</a:t>
            </a:r>
            <a:r>
              <a:rPr lang="en-US" sz="2800" b="1" dirty="0">
                <a:solidFill>
                  <a:schemeClr val="bg1"/>
                </a:solidFill>
              </a:rPr>
              <a:t> and Grafana Integration</a:t>
            </a:r>
            <a:r>
              <a:rPr lang="en-US" sz="2800" dirty="0">
                <a:solidFill>
                  <a:schemeClr val="bg1"/>
                </a:solidFill>
              </a:rPr>
              <a:t>: Sends timestamped readings on </a:t>
            </a:r>
            <a:r>
              <a:rPr lang="en-US" sz="2800" dirty="0" err="1">
                <a:solidFill>
                  <a:schemeClr val="bg1"/>
                </a:solidFill>
              </a:rPr>
              <a:t>InfluxDB</a:t>
            </a:r>
            <a:r>
              <a:rPr lang="en-US" sz="2800" dirty="0">
                <a:solidFill>
                  <a:schemeClr val="bg1"/>
                </a:solidFill>
              </a:rPr>
              <a:t> then Grafana for visualization</a:t>
            </a:r>
          </a:p>
          <a:p>
            <a:pPr marL="342900" indent="-342900" algn="l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6E0F5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C112278-EAC8-8410-DD69-9F4497558D12}"/>
              </a:ext>
            </a:extLst>
          </p:cNvPr>
          <p:cNvSpPr txBox="1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 dirty="0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</p:spTree>
    <p:extLst>
      <p:ext uri="{BB962C8B-B14F-4D97-AF65-F5344CB8AC3E}">
        <p14:creationId xmlns:p14="http://schemas.microsoft.com/office/powerpoint/2010/main" val="2479483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FD54B-AD78-EE61-3424-6E8D2B36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5389B4-9CA8-8EA2-0F44-230D35B837BA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63275E-315A-EB01-4F85-685B719F2ACB}"/>
              </a:ext>
            </a:extLst>
          </p:cNvPr>
          <p:cNvSpPr/>
          <p:nvPr/>
        </p:nvSpPr>
        <p:spPr>
          <a:xfrm flipH="1">
            <a:off x="-1761076" y="5582494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A65995C-8896-698F-67FC-74D4B936019D}"/>
              </a:ext>
            </a:extLst>
          </p:cNvPr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A0DF904-9528-7BDA-68DD-0302B97C6CE5}"/>
              </a:ext>
            </a:extLst>
          </p:cNvPr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CFE48B4-BDB7-3581-B951-E57DAE5C19AA}"/>
              </a:ext>
            </a:extLst>
          </p:cNvPr>
          <p:cNvSpPr txBox="1"/>
          <p:nvPr/>
        </p:nvSpPr>
        <p:spPr>
          <a:xfrm>
            <a:off x="5866443" y="1206935"/>
            <a:ext cx="6295768" cy="124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Integration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F50E00-143A-893E-FD18-795618CFACD5}"/>
              </a:ext>
            </a:extLst>
          </p:cNvPr>
          <p:cNvSpPr txBox="1"/>
          <p:nvPr/>
        </p:nvSpPr>
        <p:spPr>
          <a:xfrm>
            <a:off x="3809838" y="2514165"/>
            <a:ext cx="12669086" cy="6565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44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Used AI on edge to predict water usage trends and optimize water control</a:t>
            </a:r>
          </a:p>
          <a:p>
            <a:pPr marL="457200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Steps:</a:t>
            </a:r>
          </a:p>
          <a:p>
            <a:pPr marL="914400" lvl="1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Dataset Preparation: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Collected historical water level readings and corresponding usage categories(e.g., low, medium, high)</a:t>
            </a:r>
          </a:p>
          <a:p>
            <a:pPr marL="914400" lvl="1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6E0F5"/>
                </a:solidFill>
                <a:latin typeface="Garet"/>
                <a:sym typeface="Garet"/>
              </a:rPr>
              <a:t>Model Training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Features: Timestamp, Hour,Day,Current level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Classifier: Random Forest or SVM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Output: Status</a:t>
            </a:r>
          </a:p>
          <a:p>
            <a:pPr marL="914400" lvl="1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6E0F5"/>
                </a:solidFill>
                <a:latin typeface="Garet"/>
                <a:sym typeface="Garet"/>
              </a:rPr>
              <a:t>Model Conversion: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Trained model converted to .tflite format, further encoded as C header for microcontroller</a:t>
            </a:r>
          </a:p>
          <a:p>
            <a:pPr marL="914400" lvl="1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6E0F5"/>
                </a:solidFill>
                <a:latin typeface="Garet"/>
                <a:sym typeface="Garet"/>
              </a:rPr>
              <a:t>Deployment on ESP32: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Model inference run locally using Tensorflow Lite</a:t>
            </a:r>
          </a:p>
          <a:p>
            <a:pPr marL="1371600" lvl="2" indent="-457200">
              <a:lnSpc>
                <a:spcPts val="3244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6E0F5"/>
                </a:solidFill>
                <a:latin typeface="Garet"/>
                <a:sym typeface="Garet"/>
              </a:rPr>
              <a:t>Real time prediction without cloud involvement</a:t>
            </a:r>
          </a:p>
          <a:p>
            <a:pPr>
              <a:lnSpc>
                <a:spcPts val="3244"/>
              </a:lnSpc>
              <a:spcBef>
                <a:spcPct val="0"/>
              </a:spcBef>
            </a:pPr>
            <a:endParaRPr lang="en-US" sz="2800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5C37E71-911C-7F0B-4140-1878F9379958}"/>
              </a:ext>
            </a:extLst>
          </p:cNvPr>
          <p:cNvSpPr txBox="1"/>
          <p:nvPr/>
        </p:nvSpPr>
        <p:spPr>
          <a:xfrm>
            <a:off x="5257800" y="316500"/>
            <a:ext cx="7513055" cy="124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Machine Learning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7B237BE-DC6E-2BE9-8CFF-3CBCC02922BF}"/>
              </a:ext>
            </a:extLst>
          </p:cNvPr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B817741-D8A1-A784-EB1E-D9C9D9F9C8D4}"/>
              </a:ext>
            </a:extLst>
          </p:cNvPr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23479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082280" y="4093584"/>
            <a:ext cx="3771900" cy="3771900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90092" y="503405"/>
            <a:ext cx="7384155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Works in real life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51627" y="503405"/>
            <a:ext cx="3405106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How it</a:t>
            </a:r>
          </a:p>
        </p:txBody>
      </p:sp>
      <p:sp>
        <p:nvSpPr>
          <p:cNvPr id="14" name="Freeform 14"/>
          <p:cNvSpPr/>
          <p:nvPr/>
        </p:nvSpPr>
        <p:spPr>
          <a:xfrm>
            <a:off x="7258050" y="4055484"/>
            <a:ext cx="3771900" cy="3771900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2181875" y="4093584"/>
            <a:ext cx="3771900" cy="3771900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911971" y="4854441"/>
            <a:ext cx="2345448" cy="2298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Imagine a tank that knows “</a:t>
            </a:r>
            <a:r>
              <a:rPr lang="en-US" sz="2751" i="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When to fill itself</a:t>
            </a: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87741" y="4854441"/>
            <a:ext cx="2345448" cy="183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No guesswork. No overflows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04763" y="4630373"/>
            <a:ext cx="2761834" cy="2285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400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You get notifications and can override the system – </a:t>
            </a:r>
            <a:r>
              <a:rPr lang="en-US" sz="240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right from alerts</a:t>
            </a:r>
            <a:endParaRPr lang="en-US" sz="2400" dirty="0">
              <a:solidFill>
                <a:srgbClr val="C9BBE8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C21CC-1C02-B139-D1B3-7991CCBA6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AA16CEF-2268-59D8-6319-10507F48996C}"/>
              </a:ext>
            </a:extLst>
          </p:cNvPr>
          <p:cNvSpPr/>
          <p:nvPr/>
        </p:nvSpPr>
        <p:spPr>
          <a:xfrm flipH="1">
            <a:off x="0" y="-59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D77E4CA-23D3-0835-4565-22290D71CF5D}"/>
              </a:ext>
            </a:extLst>
          </p:cNvPr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236F396-3982-FAF2-7746-38BEE4E7A767}"/>
              </a:ext>
            </a:extLst>
          </p:cNvPr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942CCFF-769C-F64E-1198-03A427D78859}"/>
              </a:ext>
            </a:extLst>
          </p:cNvPr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9C5CDDA-3509-3319-CEBB-8DFD570F6F85}"/>
              </a:ext>
            </a:extLst>
          </p:cNvPr>
          <p:cNvSpPr/>
          <p:nvPr/>
        </p:nvSpPr>
        <p:spPr>
          <a:xfrm>
            <a:off x="583480" y="4348386"/>
            <a:ext cx="2858843" cy="2849214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8266AD0-DD0F-634E-5AED-49743C555F4F}"/>
              </a:ext>
            </a:extLst>
          </p:cNvPr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DEDABBF-A0A7-84F0-585A-DB59B62C6280}"/>
              </a:ext>
            </a:extLst>
          </p:cNvPr>
          <p:cNvSpPr txBox="1"/>
          <p:nvPr/>
        </p:nvSpPr>
        <p:spPr>
          <a:xfrm>
            <a:off x="8189905" y="503405"/>
            <a:ext cx="5082728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can be used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1410CD2-B568-BBAF-520B-4E9D3E529E86}"/>
              </a:ext>
            </a:extLst>
          </p:cNvPr>
          <p:cNvSpPr txBox="1"/>
          <p:nvPr/>
        </p:nvSpPr>
        <p:spPr>
          <a:xfrm>
            <a:off x="4199145" y="503405"/>
            <a:ext cx="399076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Where it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BC6DE451-5D82-7ADE-D8F4-892178B5AA59}"/>
              </a:ext>
            </a:extLst>
          </p:cNvPr>
          <p:cNvSpPr/>
          <p:nvPr/>
        </p:nvSpPr>
        <p:spPr>
          <a:xfrm>
            <a:off x="4868165" y="4348386"/>
            <a:ext cx="2858843" cy="2849214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94A598D-0BDE-0259-9081-9635A1464F85}"/>
              </a:ext>
            </a:extLst>
          </p:cNvPr>
          <p:cNvSpPr/>
          <p:nvPr/>
        </p:nvSpPr>
        <p:spPr>
          <a:xfrm>
            <a:off x="9026727" y="4346930"/>
            <a:ext cx="2858844" cy="2959983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D952CAA-6EAC-C8E2-350E-B5994A83663D}"/>
              </a:ext>
            </a:extLst>
          </p:cNvPr>
          <p:cNvSpPr txBox="1"/>
          <p:nvPr/>
        </p:nvSpPr>
        <p:spPr>
          <a:xfrm>
            <a:off x="1003988" y="4754103"/>
            <a:ext cx="2345448" cy="183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Homes</a:t>
            </a:r>
          </a:p>
          <a:p>
            <a:pPr algn="ctr">
              <a:lnSpc>
                <a:spcPts val="3576"/>
              </a:lnSpc>
            </a:pP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No more overflow/</a:t>
            </a:r>
          </a:p>
          <a:p>
            <a:pPr algn="ctr">
              <a:lnSpc>
                <a:spcPts val="3576"/>
              </a:lnSpc>
            </a:pP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Dry tanks.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8BC2487-8D3A-5283-29D2-4CF7C88B0CE3}"/>
              </a:ext>
            </a:extLst>
          </p:cNvPr>
          <p:cNvSpPr txBox="1"/>
          <p:nvPr/>
        </p:nvSpPr>
        <p:spPr>
          <a:xfrm>
            <a:off x="5247967" y="4984935"/>
            <a:ext cx="2345448" cy="1375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 b="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Farms</a:t>
            </a:r>
          </a:p>
          <a:p>
            <a:pPr algn="ctr">
              <a:lnSpc>
                <a:spcPts val="3576"/>
              </a:lnSpc>
            </a:pPr>
            <a:r>
              <a:rPr lang="en-US" sz="275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Timely irrigation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5C320CB-1679-7B17-6241-F458A37B81BB}"/>
              </a:ext>
            </a:extLst>
          </p:cNvPr>
          <p:cNvSpPr txBox="1"/>
          <p:nvPr/>
        </p:nvSpPr>
        <p:spPr>
          <a:xfrm>
            <a:off x="9075232" y="5084343"/>
            <a:ext cx="2761834" cy="1377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800" b="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Buildings</a:t>
            </a:r>
          </a:p>
          <a:p>
            <a:pPr algn="ctr">
              <a:lnSpc>
                <a:spcPts val="3576"/>
              </a:lnSpc>
            </a:pPr>
            <a:r>
              <a:rPr lang="en-US" sz="2800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Multi-tank</a:t>
            </a:r>
          </a:p>
          <a:p>
            <a:pPr algn="ctr">
              <a:lnSpc>
                <a:spcPts val="3576"/>
              </a:lnSpc>
            </a:pPr>
            <a:r>
              <a:rPr lang="en-US" sz="2800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management 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38621A4D-54CA-C089-E35A-3C8E8D0F5A2F}"/>
              </a:ext>
            </a:extLst>
          </p:cNvPr>
          <p:cNvSpPr/>
          <p:nvPr/>
        </p:nvSpPr>
        <p:spPr>
          <a:xfrm>
            <a:off x="13311412" y="4346929"/>
            <a:ext cx="2858844" cy="2959983"/>
          </a:xfrm>
          <a:custGeom>
            <a:avLst/>
            <a:gdLst/>
            <a:ahLst/>
            <a:cxnLst/>
            <a:rect l="l" t="t" r="r" b="b"/>
            <a:pathLst>
              <a:path w="3771900" h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5CC71CD5-57EC-1621-DD55-9D0C7A575992}"/>
              </a:ext>
            </a:extLst>
          </p:cNvPr>
          <p:cNvSpPr txBox="1"/>
          <p:nvPr/>
        </p:nvSpPr>
        <p:spPr>
          <a:xfrm>
            <a:off x="13525952" y="4853510"/>
            <a:ext cx="2655190" cy="1838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800" b="1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Industry</a:t>
            </a:r>
          </a:p>
          <a:p>
            <a:pPr algn="ctr">
              <a:lnSpc>
                <a:spcPts val="3576"/>
              </a:lnSpc>
            </a:pPr>
            <a:r>
              <a:rPr lang="en-US" sz="2800" dirty="0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Smart resource planning</a:t>
            </a:r>
          </a:p>
        </p:txBody>
      </p:sp>
    </p:spTree>
    <p:extLst>
      <p:ext uri="{BB962C8B-B14F-4D97-AF65-F5344CB8AC3E}">
        <p14:creationId xmlns:p14="http://schemas.microsoft.com/office/powerpoint/2010/main" val="256966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9C3FA-676A-C0D8-0F17-D51E5EA3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84504D4-508F-D79D-129A-49FC1B0F82A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10D6D3C-B89B-97FA-3825-14376523CFA2}"/>
              </a:ext>
            </a:extLst>
          </p:cNvPr>
          <p:cNvSpPr/>
          <p:nvPr/>
        </p:nvSpPr>
        <p:spPr>
          <a:xfrm>
            <a:off x="16015874" y="830098"/>
            <a:ext cx="1628775" cy="1628775"/>
          </a:xfrm>
          <a:custGeom>
            <a:avLst/>
            <a:gdLst/>
            <a:ahLst/>
            <a:cxnLst/>
            <a:rect l="l" t="t" r="r" b="b"/>
            <a:pathLst>
              <a:path w="1628775" h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2AF52CC-9933-6390-F9A4-391873CAE8A1}"/>
              </a:ext>
            </a:extLst>
          </p:cNvPr>
          <p:cNvSpPr/>
          <p:nvPr/>
        </p:nvSpPr>
        <p:spPr>
          <a:xfrm flipH="1">
            <a:off x="165525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FA44A75-B3C6-1C73-00D5-971152CE922B}"/>
              </a:ext>
            </a:extLst>
          </p:cNvPr>
          <p:cNvSpPr/>
          <p:nvPr/>
        </p:nvSpPr>
        <p:spPr>
          <a:xfrm flipH="1">
            <a:off x="17105700" y="7306913"/>
            <a:ext cx="555524" cy="558571"/>
          </a:xfrm>
          <a:custGeom>
            <a:avLst/>
            <a:gdLst/>
            <a:ahLst/>
            <a:cxnLst/>
            <a:rect l="l" t="t" r="r" b="b"/>
            <a:pathLst>
              <a:path w="555524" h="558571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0765DE1-9DBA-8D39-30B3-AB05F25B1567}"/>
              </a:ext>
            </a:extLst>
          </p:cNvPr>
          <p:cNvSpPr txBox="1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324754F-470F-AC9A-8071-9EE6D0D3ADC0}"/>
              </a:ext>
            </a:extLst>
          </p:cNvPr>
          <p:cNvSpPr txBox="1"/>
          <p:nvPr/>
        </p:nvSpPr>
        <p:spPr>
          <a:xfrm>
            <a:off x="4267200" y="391236"/>
            <a:ext cx="7983596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Circuit Diagram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52C428D-6873-3A1B-B990-A64550922E86}"/>
              </a:ext>
            </a:extLst>
          </p:cNvPr>
          <p:cNvSpPr/>
          <p:nvPr/>
        </p:nvSpPr>
        <p:spPr>
          <a:xfrm flipH="1">
            <a:off x="4796886" y="7586199"/>
            <a:ext cx="4240473" cy="4240473"/>
          </a:xfrm>
          <a:custGeom>
            <a:avLst/>
            <a:gdLst/>
            <a:ahLst/>
            <a:cxnLst/>
            <a:rect l="l" t="t" r="r" b="b"/>
            <a:pathLst>
              <a:path w="4240473" h="4240473">
                <a:moveTo>
                  <a:pt x="4240473" y="0"/>
                </a:moveTo>
                <a:lnTo>
                  <a:pt x="0" y="0"/>
                </a:lnTo>
                <a:lnTo>
                  <a:pt x="0" y="4240472"/>
                </a:lnTo>
                <a:lnTo>
                  <a:pt x="4240473" y="4240472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D1C2B531-4A9A-097B-C541-B4337B234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5" y="2458873"/>
            <a:ext cx="125063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558</Words>
  <Application>Microsoft Office PowerPoint</Application>
  <PresentationFormat>Custom</PresentationFormat>
  <Paragraphs>128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Garet</vt:lpstr>
      <vt:lpstr>Arial</vt:lpstr>
      <vt:lpstr>Garet Bold</vt:lpstr>
      <vt:lpstr>Calibri</vt:lpstr>
      <vt:lpstr>Courier New</vt:lpstr>
      <vt:lpstr>Aptos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Abdullah Sheikh</cp:lastModifiedBy>
  <cp:revision>26</cp:revision>
  <dcterms:created xsi:type="dcterms:W3CDTF">2006-08-16T00:00:00Z</dcterms:created>
  <dcterms:modified xsi:type="dcterms:W3CDTF">2025-06-26T08:17:24Z</dcterms:modified>
  <dc:identifier>DAGmOmbl5Q8</dc:identifier>
</cp:coreProperties>
</file>