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8842-FC11-FB35-17BE-AC33FEB786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2564C-763F-CE41-0669-BD1638E47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D2729-5254-7443-9E64-5BA0EBDB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8D40-FA8F-4927-87F0-47D882D4CD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33566-91FA-8B5E-A3BF-84F02A44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AC26-A3CB-824E-12A2-4CF1FA7B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C82-52B3-4824-86DA-B14BB40A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3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6205-87A1-2B17-DE81-1C1DDA8D4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B7E5C-0918-BBA3-C73E-054F30017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86DD-D3F5-C3B9-C872-DFF494FE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8D40-FA8F-4927-87F0-47D882D4CD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1C44A-EC5F-F3EA-A0DB-48557163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5A743-9328-4670-79C8-B0B26F8FB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C82-52B3-4824-86DA-B14BB40A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218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B561A-4657-75EF-1053-DB6CF9403B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FCC14-E93B-22C1-1CBF-B4EB8F47B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8F00F-DB9F-018D-CFBF-847CA81B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8D40-FA8F-4927-87F0-47D882D4CD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D3215-5298-54C7-5E53-54EFC072E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E4B93-693B-142A-95C6-853E93E1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C82-52B3-4824-86DA-B14BB40A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35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C3C4-D7A8-F86C-8622-9FC0CE28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0C687-F8A9-92C0-6F8E-D994DA1E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A7C5-8558-83A8-C973-053963C6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8D40-FA8F-4927-87F0-47D882D4CD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84582-246E-93BD-EA79-A9EC2DEE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6AA77-A6B7-B31B-1140-4669B68A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C82-52B3-4824-86DA-B14BB40A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1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70DA-F0D6-A712-3BCB-47EE7725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DE6CF-93F2-9176-2484-EE78C3C9B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5890D-2E04-901B-B43A-5B952254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8D40-FA8F-4927-87F0-47D882D4CD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AE8E3-F740-2F77-6714-7340603B6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EC253-EB2D-2395-87AA-D96BFAC57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C82-52B3-4824-86DA-B14BB40A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6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446E-5A8F-F56B-FD64-2FF70E0BC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FD9C1-EBFE-5D62-A916-B428B6F9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ECDE4-DDB4-3D85-609D-D034A0B64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C0D10-7223-FB81-391F-25229F1A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8D40-FA8F-4927-87F0-47D882D4CD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47EF5-3598-1AE8-1895-4285C06BA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6024D-7A82-9DE9-983E-B7E44C0C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C82-52B3-4824-86DA-B14BB40A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63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FD8D-B002-53DB-5C27-CF19F84B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BF541-C133-4784-7A1F-D0284289A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3172C-F082-4020-7384-A39434AB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F2A75-8A32-CDF6-9735-B5AD97493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CA10D-60C1-C980-E053-7975552DE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7361E-215A-ACBC-FB5A-7708AFA3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8D40-FA8F-4927-87F0-47D882D4CD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45ABA0-E496-FFAE-D742-612F7C22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A77D1-4B2D-F25C-ABD0-E5896DB9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C82-52B3-4824-86DA-B14BB40A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0FB5-885C-89E3-BF75-A017F05B3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BC5D05-9AC0-7B79-8B87-982303A6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8D40-FA8F-4927-87F0-47D882D4CD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C78E3-361F-9227-09CF-62EF7CAE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EB6F6-CE70-3DE6-89D4-892F1D1C7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C82-52B3-4824-86DA-B14BB40A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8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FEE38-6DF0-EF6F-C08A-859C9FFB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8D40-FA8F-4927-87F0-47D882D4CD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B7C7C-A103-632D-8D40-E20337C1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51875-5F15-CBCB-15CF-9C969E0A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C82-52B3-4824-86DA-B14BB40A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3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56452-040F-3E0F-41B2-3F847E374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0AF57-9658-3927-6AD0-19DD4FF2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9F91CA-B927-8D45-1B6E-65462FF24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9FF69-B4AE-80CC-67B7-4322CEC9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8D40-FA8F-4927-87F0-47D882D4CD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9EB74-5B6E-0C1D-58E8-6FC511A1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223F7-E751-7304-20E9-260E8F0C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C82-52B3-4824-86DA-B14BB40A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14CC-2FA6-F46B-03FC-28C033B2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3237D-606D-3648-CFD4-C86A79001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DC665-AB72-BD82-C172-68C9D4BE2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D7310-ED6C-3CC7-7247-391E8780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38D40-FA8F-4927-87F0-47D882D4CD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55532-9E51-5AD2-3F67-0FA8C3EFD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C1393-F904-A398-CC70-D37578A36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65C82-52B3-4824-86DA-B14BB40A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3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A062E-3572-A1E8-BB2A-5B74CC84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8809F-DF60-9A2C-59D1-D9B6B71FF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6E650-22BC-BA17-0DCA-7457E24967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438D40-FA8F-4927-87F0-47D882D4CDB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68131-F8C3-DB01-CD9B-939420BE5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70E2-58F7-21BB-C63D-4F70078A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65C82-52B3-4824-86DA-B14BB40A3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85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aryamShahangian/DLD_DrDa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44736C-5395-FDED-4CF9-C66A1EC12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577456"/>
            <a:ext cx="10909640" cy="1687814"/>
          </a:xfrm>
        </p:spPr>
        <p:txBody>
          <a:bodyPr anchor="b">
            <a:normAutofit/>
          </a:bodyPr>
          <a:lstStyle/>
          <a:p>
            <a:r>
              <a:rPr lang="en-US" sz="6600"/>
              <a:t>Lab1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D0346-71D0-162E-AEB5-A0CA74970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660607"/>
            <a:ext cx="10909643" cy="552659"/>
          </a:xfrm>
        </p:spPr>
        <p:txBody>
          <a:bodyPr anchor="t">
            <a:normAutofit/>
          </a:bodyPr>
          <a:lstStyle/>
          <a:p>
            <a:r>
              <a:rPr lang="en-US" sz="1100" b="1"/>
              <a:t>Digital Logic Design</a:t>
            </a:r>
          </a:p>
          <a:p>
            <a:r>
              <a:rPr lang="en-US" sz="1100" b="1"/>
              <a:t>SystemVerilog (SV)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94C0B6-9B0F-468C-7547-8BD8068FA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332" y="591670"/>
            <a:ext cx="5082740" cy="2742004"/>
          </a:xfrm>
          <a:prstGeom prst="rect">
            <a:avLst/>
          </a:prstGeom>
        </p:spPr>
      </p:pic>
      <p:sp>
        <p:nvSpPr>
          <p:cNvPr id="37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48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E3A5EE5-F71B-97E0-A94E-1F4B533678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60000"/>
          </a:blip>
          <a:srcRect l="1315"/>
          <a:stretch/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034128-B464-DA3E-4543-E0CA7296BC85}"/>
              </a:ext>
            </a:extLst>
          </p:cNvPr>
          <p:cNvSpPr txBox="1"/>
          <p:nvPr/>
        </p:nvSpPr>
        <p:spPr>
          <a:xfrm>
            <a:off x="187388" y="3810780"/>
            <a:ext cx="12188952" cy="2588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>
                <a:solidFill>
                  <a:srgbClr val="FFFFFF"/>
                </a:solidFill>
              </a:rPr>
              <a:t>Simulation Results in </a:t>
            </a:r>
            <a:r>
              <a:rPr lang="en-US" sz="1900" b="1" dirty="0" err="1">
                <a:solidFill>
                  <a:srgbClr val="FFFFFF"/>
                </a:solidFill>
              </a:rPr>
              <a:t>ModelSim</a:t>
            </a:r>
            <a:endParaRPr lang="en-US" sz="1900" b="1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FFFFFF"/>
                </a:solidFill>
              </a:rPr>
              <a:t>    The above image shows the successful execution of the NOT gate simulation in </a:t>
            </a:r>
            <a:r>
              <a:rPr lang="en-US" sz="1900" b="1" dirty="0" err="1">
                <a:solidFill>
                  <a:srgbClr val="FFFFFF"/>
                </a:solidFill>
              </a:rPr>
              <a:t>ModelSim</a:t>
            </a:r>
            <a:r>
              <a:rPr lang="en-US" sz="1900" b="1" dirty="0">
                <a:solidFill>
                  <a:srgbClr val="FFFFFF"/>
                </a:solidFill>
              </a:rPr>
              <a:t>.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rgbClr val="FFFFFF"/>
                </a:solidFill>
              </a:rPr>
              <a:t>        The Instance Window confirms that the testbench (tb) and the inverter (</a:t>
            </a:r>
            <a:r>
              <a:rPr lang="en-US" sz="1900" b="1" dirty="0" err="1">
                <a:solidFill>
                  <a:srgbClr val="FFFFFF"/>
                </a:solidFill>
              </a:rPr>
              <a:t>dut</a:t>
            </a:r>
            <a:r>
              <a:rPr lang="en-US" sz="1900" b="1" dirty="0">
                <a:solidFill>
                  <a:srgbClr val="FFFFFF"/>
                </a:solidFill>
              </a:rPr>
              <a:t>) are correctly instantiated.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rgbClr val="FFFFFF"/>
                </a:solidFill>
              </a:rPr>
              <a:t>        The Objects Window displays the input (a) and output (y) signals.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rgbClr val="FFFFFF"/>
                </a:solidFill>
              </a:rPr>
              <a:t>        The Waveform Window verifies that the NOT operation is functioning correctly (y = ~a).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900" b="1" dirty="0">
                <a:solidFill>
                  <a:srgbClr val="FFFFFF"/>
                </a:solidFill>
              </a:rPr>
              <a:t>        The Transcript Window confirms that the simulation ran for 20 ns without errors</a:t>
            </a:r>
          </a:p>
        </p:txBody>
      </p:sp>
    </p:spTree>
    <p:extLst>
      <p:ext uri="{BB962C8B-B14F-4D97-AF65-F5344CB8AC3E}">
        <p14:creationId xmlns:p14="http://schemas.microsoft.com/office/powerpoint/2010/main" val="48391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48B8E9-07DE-DE53-B12D-FA1E6BC41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9245798" cy="1228299"/>
          </a:xfrm>
        </p:spPr>
        <p:txBody>
          <a:bodyPr>
            <a:normAutofit/>
          </a:bodyPr>
          <a:lstStyle/>
          <a:p>
            <a:r>
              <a:rPr lang="en-US" sz="4000" dirty="0"/>
              <a:t>Practice More – Implement AND &amp; OR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2400-2D1B-402C-F130-1E1FE032F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602" y="2075536"/>
            <a:ext cx="11277798" cy="2555324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/>
              <a:t>To further strengthen your understanding of combinational logic, </a:t>
            </a:r>
            <a:r>
              <a:rPr lang="en-US" sz="2000" b="1" dirty="0"/>
              <a:t>please implement the AND </a:t>
            </a:r>
            <a:r>
              <a:rPr lang="en-US" sz="2000" b="1" dirty="0" err="1"/>
              <a:t>and</a:t>
            </a:r>
            <a:r>
              <a:rPr lang="en-US" sz="2000" b="1" dirty="0"/>
              <a:t> OR gates</a:t>
            </a:r>
            <a:r>
              <a:rPr lang="en-US" sz="2000" dirty="0"/>
              <a:t> in Verilog.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Design and test both gates following the same approach as the NOT gate.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Use </a:t>
            </a:r>
            <a:r>
              <a:rPr lang="en-US" sz="2000" b="1" dirty="0" err="1"/>
              <a:t>SystemVerilog</a:t>
            </a:r>
            <a:r>
              <a:rPr lang="en-US" sz="2000" dirty="0"/>
              <a:t> and simulate your circuits in </a:t>
            </a:r>
            <a:r>
              <a:rPr lang="en-US" sz="2000" b="1" dirty="0" err="1"/>
              <a:t>ModelSim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 For additional examples and reference codes, you can explore the following repository: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b="1" dirty="0"/>
              <a:t>https://github.com/MaryamShahangian/DLD_DrDas.git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🔗 </a:t>
            </a:r>
            <a:r>
              <a:rPr lang="en-US" sz="2000" b="1" dirty="0">
                <a:hlinkClick r:id="rId2"/>
              </a:rPr>
              <a:t>GitHub Repository – DLD Dr. Das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4C3B39-52F4-D95A-2A45-4468DE844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9942" y="4977280"/>
            <a:ext cx="2420322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349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FB0AE-A995-931F-2FD6-CF5F9F081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3400"/>
              <a:t>Welcome to Dr. Das's Lab!</a:t>
            </a:r>
            <a:br>
              <a:rPr lang="en-US" sz="3400"/>
            </a:br>
            <a:endParaRPr lang="en-US" sz="34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13273-A207-0F05-7AA3-01436820B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11154664" cy="3547872"/>
          </a:xfrm>
        </p:spPr>
        <p:txBody>
          <a:bodyPr anchor="t">
            <a:normAutofit/>
          </a:bodyPr>
          <a:lstStyle/>
          <a:p>
            <a:r>
              <a:rPr lang="en-US" sz="1500" dirty="0"/>
              <a:t>We hope you have a pleasant learning experience while working with this software.</a:t>
            </a:r>
          </a:p>
          <a:p>
            <a:r>
              <a:rPr lang="en-US" sz="1500" dirty="0"/>
              <a:t>In this session, we will design </a:t>
            </a:r>
            <a:r>
              <a:rPr lang="en-US" sz="1500" b="1" dirty="0"/>
              <a:t>basic logic gates: NOT, AND, and OR</a:t>
            </a:r>
            <a:r>
              <a:rPr lang="en-US" sz="1500" dirty="0"/>
              <a:t> together.</a:t>
            </a:r>
          </a:p>
          <a:p>
            <a:r>
              <a:rPr lang="en-US" sz="1500" dirty="0"/>
              <a:t>In the previous session, you successfully installed </a:t>
            </a:r>
            <a:r>
              <a:rPr lang="en-US" sz="1500" b="1" dirty="0" err="1"/>
              <a:t>Modelsim</a:t>
            </a:r>
            <a:r>
              <a:rPr lang="en-US" sz="1500" b="1" dirty="0"/>
              <a:t> software</a:t>
            </a:r>
            <a:r>
              <a:rPr lang="en-US" sz="1500" dirty="0"/>
              <a:t>. Now, it's time to start </a:t>
            </a:r>
            <a:r>
              <a:rPr lang="en-US" sz="1500" b="1" dirty="0"/>
              <a:t>writing code in the </a:t>
            </a:r>
            <a:r>
              <a:rPr lang="en-US" sz="1500" b="1" dirty="0" err="1"/>
              <a:t>SystemVerilog</a:t>
            </a:r>
            <a:r>
              <a:rPr lang="en-US" sz="1500" b="1" dirty="0"/>
              <a:t> 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1500" dirty="0"/>
              <a:t>For this purpose, we will need </a:t>
            </a:r>
            <a:r>
              <a:rPr lang="en-US" sz="1500" b="1" dirty="0"/>
              <a:t>three main files</a:t>
            </a:r>
            <a:r>
              <a:rPr lang="en-US" sz="1500" dirty="0"/>
              <a:t>:</a:t>
            </a:r>
          </a:p>
          <a:p>
            <a:pPr marL="0" indent="0">
              <a:buNone/>
            </a:pPr>
            <a:br>
              <a:rPr lang="en-US" sz="1500" dirty="0"/>
            </a:br>
            <a:r>
              <a:rPr lang="en-US" sz="1500" dirty="0"/>
              <a:t>1️⃣ </a:t>
            </a:r>
            <a:r>
              <a:rPr lang="en-US" sz="1500" b="1" dirty="0"/>
              <a:t>Verilog file</a:t>
            </a:r>
            <a:r>
              <a:rPr lang="en-US" sz="1500" dirty="0"/>
              <a:t> (to describe the logic circuit).</a:t>
            </a:r>
            <a:br>
              <a:rPr lang="en-US" sz="1500" dirty="0"/>
            </a:br>
            <a:r>
              <a:rPr lang="en-US" sz="1500" dirty="0"/>
              <a:t>2️⃣ </a:t>
            </a:r>
            <a:r>
              <a:rPr lang="en-US" sz="1500" b="1" dirty="0"/>
              <a:t>Testbench file</a:t>
            </a:r>
            <a:r>
              <a:rPr lang="en-US" sz="1500" dirty="0"/>
              <a:t> (to test and evaluate the circuit’s performance).</a:t>
            </a:r>
            <a:br>
              <a:rPr lang="en-US" sz="1500" dirty="0"/>
            </a:br>
            <a:r>
              <a:rPr lang="en-US" sz="1500" dirty="0"/>
              <a:t>3️⃣ </a:t>
            </a:r>
            <a:r>
              <a:rPr lang="en-US" sz="1500" b="1" dirty="0"/>
              <a:t>DO file</a:t>
            </a:r>
            <a:r>
              <a:rPr lang="en-US" sz="1500" dirty="0"/>
              <a:t> (to automate the simulation process).</a:t>
            </a:r>
          </a:p>
          <a:p>
            <a:endParaRPr lang="en-US" sz="15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3F920-D552-266F-A7A5-81EFB02D6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578" y="186944"/>
            <a:ext cx="2418755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652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16F556-38D4-7CAE-8640-6695F7B8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/>
              <a:t>What is a DO File?</a:t>
            </a:r>
            <a:br>
              <a:rPr lang="en-US" sz="4600"/>
            </a:br>
            <a:endParaRPr lang="en-US" sz="46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F3424-B3F7-2810-D990-2C795E277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660904"/>
            <a:ext cx="10714397" cy="3547872"/>
          </a:xfrm>
        </p:spPr>
        <p:txBody>
          <a:bodyPr anchor="t">
            <a:normAutofit/>
          </a:bodyPr>
          <a:lstStyle/>
          <a:p>
            <a:r>
              <a:rPr lang="en-US" sz="1400" dirty="0"/>
              <a:t>A </a:t>
            </a:r>
            <a:r>
              <a:rPr lang="en-US" sz="1400" b="1" dirty="0"/>
              <a:t>DO file</a:t>
            </a:r>
            <a:r>
              <a:rPr lang="en-US" sz="1400" dirty="0"/>
              <a:t> in </a:t>
            </a:r>
            <a:r>
              <a:rPr lang="en-US" sz="1400" dirty="0" err="1"/>
              <a:t>ModelSim</a:t>
            </a:r>
            <a:r>
              <a:rPr lang="en-US" sz="1400" dirty="0"/>
              <a:t> is a </a:t>
            </a:r>
            <a:r>
              <a:rPr lang="en-US" sz="1400" b="1" dirty="0"/>
              <a:t>script file</a:t>
            </a:r>
            <a:r>
              <a:rPr lang="en-US" sz="1400" dirty="0"/>
              <a:t> that automates the simulation process by executing a sequence of commands. Instead of manually entering each command in the </a:t>
            </a:r>
            <a:r>
              <a:rPr lang="en-US" sz="1400" dirty="0" err="1"/>
              <a:t>ModelSim</a:t>
            </a:r>
            <a:r>
              <a:rPr lang="en-US" sz="1400" dirty="0"/>
              <a:t> command line, a DO file allows you to </a:t>
            </a:r>
            <a:r>
              <a:rPr lang="en-US" sz="1400" b="1" dirty="0"/>
              <a:t>run multiple commands automatically</a:t>
            </a:r>
            <a:r>
              <a:rPr lang="en-US" sz="1400" dirty="0"/>
              <a:t> with a single execution.</a:t>
            </a:r>
          </a:p>
          <a:p>
            <a:r>
              <a:rPr lang="en-US" sz="16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Why is a DO File Important?</a:t>
            </a:r>
          </a:p>
          <a:p>
            <a:r>
              <a:rPr lang="en-US" sz="1400" dirty="0"/>
              <a:t>Without a </a:t>
            </a:r>
            <a:r>
              <a:rPr lang="en-US" sz="1400" b="1" dirty="0"/>
              <a:t>DO file</a:t>
            </a:r>
            <a:r>
              <a:rPr lang="en-US" sz="1400" dirty="0"/>
              <a:t>, we would have to </a:t>
            </a:r>
            <a:r>
              <a:rPr lang="en-US" sz="1400" b="1" dirty="0"/>
              <a:t>manually type every command</a:t>
            </a:r>
            <a:r>
              <a:rPr lang="en-US" sz="1400" dirty="0"/>
              <a:t> in </a:t>
            </a:r>
            <a:r>
              <a:rPr lang="en-US" sz="1400" dirty="0" err="1"/>
              <a:t>ModelSim</a:t>
            </a:r>
            <a:r>
              <a:rPr lang="en-US" sz="1400" dirty="0"/>
              <a:t>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Compiling the Verilog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Loading the testbench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Adding signals to the waveform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Running the simulation</a:t>
            </a:r>
          </a:p>
          <a:p>
            <a:r>
              <a:rPr lang="en-US" sz="1400" dirty="0"/>
              <a:t>This process would be </a:t>
            </a:r>
            <a:r>
              <a:rPr lang="en-US" sz="1400" b="1" dirty="0"/>
              <a:t>time-consuming and error-prone</a:t>
            </a:r>
            <a:r>
              <a:rPr lang="en-US" sz="1400" dirty="0"/>
              <a:t>, especially for large projects. By using a </a:t>
            </a:r>
            <a:r>
              <a:rPr lang="en-US" sz="1400" b="1" dirty="0"/>
              <a:t>DO file</a:t>
            </a:r>
            <a:r>
              <a:rPr lang="en-US" sz="1400" dirty="0"/>
              <a:t>, we can </a:t>
            </a:r>
            <a:r>
              <a:rPr lang="en-US" sz="1400" b="1" dirty="0"/>
              <a:t>automate</a:t>
            </a:r>
            <a:r>
              <a:rPr lang="en-US" sz="1400" dirty="0"/>
              <a:t> these tasks, ensuring </a:t>
            </a:r>
            <a:r>
              <a:rPr lang="en-US" sz="1400" b="1" dirty="0"/>
              <a:t>consistency</a:t>
            </a:r>
            <a:r>
              <a:rPr lang="en-US" sz="1400" dirty="0"/>
              <a:t> and </a:t>
            </a:r>
            <a:r>
              <a:rPr lang="en-US" sz="1400" b="1" dirty="0"/>
              <a:t>efficiency</a:t>
            </a:r>
            <a:r>
              <a:rPr lang="en-US" sz="1400" dirty="0"/>
              <a:t> in the simulation workflow. </a:t>
            </a:r>
          </a:p>
          <a:p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56ADA7-0357-09A7-58BA-8962357D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742" y="640080"/>
            <a:ext cx="2420322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30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FD27-C918-460F-39ED-150A79D1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11378" cy="12152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42F8EE-AD56-2344-339F-B36E4F46C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73" y="365125"/>
            <a:ext cx="5181453" cy="62845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4FD745-8B5E-222A-BE4E-4A6F491A9E37}"/>
              </a:ext>
            </a:extLst>
          </p:cNvPr>
          <p:cNvSpPr txBox="1"/>
          <p:nvPr/>
        </p:nvSpPr>
        <p:spPr>
          <a:xfrm>
            <a:off x="4050730" y="50605"/>
            <a:ext cx="6385715" cy="52322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400" b="1" dirty="0">
                <a:ln/>
                <a:solidFill>
                  <a:srgbClr val="7030A0"/>
                </a:solidFill>
              </a:rPr>
              <a:t>Handling Interruptions in the Simulation(</a:t>
            </a:r>
            <a:r>
              <a:rPr lang="en-US" sz="1400" b="1" dirty="0">
                <a:solidFill>
                  <a:srgbClr val="7030A0"/>
                </a:solidFill>
              </a:rPr>
              <a:t>🔹 Ensures that if the simulation pauses due to an error or manual stop, it resumes instead of terminating.)</a:t>
            </a:r>
            <a:endParaRPr lang="en-US" sz="1400" b="1" dirty="0">
              <a:ln/>
              <a:solidFill>
                <a:srgbClr val="7030A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DBEC2B-FA0E-8B4B-DB63-2BC163364DC3}"/>
              </a:ext>
            </a:extLst>
          </p:cNvPr>
          <p:cNvCxnSpPr>
            <a:cxnSpLocks/>
          </p:cNvCxnSpPr>
          <p:nvPr/>
        </p:nvCxnSpPr>
        <p:spPr>
          <a:xfrm>
            <a:off x="2208179" y="469901"/>
            <a:ext cx="18338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3AD61BD-0E2F-13AC-9A49-60F9363C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409" y="939420"/>
            <a:ext cx="2185032" cy="16760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77A27D6-E36F-26B6-ABC1-63E9E6CB21E0}"/>
              </a:ext>
            </a:extLst>
          </p:cNvPr>
          <p:cNvSpPr/>
          <p:nvPr/>
        </p:nvSpPr>
        <p:spPr>
          <a:xfrm>
            <a:off x="4039724" y="16192"/>
            <a:ext cx="6109854" cy="6054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9C870F-2167-0D4E-43AB-082822605051}"/>
              </a:ext>
            </a:extLst>
          </p:cNvPr>
          <p:cNvSpPr/>
          <p:nvPr/>
        </p:nvSpPr>
        <p:spPr>
          <a:xfrm>
            <a:off x="5287135" y="1443545"/>
            <a:ext cx="6162308" cy="93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8D65612-8429-4531-B139-22F56921AB2A}"/>
              </a:ext>
            </a:extLst>
          </p:cNvPr>
          <p:cNvSpPr/>
          <p:nvPr/>
        </p:nvSpPr>
        <p:spPr>
          <a:xfrm>
            <a:off x="4549099" y="627653"/>
            <a:ext cx="6672265" cy="8010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D727F0-B484-6EB6-7551-A3E3A9E0D945}"/>
              </a:ext>
            </a:extLst>
          </p:cNvPr>
          <p:cNvSpPr txBox="1"/>
          <p:nvPr/>
        </p:nvSpPr>
        <p:spPr>
          <a:xfrm>
            <a:off x="4601870" y="637815"/>
            <a:ext cx="6672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n/>
                <a:solidFill>
                  <a:schemeClr val="accent3"/>
                </a:solidFill>
              </a:rPr>
              <a:t>🔹 Checks if the work library already exists.</a:t>
            </a:r>
          </a:p>
          <a:p>
            <a:r>
              <a:rPr lang="en-US" sz="1400" b="1" dirty="0">
                <a:ln/>
                <a:solidFill>
                  <a:schemeClr val="accent3"/>
                </a:solidFill>
              </a:rPr>
              <a:t>🔹 If it does, it deletes (</a:t>
            </a:r>
            <a:r>
              <a:rPr lang="en-US" sz="1400" b="1" dirty="0" err="1">
                <a:ln/>
                <a:solidFill>
                  <a:schemeClr val="accent3"/>
                </a:solidFill>
              </a:rPr>
              <a:t>vdel</a:t>
            </a:r>
            <a:r>
              <a:rPr lang="en-US" sz="1400" b="1" dirty="0">
                <a:ln/>
                <a:solidFill>
                  <a:schemeClr val="accent3"/>
                </a:solidFill>
              </a:rPr>
              <a:t> -all) everything inside it.</a:t>
            </a:r>
          </a:p>
          <a:p>
            <a:r>
              <a:rPr lang="en-US" sz="1400" b="1" dirty="0">
                <a:ln/>
                <a:solidFill>
                  <a:schemeClr val="accent3"/>
                </a:solidFill>
              </a:rPr>
              <a:t>🔹 Then, it creates a new library (</a:t>
            </a:r>
            <a:r>
              <a:rPr lang="en-US" sz="1400" b="1" dirty="0" err="1">
                <a:ln/>
                <a:solidFill>
                  <a:schemeClr val="accent3"/>
                </a:solidFill>
              </a:rPr>
              <a:t>vlib</a:t>
            </a:r>
            <a:r>
              <a:rPr lang="en-US" sz="1400" b="1" dirty="0">
                <a:ln/>
                <a:solidFill>
                  <a:schemeClr val="accent3"/>
                </a:solidFill>
              </a:rPr>
              <a:t> work) to store compiled simulation files.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E3CF00-27BF-89F0-C9C3-67C1A91866D5}"/>
              </a:ext>
            </a:extLst>
          </p:cNvPr>
          <p:cNvSpPr txBox="1"/>
          <p:nvPr/>
        </p:nvSpPr>
        <p:spPr>
          <a:xfrm>
            <a:off x="5209860" y="1367224"/>
            <a:ext cx="67712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🔹 </a:t>
            </a:r>
            <a:r>
              <a:rPr lang="en-US" sz="1400" b="1" dirty="0">
                <a:ln/>
                <a:solidFill>
                  <a:srgbClr val="7030A0"/>
                </a:solidFill>
              </a:rPr>
              <a:t>Compiles the Verilog/</a:t>
            </a:r>
            <a:r>
              <a:rPr lang="en-US" sz="1400" b="1" dirty="0" err="1">
                <a:ln/>
                <a:solidFill>
                  <a:srgbClr val="7030A0"/>
                </a:solidFill>
              </a:rPr>
              <a:t>SystemVerilog</a:t>
            </a:r>
            <a:r>
              <a:rPr lang="en-US" sz="1400" b="1" dirty="0">
                <a:ln/>
                <a:solidFill>
                  <a:srgbClr val="7030A0"/>
                </a:solidFill>
              </a:rPr>
              <a:t> source files:</a:t>
            </a:r>
          </a:p>
          <a:p>
            <a:r>
              <a:rPr lang="en-US" sz="1400" b="1" dirty="0">
                <a:ln/>
                <a:solidFill>
                  <a:srgbClr val="7030A0"/>
                </a:solidFill>
              </a:rPr>
              <a:t>    inv.sv → The file (DUT - Device Under Test).</a:t>
            </a:r>
          </a:p>
          <a:p>
            <a:r>
              <a:rPr lang="en-US" sz="1400" b="1" dirty="0">
                <a:ln/>
                <a:solidFill>
                  <a:srgbClr val="7030A0"/>
                </a:solidFill>
              </a:rPr>
              <a:t>    inv_tb.sv → The testbench file (stimulates the DUT).</a:t>
            </a:r>
          </a:p>
          <a:p>
            <a:r>
              <a:rPr lang="en-US" sz="1400" b="1" dirty="0">
                <a:ln/>
                <a:solidFill>
                  <a:srgbClr val="7030A0"/>
                </a:solidFill>
              </a:rPr>
              <a:t>    🔹 The command vlog is used in </a:t>
            </a:r>
            <a:r>
              <a:rPr lang="en-US" sz="1400" b="1" dirty="0" err="1">
                <a:ln/>
                <a:solidFill>
                  <a:srgbClr val="7030A0"/>
                </a:solidFill>
              </a:rPr>
              <a:t>ModelSim</a:t>
            </a:r>
            <a:r>
              <a:rPr lang="en-US" sz="1400" b="1" dirty="0">
                <a:ln/>
                <a:solidFill>
                  <a:srgbClr val="7030A0"/>
                </a:solidFill>
              </a:rPr>
              <a:t> for compilation.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63E08E82-4C0E-2CA7-9A87-B84538EBD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999" y="2450707"/>
            <a:ext cx="5819042" cy="118196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1CC2690-ACEA-2398-5345-24778E868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408" y="1650552"/>
            <a:ext cx="2920727" cy="2411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DAF08A8-861C-3D66-9BAA-57027891D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889" y="2382887"/>
            <a:ext cx="5366825" cy="124978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84CA17B-ED88-817B-364A-272CAE7F7C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38482">
            <a:off x="2726215" y="2232115"/>
            <a:ext cx="2878994" cy="22454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696E095-5B04-DFC7-4CB7-D8F526E37606}"/>
              </a:ext>
            </a:extLst>
          </p:cNvPr>
          <p:cNvSpPr txBox="1"/>
          <p:nvPr/>
        </p:nvSpPr>
        <p:spPr>
          <a:xfrm>
            <a:off x="5580255" y="3699126"/>
            <a:ext cx="4569323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Setting Up the Waveform View:</a:t>
            </a:r>
          </a:p>
          <a:p>
            <a:r>
              <a:rPr lang="en-US" sz="1400" b="1" dirty="0">
                <a:ln/>
                <a:solidFill>
                  <a:srgbClr val="7030A0"/>
                </a:solidFill>
              </a:rPr>
              <a:t>🔹 Opens two essential views in </a:t>
            </a:r>
            <a:r>
              <a:rPr lang="en-US" sz="1400" b="1" dirty="0" err="1">
                <a:ln/>
                <a:solidFill>
                  <a:srgbClr val="7030A0"/>
                </a:solidFill>
              </a:rPr>
              <a:t>ModelSim</a:t>
            </a:r>
            <a:r>
              <a:rPr lang="en-US" sz="1400" b="1" dirty="0">
                <a:ln/>
                <a:solidFill>
                  <a:srgbClr val="7030A0"/>
                </a:solidFill>
              </a:rPr>
              <a:t>:</a:t>
            </a:r>
          </a:p>
          <a:p>
            <a:r>
              <a:rPr lang="en-US" sz="1400" b="1" dirty="0">
                <a:ln/>
                <a:solidFill>
                  <a:srgbClr val="7030A0"/>
                </a:solidFill>
              </a:rPr>
              <a:t>    List View → Displays signal values in tabular format.</a:t>
            </a:r>
          </a:p>
          <a:p>
            <a:r>
              <a:rPr lang="en-US" sz="1400" b="1" dirty="0">
                <a:ln/>
                <a:solidFill>
                  <a:srgbClr val="7030A0"/>
                </a:solidFill>
              </a:rPr>
              <a:t>    Wave View → Displays signals as timing waveforms.</a:t>
            </a:r>
          </a:p>
          <a:p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BD38FCA-396D-7560-9F30-827E3FA49E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22133" y="3699126"/>
            <a:ext cx="5930177" cy="998192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07D5775-701E-746B-AFDF-3383D6CF4B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873821">
            <a:off x="1027359" y="2770039"/>
            <a:ext cx="4836485" cy="52848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E2970491-1A72-4E98-1FE8-A2D53FD313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5241" y="4736920"/>
            <a:ext cx="6902385" cy="101566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81B2EA8-05DE-6528-ADC3-63FBAB7B0A63}"/>
              </a:ext>
            </a:extLst>
          </p:cNvPr>
          <p:cNvSpPr txBox="1"/>
          <p:nvPr/>
        </p:nvSpPr>
        <p:spPr>
          <a:xfrm>
            <a:off x="4957977" y="4733601"/>
            <a:ext cx="3511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Adding Signals to the Waveform: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310292B-7E90-EEC2-864E-D6E432BF8735}"/>
              </a:ext>
            </a:extLst>
          </p:cNvPr>
          <p:cNvSpPr txBox="1"/>
          <p:nvPr/>
        </p:nvSpPr>
        <p:spPr>
          <a:xfrm>
            <a:off x="4873280" y="4978519"/>
            <a:ext cx="71078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n/>
                <a:solidFill>
                  <a:srgbClr val="7030A0"/>
                </a:solidFill>
              </a:rPr>
              <a:t>🔹 Adds all signals inside the testbench (tb) to the waveform view.</a:t>
            </a:r>
          </a:p>
          <a:p>
            <a:r>
              <a:rPr lang="en-US" sz="1400" b="1" dirty="0">
                <a:ln/>
                <a:solidFill>
                  <a:srgbClr val="7030A0"/>
                </a:solidFill>
              </a:rPr>
              <a:t>🔹 -hex → Displays signal values in hexadecimal format (useful for multi-bit signals).</a:t>
            </a:r>
          </a:p>
          <a:p>
            <a:r>
              <a:rPr lang="en-US" sz="1400" b="1" dirty="0">
                <a:ln/>
                <a:solidFill>
                  <a:srgbClr val="7030A0"/>
                </a:solidFill>
              </a:rPr>
              <a:t>🔹 -r → Recursive addition, meaning all sub-signals inside tb will be added.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A16DCAA1-3C79-6623-4016-C73CCB340D8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741908">
            <a:off x="1880005" y="3563961"/>
            <a:ext cx="3691962" cy="47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57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DEFFB-AD06-96F8-2C87-B2B5FD6D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6735064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1800" dirty="0"/>
            </a:br>
            <a:r>
              <a:rPr lang="en-US" sz="1800" dirty="0"/>
              <a:t>Using this DO file automates the entire simulation process, eliminating the need to manually enter commands in </a:t>
            </a:r>
            <a:r>
              <a:rPr lang="en-US" sz="1800" dirty="0" err="1"/>
              <a:t>Modelsim</a:t>
            </a:r>
            <a:r>
              <a:rPr lang="en-US" sz="1800" dirty="0"/>
              <a:t>!</a:t>
            </a:r>
          </a:p>
        </p:txBody>
      </p:sp>
      <p:sp>
        <p:nvSpPr>
          <p:cNvPr id="5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9F2CD4-A25C-E9C1-BCF7-7CF59958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10951464" cy="3410712"/>
          </a:xfrm>
        </p:spPr>
        <p:txBody>
          <a:bodyPr anchor="t">
            <a:normAutofit/>
          </a:bodyPr>
          <a:lstStyle/>
          <a:p>
            <a:r>
              <a:rPr lang="en-US" sz="18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Key Actions of This DO File</a:t>
            </a:r>
          </a:p>
          <a:p>
            <a:endParaRPr lang="en-US" sz="1400" dirty="0"/>
          </a:p>
          <a:p>
            <a:r>
              <a:rPr lang="en-US" sz="1400" dirty="0"/>
              <a:t>1️⃣ Deletes and recreates the simulation library (work).</a:t>
            </a:r>
          </a:p>
          <a:p>
            <a:r>
              <a:rPr lang="en-US" sz="1400" dirty="0"/>
              <a:t>2️⃣ Compiles the Verilog files (inv.sv and inv_tb.sv).</a:t>
            </a:r>
          </a:p>
          <a:p>
            <a:r>
              <a:rPr lang="en-US" sz="1400" dirty="0"/>
              <a:t>3️⃣ Loads the testbench (tb) for simulation.</a:t>
            </a:r>
          </a:p>
          <a:p>
            <a:r>
              <a:rPr lang="en-US" sz="1400" dirty="0"/>
              <a:t>4️⃣ Adds signals to the waveform and list views.</a:t>
            </a:r>
          </a:p>
          <a:p>
            <a:r>
              <a:rPr lang="en-US" sz="1400" dirty="0"/>
              <a:t>5️⃣ Customizes the waveform display.</a:t>
            </a:r>
          </a:p>
          <a:p>
            <a:r>
              <a:rPr lang="en-US" sz="1400" dirty="0"/>
              <a:t>6️⃣ Runs the simulation for 250 ns.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8057A6-1057-0AF5-1E56-D4767ED4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0742" y="640080"/>
            <a:ext cx="2420322" cy="119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38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47B4D-2340-6EA4-9B87-E9D4B97E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endParaRPr lang="en-US" sz="660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176FB-421E-87AF-7785-7615CA582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101"/>
          <a:stretch/>
        </p:blipFill>
        <p:spPr>
          <a:xfrm>
            <a:off x="121921" y="0"/>
            <a:ext cx="11572239" cy="6776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3D6179-1C37-D22B-8CF9-3158CB54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9" y="5207000"/>
            <a:ext cx="2418755" cy="119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374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843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8DB2D-DEB6-15E5-EDCD-8223C8E21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49" y="836331"/>
            <a:ext cx="3854945" cy="208992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843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CCC302-B413-A1AD-696D-4A349CAD2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35" y="4307467"/>
            <a:ext cx="1852945" cy="98589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C4AB6D-0754-2308-7E2A-B3B26E8B27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211178" y="650497"/>
            <a:ext cx="6277255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1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7A9BB-497F-2814-2201-BEE4B036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1" y="1"/>
            <a:ext cx="6132032" cy="658368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72D634-B6C2-B3C5-7DEC-A2A088BDF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94593" y="152400"/>
            <a:ext cx="5897407" cy="643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022359-02B0-6401-63D2-FBCA1E7E9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920" y="0"/>
            <a:ext cx="1595120" cy="8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47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C605-8E25-3688-DF6A-62078644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1800" dirty="0"/>
              <a:t>To simulate the testbench using </a:t>
            </a:r>
            <a:r>
              <a:rPr lang="en-US" sz="1800" b="1" dirty="0" err="1"/>
              <a:t>ModelSim</a:t>
            </a:r>
            <a:r>
              <a:rPr lang="en-US" sz="1800" dirty="0"/>
              <a:t>, follow these </a:t>
            </a:r>
            <a:r>
              <a:rPr lang="en-US" sz="1800" b="1" dirty="0"/>
              <a:t>step-by-step instructions</a:t>
            </a:r>
            <a:r>
              <a:rPr lang="en-US" sz="1800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B029C-0C18-3A3B-3BA0-B0C3BE715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63" y="732996"/>
            <a:ext cx="10320867" cy="175411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Step 1</a:t>
            </a:r>
            <a:r>
              <a:rPr lang="en-US" dirty="0"/>
              <a:t>: </a:t>
            </a:r>
            <a:r>
              <a:rPr lang="en-US" sz="1700" dirty="0"/>
              <a:t>Navigate to the Folder Containing the Required Files</a:t>
            </a:r>
          </a:p>
          <a:p>
            <a:pPr marL="0" indent="0">
              <a:buNone/>
            </a:pPr>
            <a:r>
              <a:rPr lang="en-US" sz="1700" dirty="0"/>
              <a:t> (Make sure that your three necessary files are in the same folder):</a:t>
            </a:r>
          </a:p>
          <a:p>
            <a:pPr marL="0" indent="0">
              <a:buNone/>
            </a:pPr>
            <a:r>
              <a:rPr lang="en-US" sz="1700" b="1" dirty="0"/>
              <a:t>Open the Terminal in the Correct Folder:</a:t>
            </a:r>
            <a:endParaRPr lang="en-US" sz="17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    Go to the folder containing these files (inv.sv, inv_tb.sv, inv.do).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    Right-click inside the folder and select "Open in Terminal" (or "Open PowerShell Here" in Windows).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/>
              <a:t>    You should now be inside the correct directory in the terminal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5A5C9-F529-A150-292B-4A655730283B}"/>
              </a:ext>
            </a:extLst>
          </p:cNvPr>
          <p:cNvSpPr txBox="1"/>
          <p:nvPr/>
        </p:nvSpPr>
        <p:spPr>
          <a:xfrm>
            <a:off x="876663" y="2963315"/>
            <a:ext cx="72852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1" dirty="0"/>
              <a:t>-c </a:t>
            </a:r>
            <a:r>
              <a:rPr lang="en-US" sz="1400" dirty="0"/>
              <a:t>→ Runs </a:t>
            </a:r>
            <a:r>
              <a:rPr lang="en-US" sz="1400" dirty="0" err="1"/>
              <a:t>ModelSim</a:t>
            </a:r>
            <a:r>
              <a:rPr lang="en-US" sz="1400" dirty="0"/>
              <a:t> in command-line mode (without opening the GUI).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1" dirty="0" err="1"/>
              <a:t>vsim</a:t>
            </a:r>
            <a:r>
              <a:rPr lang="en-US" sz="1400" dirty="0"/>
              <a:t> → Runs the </a:t>
            </a:r>
            <a:r>
              <a:rPr lang="en-US" sz="1400" dirty="0" err="1"/>
              <a:t>ModelSim</a:t>
            </a:r>
            <a:r>
              <a:rPr lang="en-US" sz="1400" dirty="0"/>
              <a:t> simulator.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400" b="1" dirty="0"/>
              <a:t>-do inv.do </a:t>
            </a:r>
            <a:r>
              <a:rPr lang="en-US" sz="1400" dirty="0"/>
              <a:t>→ Executes the DO file (inv.do), which automates the simulation.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848C2-FC75-3571-DE31-E366CD7B7125}"/>
              </a:ext>
            </a:extLst>
          </p:cNvPr>
          <p:cNvSpPr txBox="1"/>
          <p:nvPr/>
        </p:nvSpPr>
        <p:spPr>
          <a:xfrm>
            <a:off x="795387" y="3866155"/>
            <a:ext cx="8636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1400" dirty="0"/>
              <a:t>If you want to see the GUI while running the simulation, remove -c: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CC223F-D812-9280-B335-17EA4033A112}"/>
              </a:ext>
            </a:extLst>
          </p:cNvPr>
          <p:cNvSpPr txBox="1"/>
          <p:nvPr/>
        </p:nvSpPr>
        <p:spPr>
          <a:xfrm>
            <a:off x="6096000" y="3848553"/>
            <a:ext cx="18712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vsim</a:t>
            </a:r>
            <a:r>
              <a:rPr lang="en-US" b="1" dirty="0"/>
              <a:t> -do inv.do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D14F63-71B1-4BDB-AACF-BF665FBD5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947" y="172482"/>
            <a:ext cx="2420322" cy="11949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9E085A-C39C-7EFA-C6EF-B8B054E8F5E3}"/>
              </a:ext>
            </a:extLst>
          </p:cNvPr>
          <p:cNvSpPr txBox="1"/>
          <p:nvPr/>
        </p:nvSpPr>
        <p:spPr>
          <a:xfrm>
            <a:off x="838200" y="4245774"/>
            <a:ext cx="9863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The graphical environment of </a:t>
            </a:r>
            <a:r>
              <a:rPr lang="en-US" sz="1400" dirty="0" err="1"/>
              <a:t>ModelSim</a:t>
            </a:r>
            <a:r>
              <a:rPr lang="en-US" sz="1400" dirty="0"/>
              <a:t> opens, and you can view signals in the Waveform window.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01E3F-A81B-698E-9766-6D56F1C16998}"/>
              </a:ext>
            </a:extLst>
          </p:cNvPr>
          <p:cNvSpPr txBox="1"/>
          <p:nvPr/>
        </p:nvSpPr>
        <p:spPr>
          <a:xfrm>
            <a:off x="8966803" y="2564033"/>
            <a:ext cx="2005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vsim</a:t>
            </a:r>
            <a:r>
              <a:rPr lang="en-US" b="1" dirty="0"/>
              <a:t> -do inv.do -c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233ADA3-2392-8EC5-E7C4-1916CD570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63" y="4682426"/>
            <a:ext cx="8474174" cy="15850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0001206-2488-2546-DBDB-055BF6F05541}"/>
              </a:ext>
            </a:extLst>
          </p:cNvPr>
          <p:cNvSpPr txBox="1"/>
          <p:nvPr/>
        </p:nvSpPr>
        <p:spPr>
          <a:xfrm>
            <a:off x="795387" y="2492259"/>
            <a:ext cx="8289346" cy="482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Step 2: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lang="en-US" sz="1400" dirty="0"/>
              <a:t>Run the DO File in </a:t>
            </a:r>
            <a:r>
              <a:rPr lang="en-US" sz="1400" dirty="0" err="1"/>
              <a:t>ModelSim</a:t>
            </a:r>
            <a:r>
              <a:rPr lang="en-US" sz="1400" dirty="0"/>
              <a:t> (In the terminal, enter the following command and press Enter):</a:t>
            </a:r>
          </a:p>
        </p:txBody>
      </p:sp>
    </p:spTree>
    <p:extLst>
      <p:ext uri="{BB962C8B-B14F-4D97-AF65-F5344CB8AC3E}">
        <p14:creationId xmlns:p14="http://schemas.microsoft.com/office/powerpoint/2010/main" val="256154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937</Words>
  <Application>Microsoft Office PowerPoint</Application>
  <PresentationFormat>Widescreen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Lab1</vt:lpstr>
      <vt:lpstr>Welcome to Dr. Das's Lab! </vt:lpstr>
      <vt:lpstr>What is a DO File? </vt:lpstr>
      <vt:lpstr>PowerPoint Presentation</vt:lpstr>
      <vt:lpstr> Using this DO file automates the entire simulation process, eliminating the need to manually enter commands in Modelsim!</vt:lpstr>
      <vt:lpstr>PowerPoint Presentation</vt:lpstr>
      <vt:lpstr>PowerPoint Presentation</vt:lpstr>
      <vt:lpstr>PowerPoint Presentation</vt:lpstr>
      <vt:lpstr>To simulate the testbench using ModelSim, follow these step-by-step instructions:</vt:lpstr>
      <vt:lpstr>PowerPoint Presentation</vt:lpstr>
      <vt:lpstr>Practice More – Implement AND &amp; OR Gates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Shahangian, Maryam</dc:creator>
  <cp:lastModifiedBy>Shahangian, Maryam</cp:lastModifiedBy>
  <cp:revision>1</cp:revision>
  <dcterms:created xsi:type="dcterms:W3CDTF">2025-01-29T06:03:21Z</dcterms:created>
  <dcterms:modified xsi:type="dcterms:W3CDTF">2025-01-29T08:42:54Z</dcterms:modified>
</cp:coreProperties>
</file>