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12" r:id="rId3"/>
    <p:sldId id="372" r:id="rId4"/>
    <p:sldId id="373" r:id="rId5"/>
    <p:sldId id="374" r:id="rId6"/>
    <p:sldId id="365" r:id="rId7"/>
    <p:sldId id="369" r:id="rId8"/>
    <p:sldId id="366" r:id="rId9"/>
    <p:sldId id="339" r:id="rId10"/>
    <p:sldId id="364" r:id="rId11"/>
    <p:sldId id="368" r:id="rId12"/>
    <p:sldId id="375" r:id="rId13"/>
    <p:sldId id="376" r:id="rId14"/>
    <p:sldId id="377" r:id="rId15"/>
    <p:sldId id="367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hardware/SensorManag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hardware/SensorManag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1830" cy="1325563"/>
          </a:xfrm>
        </p:spPr>
        <p:txBody>
          <a:bodyPr/>
          <a:lstStyle/>
          <a:p>
            <a:r>
              <a:rPr lang="en-US" dirty="0"/>
              <a:t>coordinate system for UI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92448" y="2189459"/>
            <a:ext cx="1863351" cy="3169543"/>
            <a:chOff x="3086100" y="1690688"/>
            <a:chExt cx="2423160" cy="4287202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1518091" y="2214805"/>
            <a:ext cx="2552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34594" y="1688674"/>
            <a:ext cx="0" cy="40643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275855" y="1688673"/>
            <a:ext cx="1183624" cy="11836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66390" y="19399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4897" y="5666655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5432" y="279869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Z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Cloud 36"/>
          <p:cNvSpPr/>
          <p:nvPr/>
        </p:nvSpPr>
        <p:spPr>
          <a:xfrm>
            <a:off x="3838658" y="3864511"/>
            <a:ext cx="2128505" cy="1435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Origin always top-left corner.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38AB9-8B65-4230-8B90-8406D73C3CAD}"/>
              </a:ext>
            </a:extLst>
          </p:cNvPr>
          <p:cNvGrpSpPr/>
          <p:nvPr/>
        </p:nvGrpSpPr>
        <p:grpSpPr>
          <a:xfrm rot="16200000">
            <a:off x="7908319" y="2088407"/>
            <a:ext cx="1863351" cy="3169543"/>
            <a:chOff x="3086100" y="1690688"/>
            <a:chExt cx="2423160" cy="4287202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14149E98-E6D8-466C-8C22-E547DEE18B6A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F9021A-2E29-4ED8-91AE-95C76D834537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FBB17D03-2AD3-4BA3-8B77-1F08056F638D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7">
              <a:extLst>
                <a:ext uri="{FF2B5EF4-FFF2-40B4-BE49-F238E27FC236}">
                  <a16:creationId xmlns:a16="http://schemas.microsoft.com/office/drawing/2014/main" id="{76C27528-D138-4A41-B279-0BABAA6190CF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0471476B-1605-4452-95B7-671ECE727262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D0B204-8310-4458-8872-63965A19EAA8}"/>
              </a:ext>
            </a:extLst>
          </p:cNvPr>
          <p:cNvCxnSpPr>
            <a:cxnSpLocks/>
          </p:cNvCxnSpPr>
          <p:nvPr/>
        </p:nvCxnSpPr>
        <p:spPr>
          <a:xfrm>
            <a:off x="6874643" y="2774956"/>
            <a:ext cx="41374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2A8144-3ED1-49D5-9B1C-91AB897D91B1}"/>
              </a:ext>
            </a:extLst>
          </p:cNvPr>
          <p:cNvCxnSpPr>
            <a:cxnSpLocks/>
          </p:cNvCxnSpPr>
          <p:nvPr/>
        </p:nvCxnSpPr>
        <p:spPr>
          <a:xfrm>
            <a:off x="7291146" y="2248825"/>
            <a:ext cx="0" cy="27262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651911-31B9-4428-A026-6BA0DFE8514D}"/>
              </a:ext>
            </a:extLst>
          </p:cNvPr>
          <p:cNvCxnSpPr/>
          <p:nvPr/>
        </p:nvCxnSpPr>
        <p:spPr>
          <a:xfrm flipH="1">
            <a:off x="6632407" y="2248824"/>
            <a:ext cx="1183624" cy="11836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13AED9-4F94-49F9-8C90-6B8D649DADD7}"/>
              </a:ext>
            </a:extLst>
          </p:cNvPr>
          <p:cNvSpPr txBox="1"/>
          <p:nvPr/>
        </p:nvSpPr>
        <p:spPr>
          <a:xfrm>
            <a:off x="11012129" y="250833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72D9E9-6618-4FF4-AD28-0F345D5C9FD7}"/>
              </a:ext>
            </a:extLst>
          </p:cNvPr>
          <p:cNvSpPr txBox="1"/>
          <p:nvPr/>
        </p:nvSpPr>
        <p:spPr>
          <a:xfrm>
            <a:off x="7111449" y="489458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262E9-AF39-4EB7-9650-AF1D0042F7DB}"/>
              </a:ext>
            </a:extLst>
          </p:cNvPr>
          <p:cNvSpPr txBox="1"/>
          <p:nvPr/>
        </p:nvSpPr>
        <p:spPr>
          <a:xfrm>
            <a:off x="6361984" y="335884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Z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D39954F6-E74A-42F5-B6F0-DA9E4060E7E8}"/>
              </a:ext>
            </a:extLst>
          </p:cNvPr>
          <p:cNvSpPr/>
          <p:nvPr/>
        </p:nvSpPr>
        <p:spPr>
          <a:xfrm>
            <a:off x="4902910" y="5512535"/>
            <a:ext cx="2922309" cy="1214752"/>
          </a:xfrm>
          <a:prstGeom prst="cloudCallout">
            <a:avLst>
              <a:gd name="adj1" fmla="val -27285"/>
              <a:gd name="adj2" fmla="val -1097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Unless locked in portrait mode.</a:t>
            </a:r>
          </a:p>
        </p:txBody>
      </p:sp>
    </p:spTree>
    <p:extLst>
      <p:ext uri="{BB962C8B-B14F-4D97-AF65-F5344CB8AC3E}">
        <p14:creationId xmlns:p14="http://schemas.microsoft.com/office/powerpoint/2010/main" val="37450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7" grpId="0" animBg="1"/>
      <p:bldP spid="30" grpId="0"/>
      <p:bldP spid="31" grpId="0"/>
      <p:bldP spid="3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current orientation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688"/>
            <a:ext cx="10515599" cy="45981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rotation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anActivity.getWindowManager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getDefaultDisplay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getRotation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(rotation){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Surface.ROTATION_0: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orientation is used.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Surface.ROTATION_90: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orientation + 90 degrees.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44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1830" cy="1325563"/>
          </a:xfrm>
        </p:spPr>
        <p:txBody>
          <a:bodyPr/>
          <a:lstStyle/>
          <a:p>
            <a:r>
              <a:rPr lang="en-US" dirty="0"/>
              <a:t>coordinate system for Earth</a:t>
            </a:r>
          </a:p>
        </p:txBody>
      </p:sp>
      <p:pic>
        <p:nvPicPr>
          <p:cNvPr id="1026" name="Picture 2" descr="World coordinate-system diagr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23" y="1690688"/>
            <a:ext cx="4312777" cy="411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886593" cy="241604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world's frame of reference.</a:t>
            </a:r>
          </a:p>
          <a:p>
            <a:r>
              <a:rPr lang="en-US" dirty="0">
                <a:latin typeface="Georgia" panose="02040502050405020303" pitchFamily="18" charset="0"/>
              </a:rPr>
              <a:t>Z points towards the sky.</a:t>
            </a:r>
          </a:p>
          <a:p>
            <a:r>
              <a:rPr lang="en-US" dirty="0">
                <a:latin typeface="Georgia" panose="02040502050405020303" pitchFamily="18" charset="0"/>
              </a:rPr>
              <a:t>Y points towards the magnetic North Pole.</a:t>
            </a:r>
          </a:p>
          <a:p>
            <a:r>
              <a:rPr lang="en-US" dirty="0">
                <a:latin typeface="Georgia" panose="02040502050405020303" pitchFamily="18" charset="0"/>
              </a:rPr>
              <a:t>X points towards the East(-</a:t>
            </a:r>
            <a:r>
              <a:rPr lang="en-US" dirty="0" err="1">
                <a:latin typeface="Georgia" panose="02040502050405020303" pitchFamily="18" charset="0"/>
              </a:rPr>
              <a:t>ish</a:t>
            </a:r>
            <a:r>
              <a:rPr lang="en-US" dirty="0">
                <a:latin typeface="Georgia" panose="02040502050405020303" pitchFamily="18" charset="0"/>
              </a:rPr>
              <a:t>).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61411" y="5679987"/>
            <a:ext cx="3471999" cy="6740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Source: </a:t>
            </a:r>
            <a:r>
              <a:rPr lang="en-US" sz="1400" dirty="0">
                <a:latin typeface="Georgia" panose="02040502050405020303" pitchFamily="18" charset="0"/>
                <a:hlinkClick r:id="rId3"/>
              </a:rPr>
              <a:t>https://developer.android.com/reference/android/hardware/SensorManager.html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1830" cy="1325563"/>
          </a:xfrm>
        </p:spPr>
        <p:txBody>
          <a:bodyPr/>
          <a:lstStyle/>
          <a:p>
            <a:r>
              <a:rPr lang="en-US" dirty="0"/>
              <a:t>coordinate system for Earth</a:t>
            </a:r>
          </a:p>
        </p:txBody>
      </p:sp>
      <p:pic>
        <p:nvPicPr>
          <p:cNvPr id="1026" name="Picture 2" descr="World coordinate-system diagr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23" y="1690688"/>
            <a:ext cx="4312777" cy="411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838201" y="1690688"/>
            <a:ext cx="5780313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SensorManager.getRotationMatrix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R,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I,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accelerometerValues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geomagneticValues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61411" y="5679987"/>
            <a:ext cx="3471999" cy="6740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Source: </a:t>
            </a:r>
            <a:r>
              <a:rPr lang="en-US" sz="1400" dirty="0">
                <a:latin typeface="Georgia" panose="02040502050405020303" pitchFamily="18" charset="0"/>
                <a:hlinkClick r:id="rId3"/>
              </a:rPr>
              <a:t>https://developer.android.com/reference/android/hardware/SensorManager.html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514382-6B3D-4AD2-B19A-F068F334DB93}"/>
              </a:ext>
            </a:extLst>
          </p:cNvPr>
          <p:cNvSpPr txBox="1">
            <a:spLocks/>
          </p:cNvSpPr>
          <p:nvPr/>
        </p:nvSpPr>
        <p:spPr>
          <a:xfrm>
            <a:off x="838200" y="4388691"/>
            <a:ext cx="5780314" cy="14219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+mn-lt"/>
              </a:rPr>
              <a:t>Computes the inclination matrix </a:t>
            </a:r>
            <a:r>
              <a:rPr lang="en-US" sz="2400" b="1" dirty="0">
                <a:latin typeface="+mn-lt"/>
              </a:rPr>
              <a:t>I</a:t>
            </a:r>
            <a:r>
              <a:rPr lang="en-US" sz="2400" dirty="0">
                <a:latin typeface="+mn-lt"/>
              </a:rPr>
              <a:t> as well as the rotation matrix </a:t>
            </a:r>
            <a:r>
              <a:rPr lang="en-US" sz="2400" b="1" dirty="0">
                <a:latin typeface="+mn-lt"/>
              </a:rPr>
              <a:t>R</a:t>
            </a:r>
            <a:r>
              <a:rPr lang="en-US" sz="2400" dirty="0">
                <a:latin typeface="+mn-lt"/>
              </a:rPr>
              <a:t> transforming a vector from the device coordinate system to the world's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27454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orientation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688"/>
            <a:ext cx="10515599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SensorManager.getOrientation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 rotations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F09C8B-CF00-41FD-BE19-A127A1351F86}"/>
              </a:ext>
            </a:extLst>
          </p:cNvPr>
          <p:cNvSpPr txBox="1">
            <a:spLocks/>
          </p:cNvSpPr>
          <p:nvPr/>
        </p:nvSpPr>
        <p:spPr>
          <a:xfrm>
            <a:off x="838199" y="3631328"/>
            <a:ext cx="8880836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+mn-lt"/>
              </a:rPr>
              <a:t>Computes the device's orientation based on the rotation matrix.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rotations[0]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n-lt"/>
              </a:rPr>
              <a:t>- Rotation around the Z axis.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rotations[1]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n-lt"/>
              </a:rPr>
              <a:t>- Rotation around the X axis.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rotations[2]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n-lt"/>
              </a:rPr>
              <a:t>- Rotation around the Y axis.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427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Remapping Sensor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688"/>
            <a:ext cx="10515599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SensorManager.remapCoordinateSystem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SensorManager.AXIS_Y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SensorManager.AXIS_Z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19408" y="3888732"/>
            <a:ext cx="1735526" cy="1132609"/>
          </a:xfrm>
          <a:prstGeom prst="cloudCallout">
            <a:avLst>
              <a:gd name="adj1" fmla="val -33841"/>
              <a:gd name="adj2" fmla="val -170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The new X axis.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8755830" y="3888733"/>
            <a:ext cx="1735526" cy="1132609"/>
          </a:xfrm>
          <a:prstGeom prst="cloudCallout">
            <a:avLst>
              <a:gd name="adj1" fmla="val -30608"/>
              <a:gd name="adj2" fmla="val -166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The new Y axis.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3585845"/>
            <a:ext cx="10515600" cy="1209049"/>
          </a:xfrm>
        </p:spPr>
        <p:txBody>
          <a:bodyPr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third axis?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system figures it out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(orthonormal system).</a:t>
            </a:r>
          </a:p>
        </p:txBody>
      </p:sp>
    </p:spTree>
    <p:extLst>
      <p:ext uri="{BB962C8B-B14F-4D97-AF65-F5344CB8AC3E}">
        <p14:creationId xmlns:p14="http://schemas.microsoft.com/office/powerpoint/2010/main" val="35493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Sensors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224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Sensor = object collecting data from its surroundings.</a:t>
            </a:r>
          </a:p>
          <a:p>
            <a:r>
              <a:rPr lang="en-US" dirty="0">
                <a:latin typeface="Georgia" panose="02040502050405020303" pitchFamily="18" charset="0"/>
              </a:rPr>
              <a:t>Android supports many different type of sensor.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Temperature - </a:t>
            </a:r>
            <a:r>
              <a:rPr lang="en-US" sz="2000" dirty="0">
                <a:latin typeface="Georgia" panose="02040502050405020303" pitchFamily="18" charset="0"/>
              </a:rPr>
              <a:t>The ambient room temperature.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Light</a:t>
            </a:r>
            <a:r>
              <a:rPr lang="en-US" sz="2000" dirty="0">
                <a:latin typeface="Georgia" panose="02040502050405020303" pitchFamily="18" charset="0"/>
              </a:rPr>
              <a:t> - The ambient light level.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Pressure</a:t>
            </a:r>
            <a:r>
              <a:rPr lang="en-US" sz="2000" dirty="0">
                <a:latin typeface="Georgia" panose="02040502050405020303" pitchFamily="18" charset="0"/>
              </a:rPr>
              <a:t> - The ambient air pressure.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Humidity</a:t>
            </a:r>
            <a:r>
              <a:rPr lang="en-US" sz="2000" dirty="0">
                <a:latin typeface="Georgia" panose="02040502050405020303" pitchFamily="18" charset="0"/>
              </a:rPr>
              <a:t> - The ambient humidity.</a:t>
            </a:r>
          </a:p>
        </p:txBody>
      </p:sp>
    </p:spTree>
    <p:extLst>
      <p:ext uri="{BB962C8B-B14F-4D97-AF65-F5344CB8AC3E}">
        <p14:creationId xmlns:p14="http://schemas.microsoft.com/office/powerpoint/2010/main" val="19550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432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Sensor = object collecting data from its surroundings.</a:t>
            </a:r>
          </a:p>
          <a:p>
            <a:r>
              <a:rPr lang="en-US" dirty="0">
                <a:latin typeface="Georgia" panose="02040502050405020303" pitchFamily="18" charset="0"/>
              </a:rPr>
              <a:t>Android supports many different type of sensor.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Accelerometer - </a:t>
            </a:r>
            <a:r>
              <a:rPr lang="en-US" sz="2000" dirty="0">
                <a:latin typeface="Georgia" panose="02040502050405020303" pitchFamily="18" charset="0"/>
              </a:rPr>
              <a:t>Acceleration force (including gravity) in 3 directions.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Gravity - </a:t>
            </a:r>
            <a:r>
              <a:rPr lang="en-US" sz="2000" dirty="0">
                <a:latin typeface="Georgia" panose="02040502050405020303" pitchFamily="18" charset="0"/>
              </a:rPr>
              <a:t>Gravitational force in 3 directions.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Linear Acceleration - </a:t>
            </a:r>
            <a:r>
              <a:rPr lang="en-US" sz="2000" dirty="0">
                <a:latin typeface="Georgia" panose="02040502050405020303" pitchFamily="18" charset="0"/>
              </a:rPr>
              <a:t>Acceleration force (excluding gravity) in 3 directions.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Gyroscope - </a:t>
            </a:r>
            <a:r>
              <a:rPr lang="en-US" sz="2000" dirty="0">
                <a:latin typeface="Georgia" panose="02040502050405020303" pitchFamily="18" charset="0"/>
              </a:rPr>
              <a:t>Rotational speed around 3 axes.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Sensors can be implemented either as hardware or software.</a:t>
            </a:r>
          </a:p>
          <a:p>
            <a:r>
              <a:rPr lang="en-US" dirty="0">
                <a:latin typeface="Georgia" panose="02040502050405020303" pitchFamily="18" charset="0"/>
              </a:rPr>
              <a:t>All Android devices do not support all sensors.</a:t>
            </a:r>
          </a:p>
        </p:txBody>
      </p:sp>
    </p:spTree>
    <p:extLst>
      <p:ext uri="{BB962C8B-B14F-4D97-AF65-F5344CB8AC3E}">
        <p14:creationId xmlns:p14="http://schemas.microsoft.com/office/powerpoint/2010/main" val="4739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support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4035" y="1686630"/>
          <a:ext cx="11376838" cy="4965952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4795286">
                  <a:extLst>
                    <a:ext uri="{9D8B030D-6E8A-4147-A177-3AD203B41FA5}">
                      <a16:colId xmlns:a16="http://schemas.microsoft.com/office/drawing/2014/main" val="3983700331"/>
                    </a:ext>
                  </a:extLst>
                </a:gridCol>
                <a:gridCol w="1669312">
                  <a:extLst>
                    <a:ext uri="{9D8B030D-6E8A-4147-A177-3AD203B41FA5}">
                      <a16:colId xmlns:a16="http://schemas.microsoft.com/office/drawing/2014/main" val="3822204653"/>
                    </a:ext>
                  </a:extLst>
                </a:gridCol>
                <a:gridCol w="1612687">
                  <a:extLst>
                    <a:ext uri="{9D8B030D-6E8A-4147-A177-3AD203B41FA5}">
                      <a16:colId xmlns:a16="http://schemas.microsoft.com/office/drawing/2014/main" val="3126509668"/>
                    </a:ext>
                  </a:extLst>
                </a:gridCol>
                <a:gridCol w="1656486">
                  <a:extLst>
                    <a:ext uri="{9D8B030D-6E8A-4147-A177-3AD203B41FA5}">
                      <a16:colId xmlns:a16="http://schemas.microsoft.com/office/drawing/2014/main" val="1806891394"/>
                    </a:ext>
                  </a:extLst>
                </a:gridCol>
                <a:gridCol w="1643067">
                  <a:extLst>
                    <a:ext uri="{9D8B030D-6E8A-4147-A177-3AD203B41FA5}">
                      <a16:colId xmlns:a16="http://schemas.microsoft.com/office/drawing/2014/main" val="1629906361"/>
                    </a:ext>
                  </a:extLst>
                </a:gridCol>
              </a:tblGrid>
              <a:tr h="30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Sensor</a:t>
                      </a:r>
                      <a:endParaRPr lang="en-US" sz="2000" b="0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Georgia" panose="02040502050405020303" pitchFamily="18" charset="0"/>
                        </a:rPr>
                        <a:t>Android 4.0 </a:t>
                      </a:r>
                      <a:endParaRPr lang="en-US" sz="1800" b="0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Georgia" panose="02040502050405020303" pitchFamily="18" charset="0"/>
                        </a:rPr>
                        <a:t>Android 2.3 </a:t>
                      </a:r>
                      <a:endParaRPr lang="en-US" sz="1800" b="0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Georgia" panose="02040502050405020303" pitchFamily="18" charset="0"/>
                        </a:rPr>
                        <a:t>Android 2.2 </a:t>
                      </a:r>
                      <a:endParaRPr lang="en-US" sz="1800" b="0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Georgia" panose="02040502050405020303" pitchFamily="18" charset="0"/>
                        </a:rPr>
                        <a:t>Android 1.5 </a:t>
                      </a:r>
                      <a:endParaRPr lang="en-US" sz="1800" b="0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289864281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TYPE_ACCELEROMETER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1854790894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TYPE_AMBIENT_TEMPERATURE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4249675310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TYPE_GRAVITY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1272740793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TYPE_GYROSCOPE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1064933329"/>
                  </a:ext>
                </a:extLst>
              </a:tr>
              <a:tr h="16905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TYPE_LIGHT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2329106842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TYPE_LINEAR_ACCELERATION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15655578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TYPE_MAGNETIC_FIELD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263624980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TYPE_ORIENTATION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Deprecated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Deprecated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Deprecated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3922777745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TYPE_PRESSURE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403941844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TYPE_PROXIMITY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2328715032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TYPE_RELATIVE_HUMIDITY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3332421325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TYPE_ROTATION_VECTOR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n/a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16316727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latin typeface="Georgia" panose="02040502050405020303" pitchFamily="18" charset="0"/>
                        </a:rPr>
                        <a:t>TYPE_TEMPERATURE</a:t>
                      </a:r>
                      <a:endParaRPr lang="en-US" sz="2000" u="non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Deprecated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marL="55127" marR="55127" marT="18376" marB="18376" anchor="ctr"/>
                </a:tc>
                <a:extLst>
                  <a:ext uri="{0D108BD9-81ED-4DB2-BD59-A6C34878D82A}">
                    <a16:rowId xmlns:a16="http://schemas.microsoft.com/office/drawing/2014/main" val="2412013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21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sensors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708570"/>
            <a:ext cx="10515601" cy="43216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Context.SENSOR_SERVICE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getDefaultSensor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Sensor.TYPE_</a:t>
            </a:r>
            <a:r>
              <a:rPr lang="en-US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listener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onSensorChanged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SensorEvent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event){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onAccuracyChanged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(Sensor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accuracy){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02391E7-7547-445A-B66C-0EB8394E9E2B}"/>
              </a:ext>
            </a:extLst>
          </p:cNvPr>
          <p:cNvSpPr/>
          <p:nvPr/>
        </p:nvSpPr>
        <p:spPr>
          <a:xfrm>
            <a:off x="8006499" y="5406272"/>
            <a:ext cx="4185501" cy="1451728"/>
          </a:xfrm>
          <a:prstGeom prst="wedgeRectCallout">
            <a:avLst>
              <a:gd name="adj1" fmla="val -23310"/>
              <a:gd name="adj2" fmla="val -60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SENSOR_STATUS_NO_CONTACT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SENSOR_STATUS_UNRELIABLE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SENSOR_STATUS_ACCURACY_LOW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SENSOR_STATUS_ACCURACY_MEDIUM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SENSOR_STATUS_ACCURACY_HIGH</a:t>
            </a:r>
          </a:p>
        </p:txBody>
      </p:sp>
    </p:spTree>
    <p:extLst>
      <p:ext uri="{BB962C8B-B14F-4D97-AF65-F5344CB8AC3E}">
        <p14:creationId xmlns:p14="http://schemas.microsoft.com/office/powerpoint/2010/main" val="282279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sensors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708570"/>
            <a:ext cx="10515601" cy="47264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SensorEventListener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listener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SensorEventListener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float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float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onSensorChanged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SensorEvent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Sensor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event.sensor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values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event.values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event.values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event.values.length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65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To start listen for events: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24891" y="2431328"/>
            <a:ext cx="8946573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sensorManager.registerListener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listener,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sensor,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SensorManager.SENSOR_DELAY_</a:t>
            </a:r>
            <a:r>
              <a:rPr lang="en-US" sz="2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endParaRPr lang="en-US" sz="22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95053"/>
            <a:ext cx="10515600" cy="448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To stop listen for events: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24891" y="5300756"/>
            <a:ext cx="8946573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sensorManager.unregisterListener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(listener);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5829217"/>
            <a:ext cx="9677400" cy="75713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Documentation: "</a:t>
            </a:r>
            <a:r>
              <a:rPr lang="en-US" sz="2400" i="1" dirty="0">
                <a:latin typeface="Georgia" panose="02040502050405020303" pitchFamily="18" charset="0"/>
              </a:rPr>
              <a:t>Note that the system will not disable sensors</a:t>
            </a:r>
            <a:br>
              <a:rPr lang="en-US" sz="2400" i="1" dirty="0">
                <a:latin typeface="Georgia" panose="02040502050405020303" pitchFamily="18" charset="0"/>
              </a:rPr>
            </a:br>
            <a:r>
              <a:rPr lang="en-US" sz="2400" i="1" dirty="0">
                <a:latin typeface="Georgia" panose="02040502050405020303" pitchFamily="18" charset="0"/>
              </a:rPr>
              <a:t>                                 automatically when the screen turns off</a:t>
            </a:r>
            <a:r>
              <a:rPr lang="en-US" sz="2400" dirty="0">
                <a:latin typeface="Georgia" panose="02040502050405020303" pitchFamily="18" charset="0"/>
              </a:rPr>
              <a:t>".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234D058-42E9-4DF5-81DC-54B956954995}"/>
              </a:ext>
            </a:extLst>
          </p:cNvPr>
          <p:cNvSpPr/>
          <p:nvPr/>
        </p:nvSpPr>
        <p:spPr>
          <a:xfrm>
            <a:off x="7535158" y="1847943"/>
            <a:ext cx="3663885" cy="1455477"/>
          </a:xfrm>
          <a:prstGeom prst="wedgeRectCallout">
            <a:avLst>
              <a:gd name="adj1" fmla="val -60102"/>
              <a:gd name="adj2" fmla="val 78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SENSOR_DELAY_FASTEST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SENSOR_DELAY_GAME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SENSOR_DELAY_NORMAL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SENSOR_DELAY_UI</a:t>
            </a:r>
          </a:p>
        </p:txBody>
      </p:sp>
    </p:spTree>
    <p:extLst>
      <p:ext uri="{BB962C8B-B14F-4D97-AF65-F5344CB8AC3E}">
        <p14:creationId xmlns:p14="http://schemas.microsoft.com/office/powerpoint/2010/main" val="34740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  <p:bldP spid="6" grpId="0" animBg="1"/>
      <p:bldP spid="7" grpId="0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1830" cy="1325563"/>
          </a:xfrm>
        </p:spPr>
        <p:txBody>
          <a:bodyPr/>
          <a:lstStyle/>
          <a:p>
            <a:r>
              <a:rPr lang="en-US" dirty="0"/>
              <a:t>coordinate system for motion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7638" y="2949117"/>
            <a:ext cx="1863351" cy="3169543"/>
            <a:chOff x="3086100" y="1690688"/>
            <a:chExt cx="2423160" cy="4287202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862965" y="4434245"/>
            <a:ext cx="34404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83180" y="2662596"/>
            <a:ext cx="0" cy="38909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24441" y="3908113"/>
            <a:ext cx="1183624" cy="11836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3927956" y="2359402"/>
            <a:ext cx="2320290" cy="14909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Default orientation!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99336" y="415942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2853" y="221968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4018" y="501813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Z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7425797" y="2169338"/>
            <a:ext cx="2759920" cy="4694598"/>
            <a:chOff x="3086100" y="1690688"/>
            <a:chExt cx="2423160" cy="4287202"/>
          </a:xfrm>
        </p:grpSpPr>
        <p:sp>
          <p:nvSpPr>
            <p:cNvPr id="26" name="Rounded Rectangle 25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>
            <a:endCxn id="34" idx="1"/>
          </p:cNvCxnSpPr>
          <p:nvPr/>
        </p:nvCxnSpPr>
        <p:spPr>
          <a:xfrm flipV="1">
            <a:off x="6248246" y="4505812"/>
            <a:ext cx="5280461" cy="132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749561" y="2742901"/>
            <a:ext cx="0" cy="33757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90822" y="3992895"/>
            <a:ext cx="1183624" cy="11836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28707" y="424420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7804" y="230446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20399" y="510291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Z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0201F3C-83EC-464F-9B40-4D0355889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device's frame of reference.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</TotalTime>
  <Words>872</Words>
  <Application>Microsoft Office PowerPoint</Application>
  <PresentationFormat>Widescreen</PresentationFormat>
  <Paragraphs>193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Sensors</vt:lpstr>
      <vt:lpstr>Sensors</vt:lpstr>
      <vt:lpstr>Sensors</vt:lpstr>
      <vt:lpstr>Sensor support table</vt:lpstr>
      <vt:lpstr>Using sensors</vt:lpstr>
      <vt:lpstr>Using sensors</vt:lpstr>
      <vt:lpstr>Using sensors</vt:lpstr>
      <vt:lpstr>coordinate system for motion</vt:lpstr>
      <vt:lpstr>coordinate system for UI</vt:lpstr>
      <vt:lpstr>Finding current orientation</vt:lpstr>
      <vt:lpstr>coordinate system for Earth</vt:lpstr>
      <vt:lpstr>coordinate system for Earth</vt:lpstr>
      <vt:lpstr>Getting the orientation</vt:lpstr>
      <vt:lpstr>Remapping Sensor data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220</cp:revision>
  <dcterms:created xsi:type="dcterms:W3CDTF">2015-07-17T09:22:03Z</dcterms:created>
  <dcterms:modified xsi:type="dcterms:W3CDTF">2020-02-23T11:43:15Z</dcterms:modified>
</cp:coreProperties>
</file>