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0"/>
  </p:notesMasterIdLst>
  <p:handoutMasterIdLst>
    <p:handoutMasterId r:id="rId61"/>
  </p:handoutMasterIdLst>
  <p:sldIdLst>
    <p:sldId id="256" r:id="rId2"/>
    <p:sldId id="412" r:id="rId3"/>
    <p:sldId id="371" r:id="rId4"/>
    <p:sldId id="443" r:id="rId5"/>
    <p:sldId id="445" r:id="rId6"/>
    <p:sldId id="446" r:id="rId7"/>
    <p:sldId id="372" r:id="rId8"/>
    <p:sldId id="373" r:id="rId9"/>
    <p:sldId id="375" r:id="rId10"/>
    <p:sldId id="370" r:id="rId11"/>
    <p:sldId id="376" r:id="rId12"/>
    <p:sldId id="377" r:id="rId13"/>
    <p:sldId id="378" r:id="rId14"/>
    <p:sldId id="379" r:id="rId15"/>
    <p:sldId id="380" r:id="rId16"/>
    <p:sldId id="442" r:id="rId17"/>
    <p:sldId id="381" r:id="rId18"/>
    <p:sldId id="382" r:id="rId19"/>
    <p:sldId id="383" r:id="rId20"/>
    <p:sldId id="384" r:id="rId21"/>
    <p:sldId id="385" r:id="rId22"/>
    <p:sldId id="386" r:id="rId23"/>
    <p:sldId id="387" r:id="rId24"/>
    <p:sldId id="388" r:id="rId25"/>
    <p:sldId id="389" r:id="rId26"/>
    <p:sldId id="391" r:id="rId27"/>
    <p:sldId id="423" r:id="rId28"/>
    <p:sldId id="392" r:id="rId29"/>
    <p:sldId id="393" r:id="rId30"/>
    <p:sldId id="394" r:id="rId31"/>
    <p:sldId id="395" r:id="rId32"/>
    <p:sldId id="396" r:id="rId33"/>
    <p:sldId id="397" r:id="rId34"/>
    <p:sldId id="398" r:id="rId35"/>
    <p:sldId id="399" r:id="rId36"/>
    <p:sldId id="400" r:id="rId37"/>
    <p:sldId id="401" r:id="rId38"/>
    <p:sldId id="402" r:id="rId39"/>
    <p:sldId id="403" r:id="rId40"/>
    <p:sldId id="404" r:id="rId41"/>
    <p:sldId id="405" r:id="rId42"/>
    <p:sldId id="406" r:id="rId43"/>
    <p:sldId id="407" r:id="rId44"/>
    <p:sldId id="408" r:id="rId45"/>
    <p:sldId id="409" r:id="rId46"/>
    <p:sldId id="410" r:id="rId47"/>
    <p:sldId id="411" r:id="rId48"/>
    <p:sldId id="424" r:id="rId49"/>
    <p:sldId id="413" r:id="rId50"/>
    <p:sldId id="414" r:id="rId51"/>
    <p:sldId id="415" r:id="rId52"/>
    <p:sldId id="416" r:id="rId53"/>
    <p:sldId id="425" r:id="rId54"/>
    <p:sldId id="417" r:id="rId55"/>
    <p:sldId id="418" r:id="rId56"/>
    <p:sldId id="419" r:id="rId57"/>
    <p:sldId id="440" r:id="rId58"/>
    <p:sldId id="420" r:id="rId59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8C00"/>
    <a:srgbClr val="787878"/>
    <a:srgbClr val="DE9F00"/>
    <a:srgbClr val="C88F00"/>
    <a:srgbClr val="006E9A"/>
    <a:srgbClr val="007EB0"/>
    <a:srgbClr val="FFB500"/>
    <a:srgbClr val="003865"/>
    <a:srgbClr val="961B81"/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3842" autoAdjust="0"/>
  </p:normalViewPr>
  <p:slideViewPr>
    <p:cSldViewPr snapToGrid="0">
      <p:cViewPr varScale="1">
        <p:scale>
          <a:sx n="62" d="100"/>
          <a:sy n="62" d="100"/>
        </p:scale>
        <p:origin x="72" y="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0" d="100"/>
          <a:sy n="70" d="100"/>
        </p:scale>
        <p:origin x="324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65E8AE-67CB-425F-A941-9EF2C260E158}" type="datetimeFigureOut">
              <a:rPr lang="sv-SE" smtClean="0"/>
              <a:t>2020-01-16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FD9500-0E6C-49D5-A107-84DBCD3E4A1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529774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366049-D807-473D-9795-762417EEF104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399416-7FF3-4448-BBB1-EB14C80E0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383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399416-7FF3-4448-BBB1-EB14C80E081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8443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U Intro">
    <p:bg>
      <p:bgPr>
        <a:solidFill>
          <a:srgbClr val="7878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2020-01-16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pic>
        <p:nvPicPr>
          <p:cNvPr id="8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8029" y="2514600"/>
            <a:ext cx="3295941" cy="1834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800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rgbClr val="787878"/>
                </a:solidFill>
              </a:defRPr>
            </a:lvl1pPr>
            <a:lvl2pPr>
              <a:defRPr>
                <a:solidFill>
                  <a:srgbClr val="787878"/>
                </a:solidFill>
              </a:defRPr>
            </a:lvl2pPr>
            <a:lvl3pPr>
              <a:defRPr>
                <a:solidFill>
                  <a:srgbClr val="787878"/>
                </a:solidFill>
              </a:defRPr>
            </a:lvl3pPr>
            <a:lvl4pPr>
              <a:defRPr>
                <a:solidFill>
                  <a:srgbClr val="787878"/>
                </a:solidFill>
              </a:defRPr>
            </a:lvl4pPr>
            <a:lvl5pPr>
              <a:defRPr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rgbClr val="787878"/>
                </a:solidFill>
              </a:defRPr>
            </a:lvl1pPr>
            <a:lvl2pPr>
              <a:defRPr>
                <a:solidFill>
                  <a:srgbClr val="787878"/>
                </a:solidFill>
              </a:defRPr>
            </a:lvl2pPr>
            <a:lvl3pPr>
              <a:defRPr>
                <a:solidFill>
                  <a:srgbClr val="787878"/>
                </a:solidFill>
              </a:defRPr>
            </a:lvl3pPr>
            <a:lvl4pPr>
              <a:defRPr>
                <a:solidFill>
                  <a:srgbClr val="787878"/>
                </a:solidFill>
              </a:defRPr>
            </a:lvl4pPr>
            <a:lvl5pPr>
              <a:defRPr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2020-01-16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0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306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72200" y="802696"/>
            <a:ext cx="5181600" cy="1325563"/>
          </a:xfrm>
        </p:spPr>
        <p:txBody>
          <a:bodyPr anchor="b" anchorCtr="0"/>
          <a:lstStyle>
            <a:lvl1pPr>
              <a:defRPr cap="all" baseline="0"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338141"/>
            <a:ext cx="5181600" cy="383882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2020-01-16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1" name="Picture Placeholder 2"/>
          <p:cNvSpPr>
            <a:spLocks noGrp="1"/>
          </p:cNvSpPr>
          <p:nvPr>
            <p:ph type="pic" idx="1"/>
          </p:nvPr>
        </p:nvSpPr>
        <p:spPr>
          <a:xfrm>
            <a:off x="520700" y="476093"/>
            <a:ext cx="5194300" cy="53698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cxnSp>
        <p:nvCxnSpPr>
          <p:cNvPr id="12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8877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Content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72200" y="802696"/>
            <a:ext cx="5181600" cy="1325563"/>
          </a:xfrm>
        </p:spPr>
        <p:txBody>
          <a:bodyPr anchor="b" anchorCtr="0"/>
          <a:lstStyle>
            <a:lvl1pPr>
              <a:defRPr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338141"/>
            <a:ext cx="5181600" cy="3838821"/>
          </a:xfrm>
        </p:spPr>
        <p:txBody>
          <a:bodyPr/>
          <a:lstStyle>
            <a:lvl1pPr>
              <a:defRPr>
                <a:solidFill>
                  <a:srgbClr val="787878"/>
                </a:solidFill>
              </a:defRPr>
            </a:lvl1pPr>
            <a:lvl2pPr>
              <a:defRPr>
                <a:solidFill>
                  <a:srgbClr val="787878"/>
                </a:solidFill>
              </a:defRPr>
            </a:lvl2pPr>
            <a:lvl3pPr>
              <a:defRPr>
                <a:solidFill>
                  <a:srgbClr val="787878"/>
                </a:solidFill>
              </a:defRPr>
            </a:lvl3pPr>
            <a:lvl4pPr>
              <a:defRPr>
                <a:solidFill>
                  <a:srgbClr val="787878"/>
                </a:solidFill>
              </a:defRPr>
            </a:lvl4pPr>
            <a:lvl5pPr>
              <a:defRPr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2020-01-16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1" name="Picture Placeholder 2"/>
          <p:cNvSpPr>
            <a:spLocks noGrp="1"/>
          </p:cNvSpPr>
          <p:nvPr>
            <p:ph type="pic" idx="1"/>
          </p:nvPr>
        </p:nvSpPr>
        <p:spPr>
          <a:xfrm>
            <a:off x="520700" y="476093"/>
            <a:ext cx="5194300" cy="5369844"/>
          </a:xfrm>
        </p:spPr>
        <p:txBody>
          <a:bodyPr/>
          <a:lstStyle>
            <a:lvl1pPr marL="0" indent="0">
              <a:buNone/>
              <a:defRPr sz="3200">
                <a:solidFill>
                  <a:srgbClr val="787878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 dirty="0"/>
          </a:p>
        </p:txBody>
      </p:sp>
      <p:cxnSp>
        <p:nvCxnSpPr>
          <p:cNvPr id="12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8800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boxes recta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175275"/>
            <a:ext cx="4489502" cy="3797247"/>
          </a:xfrm>
          <a:prstGeom prst="round2DiagRect">
            <a:avLst/>
          </a:prstGeom>
          <a:solidFill>
            <a:srgbClr val="939393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980" y="1153050"/>
            <a:ext cx="4489200" cy="3819472"/>
          </a:xfrm>
          <a:prstGeom prst="round2Diag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solidFill>
                  <a:srgbClr val="787878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2020-01-16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150092" y="2467261"/>
            <a:ext cx="392823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6990248" y="2467260"/>
            <a:ext cx="405166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rgbClr val="787878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4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9525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boxes rectangle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175275"/>
            <a:ext cx="4489502" cy="3767019"/>
          </a:xfrm>
          <a:prstGeom prst="round2DiagRect">
            <a:avLst/>
          </a:prstGeom>
          <a:solidFill>
            <a:srgbClr val="939393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980" y="1153050"/>
            <a:ext cx="4489200" cy="3789244"/>
          </a:xfrm>
          <a:prstGeom prst="round2DiagRect">
            <a:avLst/>
          </a:prstGeom>
          <a:solidFill>
            <a:srgbClr val="787878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2020-01-16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150092" y="2467261"/>
            <a:ext cx="392823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6990248" y="2467260"/>
            <a:ext cx="405166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5431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boxes teardr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0092" y="1175275"/>
            <a:ext cx="3798000" cy="3797247"/>
          </a:xfrm>
          <a:prstGeom prst="teardrop">
            <a:avLst/>
          </a:prstGeom>
          <a:solidFill>
            <a:srgbClr val="939393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980" y="1153050"/>
            <a:ext cx="3798000" cy="3798000"/>
          </a:xfrm>
          <a:prstGeom prst="teardrop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solidFill>
                  <a:srgbClr val="787878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2020-01-16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084977" y="2817853"/>
            <a:ext cx="392823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6629150" y="2817854"/>
            <a:ext cx="405166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rgbClr val="787878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4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5478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boxes teardrop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59112" y="1175274"/>
            <a:ext cx="3798000" cy="3798000"/>
          </a:xfrm>
          <a:prstGeom prst="teardrop">
            <a:avLst/>
          </a:prstGeom>
          <a:solidFill>
            <a:srgbClr val="939393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980" y="1153050"/>
            <a:ext cx="3798000" cy="3798000"/>
          </a:xfrm>
          <a:prstGeom prst="teardrop">
            <a:avLst/>
          </a:prstGeom>
          <a:solidFill>
            <a:srgbClr val="787878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2020-01-16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893997" y="2818606"/>
            <a:ext cx="392823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6629150" y="2818606"/>
            <a:ext cx="405166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0333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2020-01-16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9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3601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2020-01-16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8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7992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2020-01-16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8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220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tart Grey">
    <p:bg>
      <p:bgPr>
        <a:solidFill>
          <a:srgbClr val="7878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2020-01-16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9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  <p:cxnSp>
        <p:nvCxnSpPr>
          <p:cNvPr id="11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71508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2020-01-16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7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27342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b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0700" y="476093"/>
            <a:ext cx="11132232" cy="53698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2020-01-16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6579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border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0700" y="476093"/>
            <a:ext cx="11132232" cy="5369844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2020-01-16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8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94727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out b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12192000" cy="584593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2020-01-16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54950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out border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12192000" cy="5845937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2020-01-16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8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829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Orange">
    <p:bg>
      <p:bgPr>
        <a:solidFill>
          <a:srgbClr val="FFB5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6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cxnSp>
        <p:nvCxnSpPr>
          <p:cNvPr id="37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754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2020-01-16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32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3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rgbClr val="787878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cxnSp>
        <p:nvCxnSpPr>
          <p:cNvPr id="37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rgbClr val="78787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08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Blue">
    <p:bg>
      <p:bgPr>
        <a:solidFill>
          <a:srgbClr val="00386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28859CC-B640-4DB3-BB6F-301CDED75AAD}" type="datetimeFigureOut">
              <a:rPr lang="sv-SE" smtClean="0"/>
              <a:t>2020-01-16</a:t>
            </a:fld>
            <a:endParaRPr lang="sv-SE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sv-SE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6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791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Purple">
    <p:bg>
      <p:bgPr>
        <a:solidFill>
          <a:srgbClr val="961B8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28859CC-B640-4DB3-BB6F-301CDED75AAD}" type="datetimeFigureOut">
              <a:rPr lang="sv-SE" smtClean="0"/>
              <a:t>2020-01-16</a:t>
            </a:fld>
            <a:endParaRPr lang="sv-SE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sv-SE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6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112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Georgia" panose="02040502050405020303" pitchFamily="18" charset="0"/>
              </a:defRPr>
            </a:lvl1pPr>
            <a:lvl2pPr>
              <a:defRPr>
                <a:latin typeface="Georgia" panose="02040502050405020303" pitchFamily="18" charset="0"/>
              </a:defRPr>
            </a:lvl2pPr>
            <a:lvl3pPr>
              <a:defRPr>
                <a:latin typeface="Georgia" panose="02040502050405020303" pitchFamily="18" charset="0"/>
              </a:defRPr>
            </a:lvl3pPr>
            <a:lvl4pPr>
              <a:defRPr>
                <a:latin typeface="Georgia" panose="02040502050405020303" pitchFamily="18" charset="0"/>
              </a:defRPr>
            </a:lvl4pPr>
            <a:lvl5pPr>
              <a:defRPr>
                <a:latin typeface="Georgia" panose="02040502050405020303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2020-01-16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0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735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787878"/>
                </a:solidFill>
              </a:defRPr>
            </a:lvl1pPr>
            <a:lvl2pPr>
              <a:defRPr>
                <a:solidFill>
                  <a:srgbClr val="787878"/>
                </a:solidFill>
              </a:defRPr>
            </a:lvl2pPr>
            <a:lvl3pPr>
              <a:defRPr>
                <a:solidFill>
                  <a:srgbClr val="787878"/>
                </a:solidFill>
              </a:defRPr>
            </a:lvl3pPr>
            <a:lvl4pPr>
              <a:defRPr>
                <a:solidFill>
                  <a:srgbClr val="787878"/>
                </a:solidFill>
              </a:defRPr>
            </a:lvl4pPr>
            <a:lvl5pPr>
              <a:defRPr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2020-01-16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9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196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2020-01-16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72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878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8859CC-B640-4DB3-BB6F-301CDED75AAD}" type="datetimeFigureOut">
              <a:rPr lang="sv-SE" smtClean="0"/>
              <a:t>2020-01-16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54189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49" r:id="rId2"/>
    <p:sldLayoutId id="2147483674" r:id="rId3"/>
    <p:sldLayoutId id="2147483681" r:id="rId4"/>
    <p:sldLayoutId id="2147483673" r:id="rId5"/>
    <p:sldLayoutId id="2147483672" r:id="rId6"/>
    <p:sldLayoutId id="2147483650" r:id="rId7"/>
    <p:sldLayoutId id="2147483682" r:id="rId8"/>
    <p:sldLayoutId id="2147483652" r:id="rId9"/>
    <p:sldLayoutId id="2147483683" r:id="rId10"/>
    <p:sldLayoutId id="2147483689" r:id="rId11"/>
    <p:sldLayoutId id="2147483690" r:id="rId12"/>
    <p:sldLayoutId id="2147483675" r:id="rId13"/>
    <p:sldLayoutId id="2147483676" r:id="rId14"/>
    <p:sldLayoutId id="2147483686" r:id="rId15"/>
    <p:sldLayoutId id="2147483687" r:id="rId16"/>
    <p:sldLayoutId id="2147483654" r:id="rId17"/>
    <p:sldLayoutId id="2147483684" r:id="rId18"/>
    <p:sldLayoutId id="2147483655" r:id="rId19"/>
    <p:sldLayoutId id="2147483685" r:id="rId20"/>
    <p:sldLayoutId id="2147483677" r:id="rId21"/>
    <p:sldLayoutId id="2147483678" r:id="rId22"/>
    <p:sldLayoutId id="2147483680" r:id="rId23"/>
    <p:sldLayoutId id="2147483679" r:id="rId2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BentonSans Medium" panose="02000603000000020004" pitchFamily="50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BentonSans Regular" panose="02000503000000020004" pitchFamily="50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BentonSans Regular" panose="02000503000000020004" pitchFamily="50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BentonSans Regular" panose="02000503000000020004" pitchFamily="50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BentonSans Regular" panose="02000503000000020004" pitchFamily="50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www.tiobe.com/index.php/content/paperinfo/tpci/index.html" TargetMode="Externa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oracle.com/javase/8/docs/api/java/lang/package-summary.html" TargetMode="Externa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racle.com/javase/7/docs/api/java/lang/Exception.html" TargetMode="External"/><Relationship Id="rId2" Type="http://schemas.openxmlformats.org/officeDocument/2006/relationships/hyperlink" Target="http://docs.oracle.com/javase/7/docs/api/java/lang/Throwable.html" TargetMode="Externa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ist_of_Java_virtual_machines" TargetMode="External"/><Relationship Id="rId2" Type="http://schemas.openxmlformats.org/officeDocument/2006/relationships/hyperlink" Target="https://en.wikipedia.org/wiki/List_of_compilers#Java_compilers" TargetMode="Externa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5527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most "popular" languages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89801" y="5938688"/>
            <a:ext cx="8212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Georgia" panose="02040502050405020303" pitchFamily="18" charset="0"/>
              </a:rPr>
              <a:t>Source: </a:t>
            </a:r>
            <a:r>
              <a:rPr lang="en-US" dirty="0">
                <a:solidFill>
                  <a:schemeClr val="bg1"/>
                </a:solidFill>
                <a:latin typeface="Georgia" panose="02040502050405020303" pitchFamily="18" charset="0"/>
                <a:hlinkClick r:id="rId2"/>
              </a:rPr>
              <a:t>http://www.tiobe.com/index.php/content/paperinfo/tpci/index.html</a:t>
            </a:r>
            <a:r>
              <a:rPr lang="en-US" dirty="0">
                <a:solidFill>
                  <a:schemeClr val="bg1"/>
                </a:solidFill>
                <a:latin typeface="Georgia" panose="02040502050405020303" pitchFamily="18" charset="0"/>
              </a:rPr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43C165-1CF1-4BAD-B95B-DC90C78A08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5880" y="1353782"/>
            <a:ext cx="9540240" cy="4584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404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Timeline</a:t>
            </a:r>
          </a:p>
        </p:txBody>
      </p:sp>
      <p:cxnSp>
        <p:nvCxnSpPr>
          <p:cNvPr id="3" name="Straight Arrow Connector 2"/>
          <p:cNvCxnSpPr>
            <a:cxnSpLocks/>
          </p:cNvCxnSpPr>
          <p:nvPr/>
        </p:nvCxnSpPr>
        <p:spPr>
          <a:xfrm>
            <a:off x="529936" y="2135265"/>
            <a:ext cx="10881275" cy="80085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42900" y="1626110"/>
            <a:ext cx="751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>
                <a:solidFill>
                  <a:schemeClr val="bg1"/>
                </a:solidFill>
                <a:latin typeface="Georgia" panose="02040502050405020303" pitchFamily="18" charset="0"/>
              </a:rPr>
              <a:t>1995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650682" y="1626110"/>
            <a:ext cx="716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>
                <a:solidFill>
                  <a:schemeClr val="bg1"/>
                </a:solidFill>
                <a:latin typeface="Georgia" panose="02040502050405020303" pitchFamily="18" charset="0"/>
              </a:rPr>
              <a:t>2015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96789" y="1626110"/>
            <a:ext cx="723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>
                <a:solidFill>
                  <a:schemeClr val="bg1"/>
                </a:solidFill>
                <a:latin typeface="Georgia" panose="02040502050405020303" pitchFamily="18" charset="0"/>
              </a:rPr>
              <a:t>2005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073734" y="1626110"/>
            <a:ext cx="709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>
                <a:solidFill>
                  <a:schemeClr val="bg1"/>
                </a:solidFill>
                <a:latin typeface="Georgia" panose="02040502050405020303" pitchFamily="18" charset="0"/>
              </a:rPr>
              <a:t>2010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919844" y="1626110"/>
            <a:ext cx="737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>
                <a:solidFill>
                  <a:schemeClr val="bg1"/>
                </a:solidFill>
                <a:latin typeface="Georgia" panose="02040502050405020303" pitchFamily="18" charset="0"/>
              </a:rPr>
              <a:t>2000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3238500" y="2016954"/>
            <a:ext cx="0" cy="26779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58090" y="2006563"/>
            <a:ext cx="0" cy="26779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832763" y="2048124"/>
            <a:ext cx="0" cy="26779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8416635" y="2071737"/>
            <a:ext cx="0" cy="26779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0979726" y="2082128"/>
            <a:ext cx="0" cy="26779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565568" y="2366751"/>
            <a:ext cx="99738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bg1"/>
                </a:solidFill>
                <a:latin typeface="Georgia" panose="02040502050405020303" pitchFamily="18" charset="0"/>
              </a:rPr>
              <a:t>JDK 1.0</a:t>
            </a:r>
          </a:p>
          <a:p>
            <a:pPr algn="ctr"/>
            <a:r>
              <a:rPr lang="sv-SE" dirty="0">
                <a:solidFill>
                  <a:schemeClr val="bg1"/>
                </a:solidFill>
                <a:latin typeface="Georgia" panose="02040502050405020303" pitchFamily="18" charset="0"/>
              </a:rPr>
              <a:t>1996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89109" y="3013082"/>
            <a:ext cx="95571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bg1"/>
                </a:solidFill>
                <a:latin typeface="Georgia" panose="02040502050405020303" pitchFamily="18" charset="0"/>
              </a:rPr>
              <a:t>JDK 1.1</a:t>
            </a:r>
          </a:p>
          <a:p>
            <a:pPr algn="ctr"/>
            <a:r>
              <a:rPr lang="sv-SE" dirty="0">
                <a:solidFill>
                  <a:schemeClr val="bg1"/>
                </a:solidFill>
                <a:latin typeface="Georgia" panose="02040502050405020303" pitchFamily="18" charset="0"/>
              </a:rPr>
              <a:t>1997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635190" y="2375046"/>
            <a:ext cx="11777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v-SE" dirty="0">
                <a:solidFill>
                  <a:schemeClr val="bg1"/>
                </a:solidFill>
                <a:latin typeface="Georgia" panose="02040502050405020303" pitchFamily="18" charset="0"/>
              </a:rPr>
              <a:t>J2SE 1.2</a:t>
            </a:r>
          </a:p>
          <a:p>
            <a:pPr algn="ctr"/>
            <a:r>
              <a:rPr lang="sv-SE" dirty="0">
                <a:solidFill>
                  <a:schemeClr val="bg1"/>
                </a:solidFill>
                <a:latin typeface="Georgia" panose="02040502050405020303" pitchFamily="18" charset="0"/>
              </a:rPr>
              <a:t>1998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709348" y="2366751"/>
            <a:ext cx="105830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bg1"/>
                </a:solidFill>
                <a:latin typeface="Georgia" panose="02040502050405020303" pitchFamily="18" charset="0"/>
              </a:rPr>
              <a:t>J2SE 1.3</a:t>
            </a:r>
          </a:p>
          <a:p>
            <a:pPr algn="ctr"/>
            <a:r>
              <a:rPr lang="sv-SE" dirty="0">
                <a:solidFill>
                  <a:schemeClr val="bg1"/>
                </a:solidFill>
                <a:latin typeface="Georgia" panose="02040502050405020303" pitchFamily="18" charset="0"/>
              </a:rPr>
              <a:t>2000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705630" y="2352097"/>
            <a:ext cx="106150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bg1"/>
                </a:solidFill>
                <a:latin typeface="Georgia" panose="02040502050405020303" pitchFamily="18" charset="0"/>
              </a:rPr>
              <a:t>J2SE 1.4</a:t>
            </a:r>
          </a:p>
          <a:p>
            <a:pPr algn="ctr"/>
            <a:r>
              <a:rPr lang="sv-SE" dirty="0">
                <a:solidFill>
                  <a:schemeClr val="bg1"/>
                </a:solidFill>
                <a:latin typeface="Georgia" panose="02040502050405020303" pitchFamily="18" charset="0"/>
              </a:rPr>
              <a:t>2002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772217" y="2375046"/>
            <a:ext cx="109517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bg1"/>
                </a:solidFill>
                <a:latin typeface="Georgia" panose="02040502050405020303" pitchFamily="18" charset="0"/>
              </a:rPr>
              <a:t>J2SE 5.0</a:t>
            </a:r>
          </a:p>
          <a:p>
            <a:pPr algn="ctr"/>
            <a:r>
              <a:rPr lang="sv-SE" dirty="0">
                <a:solidFill>
                  <a:schemeClr val="bg1"/>
                </a:solidFill>
                <a:latin typeface="Georgia" panose="02040502050405020303" pitchFamily="18" charset="0"/>
              </a:rPr>
              <a:t>2004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781401" y="2366751"/>
            <a:ext cx="11769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bg1"/>
                </a:solidFill>
                <a:latin typeface="Georgia" panose="02040502050405020303" pitchFamily="18" charset="0"/>
              </a:rPr>
              <a:t>Java SE 6</a:t>
            </a:r>
          </a:p>
          <a:p>
            <a:pPr algn="ctr"/>
            <a:r>
              <a:rPr lang="sv-SE" dirty="0">
                <a:solidFill>
                  <a:schemeClr val="bg1"/>
                </a:solidFill>
                <a:latin typeface="Georgia" panose="02040502050405020303" pitchFamily="18" charset="0"/>
              </a:rPr>
              <a:t>2006</a:t>
            </a:r>
          </a:p>
        </p:txBody>
      </p:sp>
      <p:sp>
        <p:nvSpPr>
          <p:cNvPr id="21" name="Rectangle 20"/>
          <p:cNvSpPr/>
          <p:nvPr/>
        </p:nvSpPr>
        <p:spPr>
          <a:xfrm>
            <a:off x="8453504" y="2375046"/>
            <a:ext cx="116249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bg1"/>
                </a:solidFill>
                <a:latin typeface="Georgia" panose="02040502050405020303" pitchFamily="18" charset="0"/>
              </a:rPr>
              <a:t>Java SE 7</a:t>
            </a:r>
          </a:p>
          <a:p>
            <a:pPr algn="ctr"/>
            <a:r>
              <a:rPr lang="sv-SE" dirty="0">
                <a:solidFill>
                  <a:schemeClr val="bg1"/>
                </a:solidFill>
                <a:latin typeface="Georgia" panose="02040502050405020303" pitchFamily="18" charset="0"/>
              </a:rPr>
              <a:t>2011</a:t>
            </a:r>
          </a:p>
        </p:txBody>
      </p:sp>
      <p:sp>
        <p:nvSpPr>
          <p:cNvPr id="22" name="Rectangle 21"/>
          <p:cNvSpPr/>
          <p:nvPr/>
        </p:nvSpPr>
        <p:spPr>
          <a:xfrm>
            <a:off x="9952415" y="2377932"/>
            <a:ext cx="118494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bg1"/>
                </a:solidFill>
                <a:latin typeface="Georgia" panose="02040502050405020303" pitchFamily="18" charset="0"/>
              </a:rPr>
              <a:t>Java SE 8</a:t>
            </a:r>
          </a:p>
          <a:p>
            <a:pPr algn="ctr"/>
            <a:r>
              <a:rPr lang="sv-SE" dirty="0">
                <a:solidFill>
                  <a:schemeClr val="bg1"/>
                </a:solidFill>
                <a:latin typeface="Georgia" panose="02040502050405020303" pitchFamily="18" charset="0"/>
              </a:rPr>
              <a:t>2014</a:t>
            </a:r>
          </a:p>
        </p:txBody>
      </p:sp>
      <p:sp>
        <p:nvSpPr>
          <p:cNvPr id="26" name="Freeform 25"/>
          <p:cNvSpPr/>
          <p:nvPr/>
        </p:nvSpPr>
        <p:spPr>
          <a:xfrm>
            <a:off x="1063926" y="4540218"/>
            <a:ext cx="1529688" cy="764844"/>
          </a:xfrm>
          <a:custGeom>
            <a:avLst/>
            <a:gdLst>
              <a:gd name="connsiteX0" fmla="*/ 0 w 1529688"/>
              <a:gd name="connsiteY0" fmla="*/ 76484 h 764844"/>
              <a:gd name="connsiteX1" fmla="*/ 76484 w 1529688"/>
              <a:gd name="connsiteY1" fmla="*/ 0 h 764844"/>
              <a:gd name="connsiteX2" fmla="*/ 1453204 w 1529688"/>
              <a:gd name="connsiteY2" fmla="*/ 0 h 764844"/>
              <a:gd name="connsiteX3" fmla="*/ 1529688 w 1529688"/>
              <a:gd name="connsiteY3" fmla="*/ 76484 h 764844"/>
              <a:gd name="connsiteX4" fmla="*/ 1529688 w 1529688"/>
              <a:gd name="connsiteY4" fmla="*/ 688360 h 764844"/>
              <a:gd name="connsiteX5" fmla="*/ 1453204 w 1529688"/>
              <a:gd name="connsiteY5" fmla="*/ 764844 h 764844"/>
              <a:gd name="connsiteX6" fmla="*/ 76484 w 1529688"/>
              <a:gd name="connsiteY6" fmla="*/ 764844 h 764844"/>
              <a:gd name="connsiteX7" fmla="*/ 0 w 1529688"/>
              <a:gd name="connsiteY7" fmla="*/ 688360 h 764844"/>
              <a:gd name="connsiteX8" fmla="*/ 0 w 1529688"/>
              <a:gd name="connsiteY8" fmla="*/ 76484 h 764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29688" h="764844">
                <a:moveTo>
                  <a:pt x="0" y="76484"/>
                </a:moveTo>
                <a:cubicBezTo>
                  <a:pt x="0" y="34243"/>
                  <a:pt x="34243" y="0"/>
                  <a:pt x="76484" y="0"/>
                </a:cubicBezTo>
                <a:lnTo>
                  <a:pt x="1453204" y="0"/>
                </a:lnTo>
                <a:cubicBezTo>
                  <a:pt x="1495445" y="0"/>
                  <a:pt x="1529688" y="34243"/>
                  <a:pt x="1529688" y="76484"/>
                </a:cubicBezTo>
                <a:lnTo>
                  <a:pt x="1529688" y="688360"/>
                </a:lnTo>
                <a:cubicBezTo>
                  <a:pt x="1529688" y="730601"/>
                  <a:pt x="1495445" y="764844"/>
                  <a:pt x="1453204" y="764844"/>
                </a:cubicBezTo>
                <a:lnTo>
                  <a:pt x="76484" y="764844"/>
                </a:lnTo>
                <a:cubicBezTo>
                  <a:pt x="34243" y="764844"/>
                  <a:pt x="0" y="730601"/>
                  <a:pt x="0" y="688360"/>
                </a:cubicBezTo>
                <a:lnTo>
                  <a:pt x="0" y="76484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1927" tIns="31927" rIns="31927" bIns="31927" numCol="1" spcCol="1270" anchor="ctr" anchorCtr="0">
            <a:noAutofit/>
          </a:bodyPr>
          <a:lstStyle/>
          <a:p>
            <a:pPr lvl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sv-SE" sz="1500" kern="1200" dirty="0">
                <a:latin typeface="Georgia" panose="02040502050405020303" pitchFamily="18" charset="0"/>
              </a:rPr>
              <a:t>JDK 1.1</a:t>
            </a:r>
            <a:endParaRPr lang="en-US" sz="1500" kern="1200" dirty="0">
              <a:latin typeface="Georgia" panose="02040502050405020303" pitchFamily="18" charset="0"/>
            </a:endParaRPr>
          </a:p>
        </p:txBody>
      </p:sp>
      <p:sp>
        <p:nvSpPr>
          <p:cNvPr id="27" name="Freeform 26"/>
          <p:cNvSpPr/>
          <p:nvPr/>
        </p:nvSpPr>
        <p:spPr>
          <a:xfrm rot="21475559">
            <a:off x="2593413" y="4884235"/>
            <a:ext cx="616684" cy="54492"/>
          </a:xfrm>
          <a:custGeom>
            <a:avLst/>
            <a:gdLst>
              <a:gd name="connsiteX0" fmla="*/ 0 w 616684"/>
              <a:gd name="connsiteY0" fmla="*/ 27246 h 54492"/>
              <a:gd name="connsiteX1" fmla="*/ 616684 w 616684"/>
              <a:gd name="connsiteY1" fmla="*/ 27246 h 54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16684" h="54492">
                <a:moveTo>
                  <a:pt x="0" y="27246"/>
                </a:moveTo>
                <a:lnTo>
                  <a:pt x="616684" y="27246"/>
                </a:ln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05625" tIns="11829" rIns="305624" bIns="11828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500" kern="1200">
              <a:latin typeface="Georgia" panose="02040502050405020303" pitchFamily="18" charset="0"/>
            </a:endParaRPr>
          </a:p>
        </p:txBody>
      </p:sp>
      <p:sp>
        <p:nvSpPr>
          <p:cNvPr id="28" name="Freeform 27"/>
          <p:cNvSpPr/>
          <p:nvPr/>
        </p:nvSpPr>
        <p:spPr>
          <a:xfrm>
            <a:off x="3209895" y="4517900"/>
            <a:ext cx="1569307" cy="764844"/>
          </a:xfrm>
          <a:custGeom>
            <a:avLst/>
            <a:gdLst>
              <a:gd name="connsiteX0" fmla="*/ 0 w 1569307"/>
              <a:gd name="connsiteY0" fmla="*/ 76484 h 764844"/>
              <a:gd name="connsiteX1" fmla="*/ 76484 w 1569307"/>
              <a:gd name="connsiteY1" fmla="*/ 0 h 764844"/>
              <a:gd name="connsiteX2" fmla="*/ 1492823 w 1569307"/>
              <a:gd name="connsiteY2" fmla="*/ 0 h 764844"/>
              <a:gd name="connsiteX3" fmla="*/ 1569307 w 1569307"/>
              <a:gd name="connsiteY3" fmla="*/ 76484 h 764844"/>
              <a:gd name="connsiteX4" fmla="*/ 1569307 w 1569307"/>
              <a:gd name="connsiteY4" fmla="*/ 688360 h 764844"/>
              <a:gd name="connsiteX5" fmla="*/ 1492823 w 1569307"/>
              <a:gd name="connsiteY5" fmla="*/ 764844 h 764844"/>
              <a:gd name="connsiteX6" fmla="*/ 76484 w 1569307"/>
              <a:gd name="connsiteY6" fmla="*/ 764844 h 764844"/>
              <a:gd name="connsiteX7" fmla="*/ 0 w 1569307"/>
              <a:gd name="connsiteY7" fmla="*/ 688360 h 764844"/>
              <a:gd name="connsiteX8" fmla="*/ 0 w 1569307"/>
              <a:gd name="connsiteY8" fmla="*/ 76484 h 764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69307" h="764844">
                <a:moveTo>
                  <a:pt x="0" y="76484"/>
                </a:moveTo>
                <a:cubicBezTo>
                  <a:pt x="0" y="34243"/>
                  <a:pt x="34243" y="0"/>
                  <a:pt x="76484" y="0"/>
                </a:cubicBezTo>
                <a:lnTo>
                  <a:pt x="1492823" y="0"/>
                </a:lnTo>
                <a:cubicBezTo>
                  <a:pt x="1535064" y="0"/>
                  <a:pt x="1569307" y="34243"/>
                  <a:pt x="1569307" y="76484"/>
                </a:cubicBezTo>
                <a:lnTo>
                  <a:pt x="1569307" y="688360"/>
                </a:lnTo>
                <a:cubicBezTo>
                  <a:pt x="1569307" y="730601"/>
                  <a:pt x="1535064" y="764844"/>
                  <a:pt x="1492823" y="764844"/>
                </a:cubicBezTo>
                <a:lnTo>
                  <a:pt x="76484" y="764844"/>
                </a:lnTo>
                <a:cubicBezTo>
                  <a:pt x="34243" y="764844"/>
                  <a:pt x="0" y="730601"/>
                  <a:pt x="0" y="688360"/>
                </a:cubicBezTo>
                <a:lnTo>
                  <a:pt x="0" y="76484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1927" tIns="31927" rIns="31927" bIns="31927" numCol="1" spcCol="1270" anchor="ctr" anchorCtr="0">
            <a:noAutofit/>
          </a:bodyPr>
          <a:lstStyle/>
          <a:p>
            <a:pPr lvl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sv-SE" sz="1500" kern="1200" dirty="0">
                <a:latin typeface="Georgia" panose="02040502050405020303" pitchFamily="18" charset="0"/>
              </a:rPr>
              <a:t>Java 2</a:t>
            </a:r>
          </a:p>
          <a:p>
            <a:pPr lvl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sv-SE" sz="1500" kern="1200" dirty="0">
                <a:latin typeface="Georgia" panose="02040502050405020303" pitchFamily="18" charset="0"/>
              </a:rPr>
              <a:t>Standard Edition</a:t>
            </a:r>
            <a:endParaRPr lang="en-US" sz="1500" kern="1200" dirty="0">
              <a:latin typeface="Georgia" panose="02040502050405020303" pitchFamily="18" charset="0"/>
            </a:endParaRPr>
          </a:p>
        </p:txBody>
      </p:sp>
      <p:sp>
        <p:nvSpPr>
          <p:cNvPr id="29" name="Freeform 28"/>
          <p:cNvSpPr/>
          <p:nvPr/>
        </p:nvSpPr>
        <p:spPr>
          <a:xfrm rot="18298786">
            <a:off x="2364258" y="4454993"/>
            <a:ext cx="1074995" cy="54492"/>
          </a:xfrm>
          <a:custGeom>
            <a:avLst/>
            <a:gdLst>
              <a:gd name="connsiteX0" fmla="*/ 0 w 1074995"/>
              <a:gd name="connsiteY0" fmla="*/ 27246 h 54492"/>
              <a:gd name="connsiteX1" fmla="*/ 1074995 w 1074995"/>
              <a:gd name="connsiteY1" fmla="*/ 27246 h 54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74995" h="54492">
                <a:moveTo>
                  <a:pt x="0" y="27246"/>
                </a:moveTo>
                <a:lnTo>
                  <a:pt x="1074995" y="27246"/>
                </a:ln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23322" tIns="370" rIns="523323" bIns="372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500" kern="1200">
              <a:latin typeface="Georgia" panose="02040502050405020303" pitchFamily="18" charset="0"/>
            </a:endParaRPr>
          </a:p>
        </p:txBody>
      </p:sp>
      <p:sp>
        <p:nvSpPr>
          <p:cNvPr id="30" name="Freeform 29"/>
          <p:cNvSpPr/>
          <p:nvPr/>
        </p:nvSpPr>
        <p:spPr>
          <a:xfrm>
            <a:off x="3209895" y="3659416"/>
            <a:ext cx="1586898" cy="764844"/>
          </a:xfrm>
          <a:custGeom>
            <a:avLst/>
            <a:gdLst>
              <a:gd name="connsiteX0" fmla="*/ 0 w 1586898"/>
              <a:gd name="connsiteY0" fmla="*/ 76484 h 764844"/>
              <a:gd name="connsiteX1" fmla="*/ 76484 w 1586898"/>
              <a:gd name="connsiteY1" fmla="*/ 0 h 764844"/>
              <a:gd name="connsiteX2" fmla="*/ 1510414 w 1586898"/>
              <a:gd name="connsiteY2" fmla="*/ 0 h 764844"/>
              <a:gd name="connsiteX3" fmla="*/ 1586898 w 1586898"/>
              <a:gd name="connsiteY3" fmla="*/ 76484 h 764844"/>
              <a:gd name="connsiteX4" fmla="*/ 1586898 w 1586898"/>
              <a:gd name="connsiteY4" fmla="*/ 688360 h 764844"/>
              <a:gd name="connsiteX5" fmla="*/ 1510414 w 1586898"/>
              <a:gd name="connsiteY5" fmla="*/ 764844 h 764844"/>
              <a:gd name="connsiteX6" fmla="*/ 76484 w 1586898"/>
              <a:gd name="connsiteY6" fmla="*/ 764844 h 764844"/>
              <a:gd name="connsiteX7" fmla="*/ 0 w 1586898"/>
              <a:gd name="connsiteY7" fmla="*/ 688360 h 764844"/>
              <a:gd name="connsiteX8" fmla="*/ 0 w 1586898"/>
              <a:gd name="connsiteY8" fmla="*/ 76484 h 764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86898" h="764844">
                <a:moveTo>
                  <a:pt x="0" y="76484"/>
                </a:moveTo>
                <a:cubicBezTo>
                  <a:pt x="0" y="34243"/>
                  <a:pt x="34243" y="0"/>
                  <a:pt x="76484" y="0"/>
                </a:cubicBezTo>
                <a:lnTo>
                  <a:pt x="1510414" y="0"/>
                </a:lnTo>
                <a:cubicBezTo>
                  <a:pt x="1552655" y="0"/>
                  <a:pt x="1586898" y="34243"/>
                  <a:pt x="1586898" y="76484"/>
                </a:cubicBezTo>
                <a:lnTo>
                  <a:pt x="1586898" y="688360"/>
                </a:lnTo>
                <a:cubicBezTo>
                  <a:pt x="1586898" y="730601"/>
                  <a:pt x="1552655" y="764844"/>
                  <a:pt x="1510414" y="764844"/>
                </a:cubicBezTo>
                <a:lnTo>
                  <a:pt x="76484" y="764844"/>
                </a:lnTo>
                <a:cubicBezTo>
                  <a:pt x="34243" y="764844"/>
                  <a:pt x="0" y="730601"/>
                  <a:pt x="0" y="688360"/>
                </a:cubicBezTo>
                <a:lnTo>
                  <a:pt x="0" y="76484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1927" tIns="31927" rIns="31927" bIns="31927" numCol="1" spcCol="1270" anchor="ctr" anchorCtr="0">
            <a:noAutofit/>
          </a:bodyPr>
          <a:lstStyle/>
          <a:p>
            <a:pPr lvl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sv-SE" sz="1500" kern="1200" dirty="0">
                <a:latin typeface="Georgia" panose="02040502050405020303" pitchFamily="18" charset="0"/>
              </a:rPr>
              <a:t>Java 2</a:t>
            </a:r>
          </a:p>
          <a:p>
            <a:pPr lvl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sv-SE" sz="1500" kern="1200" dirty="0">
                <a:latin typeface="Georgia" panose="02040502050405020303" pitchFamily="18" charset="0"/>
              </a:rPr>
              <a:t>Enterprise Edition</a:t>
            </a:r>
            <a:endParaRPr lang="en-US" sz="1500" kern="1200" dirty="0">
              <a:latin typeface="Georgia" panose="02040502050405020303" pitchFamily="18" charset="0"/>
            </a:endParaRPr>
          </a:p>
        </p:txBody>
      </p:sp>
      <p:sp>
        <p:nvSpPr>
          <p:cNvPr id="31" name="Freeform 30"/>
          <p:cNvSpPr/>
          <p:nvPr/>
        </p:nvSpPr>
        <p:spPr>
          <a:xfrm rot="3310531">
            <a:off x="2363820" y="5335179"/>
            <a:ext cx="1071464" cy="54492"/>
          </a:xfrm>
          <a:custGeom>
            <a:avLst/>
            <a:gdLst>
              <a:gd name="connsiteX0" fmla="*/ 0 w 1071464"/>
              <a:gd name="connsiteY0" fmla="*/ 27246 h 54492"/>
              <a:gd name="connsiteX1" fmla="*/ 1071464 w 1071464"/>
              <a:gd name="connsiteY1" fmla="*/ 27246 h 54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71464" h="54492">
                <a:moveTo>
                  <a:pt x="0" y="27246"/>
                </a:moveTo>
                <a:lnTo>
                  <a:pt x="1071464" y="27246"/>
                </a:ln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21646" tIns="459" rIns="521644" bIns="459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500" kern="1200">
              <a:latin typeface="Georgia" panose="02040502050405020303" pitchFamily="18" charset="0"/>
            </a:endParaRPr>
          </a:p>
        </p:txBody>
      </p:sp>
      <p:sp>
        <p:nvSpPr>
          <p:cNvPr id="32" name="Freeform 31"/>
          <p:cNvSpPr/>
          <p:nvPr/>
        </p:nvSpPr>
        <p:spPr>
          <a:xfrm>
            <a:off x="3205490" y="5419789"/>
            <a:ext cx="1578118" cy="764844"/>
          </a:xfrm>
          <a:custGeom>
            <a:avLst/>
            <a:gdLst>
              <a:gd name="connsiteX0" fmla="*/ 0 w 1578118"/>
              <a:gd name="connsiteY0" fmla="*/ 76484 h 764844"/>
              <a:gd name="connsiteX1" fmla="*/ 76484 w 1578118"/>
              <a:gd name="connsiteY1" fmla="*/ 0 h 764844"/>
              <a:gd name="connsiteX2" fmla="*/ 1501634 w 1578118"/>
              <a:gd name="connsiteY2" fmla="*/ 0 h 764844"/>
              <a:gd name="connsiteX3" fmla="*/ 1578118 w 1578118"/>
              <a:gd name="connsiteY3" fmla="*/ 76484 h 764844"/>
              <a:gd name="connsiteX4" fmla="*/ 1578118 w 1578118"/>
              <a:gd name="connsiteY4" fmla="*/ 688360 h 764844"/>
              <a:gd name="connsiteX5" fmla="*/ 1501634 w 1578118"/>
              <a:gd name="connsiteY5" fmla="*/ 764844 h 764844"/>
              <a:gd name="connsiteX6" fmla="*/ 76484 w 1578118"/>
              <a:gd name="connsiteY6" fmla="*/ 764844 h 764844"/>
              <a:gd name="connsiteX7" fmla="*/ 0 w 1578118"/>
              <a:gd name="connsiteY7" fmla="*/ 688360 h 764844"/>
              <a:gd name="connsiteX8" fmla="*/ 0 w 1578118"/>
              <a:gd name="connsiteY8" fmla="*/ 76484 h 764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78118" h="764844">
                <a:moveTo>
                  <a:pt x="0" y="76484"/>
                </a:moveTo>
                <a:cubicBezTo>
                  <a:pt x="0" y="34243"/>
                  <a:pt x="34243" y="0"/>
                  <a:pt x="76484" y="0"/>
                </a:cubicBezTo>
                <a:lnTo>
                  <a:pt x="1501634" y="0"/>
                </a:lnTo>
                <a:cubicBezTo>
                  <a:pt x="1543875" y="0"/>
                  <a:pt x="1578118" y="34243"/>
                  <a:pt x="1578118" y="76484"/>
                </a:cubicBezTo>
                <a:lnTo>
                  <a:pt x="1578118" y="688360"/>
                </a:lnTo>
                <a:cubicBezTo>
                  <a:pt x="1578118" y="730601"/>
                  <a:pt x="1543875" y="764844"/>
                  <a:pt x="1501634" y="764844"/>
                </a:cubicBezTo>
                <a:lnTo>
                  <a:pt x="76484" y="764844"/>
                </a:lnTo>
                <a:cubicBezTo>
                  <a:pt x="34243" y="764844"/>
                  <a:pt x="0" y="730601"/>
                  <a:pt x="0" y="688360"/>
                </a:cubicBezTo>
                <a:lnTo>
                  <a:pt x="0" y="76484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1927" tIns="31927" rIns="31927" bIns="31927" numCol="1" spcCol="1270" anchor="ctr" anchorCtr="0">
            <a:noAutofit/>
          </a:bodyPr>
          <a:lstStyle/>
          <a:p>
            <a:pPr lvl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sv-SE" sz="1500" kern="1200" dirty="0">
                <a:latin typeface="Georgia" panose="02040502050405020303" pitchFamily="18" charset="0"/>
              </a:rPr>
              <a:t>Java 2</a:t>
            </a:r>
          </a:p>
          <a:p>
            <a:pPr lvl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sv-SE" sz="1500" kern="1200" dirty="0">
                <a:latin typeface="Georgia" panose="02040502050405020303" pitchFamily="18" charset="0"/>
              </a:rPr>
              <a:t>Micro Edition</a:t>
            </a:r>
            <a:endParaRPr lang="en-US" sz="1500" kern="1200" dirty="0">
              <a:latin typeface="Georgia" panose="02040502050405020303" pitchFamily="18" charset="0"/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0236C98-6798-4F61-A2B3-1CD96616E832}"/>
              </a:ext>
            </a:extLst>
          </p:cNvPr>
          <p:cNvCxnSpPr>
            <a:cxnSpLocks/>
          </p:cNvCxnSpPr>
          <p:nvPr/>
        </p:nvCxnSpPr>
        <p:spPr>
          <a:xfrm flipH="1" flipV="1">
            <a:off x="5058072" y="4378743"/>
            <a:ext cx="6353139" cy="447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Arc 24">
            <a:extLst>
              <a:ext uri="{FF2B5EF4-FFF2-40B4-BE49-F238E27FC236}">
                <a16:creationId xmlns:a16="http://schemas.microsoft.com/office/drawing/2014/main" id="{A72DB77D-AC63-411E-9732-7468E0DC57AA}"/>
              </a:ext>
            </a:extLst>
          </p:cNvPr>
          <p:cNvSpPr/>
          <p:nvPr/>
        </p:nvSpPr>
        <p:spPr>
          <a:xfrm>
            <a:off x="10796397" y="2215351"/>
            <a:ext cx="1220093" cy="2208127"/>
          </a:xfrm>
          <a:prstGeom prst="arc">
            <a:avLst>
              <a:gd name="adj1" fmla="val 16183429"/>
              <a:gd name="adj2" fmla="val 5401472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64B78EC-8679-49A8-9D8A-95E3AD97CD5A}"/>
              </a:ext>
            </a:extLst>
          </p:cNvPr>
          <p:cNvCxnSpPr/>
          <p:nvPr/>
        </p:nvCxnSpPr>
        <p:spPr>
          <a:xfrm>
            <a:off x="10986653" y="4280979"/>
            <a:ext cx="0" cy="26779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570D8397-CF14-4DC0-A648-A26742340387}"/>
              </a:ext>
            </a:extLst>
          </p:cNvPr>
          <p:cNvSpPr txBox="1"/>
          <p:nvPr/>
        </p:nvSpPr>
        <p:spPr>
          <a:xfrm>
            <a:off x="10650682" y="3841552"/>
            <a:ext cx="716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>
                <a:solidFill>
                  <a:schemeClr val="bg1"/>
                </a:solidFill>
                <a:latin typeface="Georgia" panose="02040502050405020303" pitchFamily="18" charset="0"/>
              </a:rPr>
              <a:t>2015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88A6B1F-7CD0-4893-8C10-CCEE7139450B}"/>
              </a:ext>
            </a:extLst>
          </p:cNvPr>
          <p:cNvCxnSpPr/>
          <p:nvPr/>
        </p:nvCxnSpPr>
        <p:spPr>
          <a:xfrm>
            <a:off x="8413748" y="4262630"/>
            <a:ext cx="0" cy="26779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66F0FCF-5908-47F2-9096-220FB707AC8B}"/>
              </a:ext>
            </a:extLst>
          </p:cNvPr>
          <p:cNvCxnSpPr/>
          <p:nvPr/>
        </p:nvCxnSpPr>
        <p:spPr>
          <a:xfrm>
            <a:off x="5837573" y="4248001"/>
            <a:ext cx="0" cy="26779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FF95C9FC-3990-42DE-8984-8CEC98B2256B}"/>
              </a:ext>
            </a:extLst>
          </p:cNvPr>
          <p:cNvSpPr txBox="1"/>
          <p:nvPr/>
        </p:nvSpPr>
        <p:spPr>
          <a:xfrm>
            <a:off x="8055569" y="3855714"/>
            <a:ext cx="716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>
                <a:solidFill>
                  <a:schemeClr val="bg1"/>
                </a:solidFill>
                <a:latin typeface="Georgia" panose="02040502050405020303" pitchFamily="18" charset="0"/>
              </a:rPr>
              <a:t>2020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73DF61E-3C60-48BA-96A5-F27F287D4465}"/>
              </a:ext>
            </a:extLst>
          </p:cNvPr>
          <p:cNvSpPr txBox="1"/>
          <p:nvPr/>
        </p:nvSpPr>
        <p:spPr>
          <a:xfrm>
            <a:off x="5483496" y="3860687"/>
            <a:ext cx="716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>
                <a:solidFill>
                  <a:schemeClr val="bg1"/>
                </a:solidFill>
                <a:latin typeface="Georgia" panose="02040502050405020303" pitchFamily="18" charset="0"/>
              </a:rPr>
              <a:t>2025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EC29CDC-0513-46E7-A4BF-2C5B82AB1A0C}"/>
              </a:ext>
            </a:extLst>
          </p:cNvPr>
          <p:cNvSpPr/>
          <p:nvPr/>
        </p:nvSpPr>
        <p:spPr>
          <a:xfrm>
            <a:off x="9180781" y="4605243"/>
            <a:ext cx="11769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bg1"/>
                </a:solidFill>
                <a:latin typeface="Georgia" panose="02040502050405020303" pitchFamily="18" charset="0"/>
              </a:rPr>
              <a:t>Java SE 9</a:t>
            </a:r>
          </a:p>
          <a:p>
            <a:pPr algn="ctr"/>
            <a:r>
              <a:rPr lang="sv-SE" dirty="0">
                <a:solidFill>
                  <a:schemeClr val="bg1"/>
                </a:solidFill>
                <a:latin typeface="Georgia" panose="02040502050405020303" pitchFamily="18" charset="0"/>
              </a:rPr>
              <a:t>2017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3E82C69-D519-4BB1-BDD3-83DEC62B768D}"/>
              </a:ext>
            </a:extLst>
          </p:cNvPr>
          <p:cNvSpPr/>
          <p:nvPr/>
        </p:nvSpPr>
        <p:spPr>
          <a:xfrm>
            <a:off x="8899720" y="5194419"/>
            <a:ext cx="128753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bg1"/>
                </a:solidFill>
                <a:latin typeface="Georgia" panose="02040502050405020303" pitchFamily="18" charset="0"/>
              </a:rPr>
              <a:t>Java SE 10</a:t>
            </a:r>
          </a:p>
          <a:p>
            <a:pPr algn="ctr"/>
            <a:r>
              <a:rPr lang="sv-SE" dirty="0">
                <a:solidFill>
                  <a:schemeClr val="bg1"/>
                </a:solidFill>
                <a:latin typeface="Georgia" panose="02040502050405020303" pitchFamily="18" charset="0"/>
              </a:rPr>
              <a:t>2018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9F0F60B-A462-414A-9F11-2785B49828FA}"/>
              </a:ext>
            </a:extLst>
          </p:cNvPr>
          <p:cNvSpPr/>
          <p:nvPr/>
        </p:nvSpPr>
        <p:spPr>
          <a:xfrm>
            <a:off x="8920559" y="5765596"/>
            <a:ext cx="124585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bg1"/>
                </a:solidFill>
                <a:latin typeface="Georgia" panose="02040502050405020303" pitchFamily="18" charset="0"/>
              </a:rPr>
              <a:t>Java SE 11</a:t>
            </a:r>
          </a:p>
          <a:p>
            <a:pPr algn="ctr"/>
            <a:r>
              <a:rPr lang="sv-SE" dirty="0">
                <a:solidFill>
                  <a:schemeClr val="bg1"/>
                </a:solidFill>
                <a:latin typeface="Georgia" panose="02040502050405020303" pitchFamily="18" charset="0"/>
              </a:rPr>
              <a:t>2018</a:t>
            </a:r>
          </a:p>
        </p:txBody>
      </p:sp>
    </p:spTree>
    <p:extLst>
      <p:ext uri="{BB962C8B-B14F-4D97-AF65-F5344CB8AC3E}">
        <p14:creationId xmlns:p14="http://schemas.microsoft.com/office/powerpoint/2010/main" val="2415097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44" grpId="0"/>
      <p:bldP spid="45" grpId="0"/>
      <p:bldP spid="4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Let's get started with 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708758" cy="4351338"/>
          </a:xfrm>
        </p:spPr>
        <p:txBody>
          <a:bodyPr>
            <a:normAutofit fontScale="92500"/>
          </a:bodyPr>
          <a:lstStyle/>
          <a:p>
            <a:r>
              <a:rPr lang="en-US" dirty="0">
                <a:latin typeface="Georgia" panose="02040502050405020303" pitchFamily="18" charset="0"/>
              </a:rPr>
              <a:t>Files containing Java code should be saved with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.java</a:t>
            </a:r>
            <a:r>
              <a:rPr lang="en-US" dirty="0">
                <a:latin typeface="Georgia" panose="02040502050405020303" pitchFamily="18" charset="0"/>
              </a:rPr>
              <a:t> extension.</a:t>
            </a:r>
          </a:p>
          <a:p>
            <a:r>
              <a:rPr lang="en-US" dirty="0">
                <a:latin typeface="Georgia" panose="02040502050405020303" pitchFamily="18" charset="0"/>
              </a:rPr>
              <a:t>Each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.java</a:t>
            </a:r>
            <a:r>
              <a:rPr lang="en-US" dirty="0">
                <a:latin typeface="Georgia" panose="02040502050405020303" pitchFamily="18" charset="0"/>
              </a:rPr>
              <a:t> file should contain one of the following types:</a:t>
            </a:r>
            <a:br>
              <a:rPr lang="en-US" dirty="0">
                <a:latin typeface="Georgia" panose="02040502050405020303" pitchFamily="18" charset="0"/>
              </a:rPr>
            </a:br>
            <a:r>
              <a:rPr lang="en-US" dirty="0">
                <a:latin typeface="Georgia" panose="02040502050405020303" pitchFamily="18" charset="0"/>
              </a:rPr>
              <a:t>   class, </a:t>
            </a:r>
            <a:r>
              <a:rPr lang="en-US" sz="2600" dirty="0">
                <a:latin typeface="Georgia" panose="02040502050405020303" pitchFamily="18" charset="0"/>
              </a:rPr>
              <a:t>interface, enumeration or annotation.</a:t>
            </a:r>
            <a:endParaRPr lang="en-US" dirty="0">
              <a:latin typeface="Georgia" panose="02040502050405020303" pitchFamily="18" charset="0"/>
            </a:endParaRPr>
          </a:p>
          <a:p>
            <a:pPr lvl="1"/>
            <a:r>
              <a:rPr lang="en-US" dirty="0">
                <a:latin typeface="Georgia" panose="02040502050405020303" pitchFamily="18" charset="0"/>
              </a:rPr>
              <a:t>The name of the type must match the name of the file.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NamesAreWrittenLikeThis</a:t>
            </a:r>
            <a:r>
              <a:rPr lang="en-US" dirty="0">
                <a:latin typeface="Georgia" panose="02040502050405020303" pitchFamily="18" charset="0"/>
              </a:rPr>
              <a:t> (CamelCase, first letter capitalized).</a:t>
            </a:r>
          </a:p>
          <a:p>
            <a:r>
              <a:rPr lang="en-US" dirty="0">
                <a:latin typeface="Georgia" panose="02040502050405020303" pitchFamily="18" charset="0"/>
              </a:rPr>
              <a:t>The types are organized in packages.</a:t>
            </a:r>
          </a:p>
          <a:p>
            <a:pPr lvl="1"/>
            <a:r>
              <a:rPr lang="en-US" dirty="0">
                <a:latin typeface="Georgia" panose="02040502050405020303" pitchFamily="18" charset="0"/>
              </a:rPr>
              <a:t>Write the package statement at the top of the file:</a:t>
            </a:r>
            <a:br>
              <a:rPr lang="en-US" dirty="0">
                <a:latin typeface="Georgia" panose="02040502050405020303" pitchFamily="18" charset="0"/>
              </a:rPr>
            </a:br>
            <a:r>
              <a:rPr lang="en-US" dirty="0">
                <a:latin typeface="Georgia" panose="02040502050405020303" pitchFamily="18" charset="0"/>
              </a:rPr>
              <a:t>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package se.svensson.sven.package.name;</a:t>
            </a:r>
          </a:p>
          <a:p>
            <a:r>
              <a:rPr lang="en-US" dirty="0">
                <a:latin typeface="Georgia" panose="02040502050405020303" pitchFamily="18" charset="0"/>
              </a:rPr>
              <a:t>Any class can act as the file containing the main program.</a:t>
            </a:r>
          </a:p>
          <a:p>
            <a:pPr lvl="1"/>
            <a:r>
              <a:rPr lang="en-US" dirty="0">
                <a:latin typeface="Georgia" panose="02040502050405020303" pitchFamily="18" charset="0"/>
              </a:rPr>
              <a:t>The entry point is a class method with the following signature:</a:t>
            </a:r>
            <a:br>
              <a:rPr lang="en-US" dirty="0">
                <a:latin typeface="Georgia" panose="02040502050405020303" pitchFamily="18" charset="0"/>
              </a:rPr>
            </a:br>
            <a:r>
              <a:rPr lang="en-US" dirty="0">
                <a:latin typeface="Georgia" panose="02040502050405020303" pitchFamily="18" charset="0"/>
              </a:rPr>
              <a:t>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static void main(String[])</a:t>
            </a:r>
          </a:p>
        </p:txBody>
      </p:sp>
    </p:spTree>
    <p:extLst>
      <p:ext uri="{BB962C8B-B14F-4D97-AF65-F5344CB8AC3E}">
        <p14:creationId xmlns:p14="http://schemas.microsoft.com/office/powerpoint/2010/main" val="2124130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Let's get started with java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974572" cy="4351338"/>
          </a:xfrm>
        </p:spPr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Use the </a:t>
            </a:r>
            <a:r>
              <a:rPr lang="en-US" i="1" dirty="0">
                <a:latin typeface="Georgia" panose="02040502050405020303" pitchFamily="18" charset="0"/>
              </a:rPr>
              <a:t>import</a:t>
            </a:r>
            <a:r>
              <a:rPr lang="en-US" dirty="0">
                <a:latin typeface="Georgia" panose="02040502050405020303" pitchFamily="18" charset="0"/>
              </a:rPr>
              <a:t> statement to import things from a package.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the.package.Name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dirty="0">
                <a:latin typeface="Georgia" panose="02040502050405020303" pitchFamily="18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Georgia" panose="02040502050405020303" pitchFamily="18" charset="0"/>
              </a:rPr>
              <a:t>imports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dirty="0">
                <a:latin typeface="Georgia" panose="02040502050405020303" pitchFamily="18" charset="0"/>
              </a:rPr>
              <a:t> from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the.package</a:t>
            </a:r>
            <a:r>
              <a:rPr lang="en-US" dirty="0">
                <a:latin typeface="Georgia" panose="02040502050405020303" pitchFamily="18" charset="0"/>
              </a:rPr>
              <a:t>.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the.package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.*;   </a:t>
            </a:r>
            <a:r>
              <a:rPr lang="en-US" dirty="0">
                <a:latin typeface="Georgia" panose="02040502050405020303" pitchFamily="18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Georgia" panose="02040502050405020303" pitchFamily="18" charset="0"/>
              </a:rPr>
              <a:t>imports everything from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the.package</a:t>
            </a:r>
            <a:r>
              <a:rPr lang="en-US" dirty="0">
                <a:latin typeface="Georgia" panose="02040502050405020303" pitchFamily="18" charset="0"/>
              </a:rPr>
              <a:t>.</a:t>
            </a:r>
          </a:p>
          <a:p>
            <a:r>
              <a:rPr lang="en-US" dirty="0">
                <a:latin typeface="Georgia" panose="02040502050405020303" pitchFamily="18" charset="0"/>
              </a:rPr>
              <a:t>Everything in the package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java.lang</a:t>
            </a:r>
            <a:r>
              <a:rPr lang="en-US" dirty="0">
                <a:latin typeface="Georgia" panose="02040502050405020303" pitchFamily="18" charset="0"/>
              </a:rPr>
              <a:t> is imported by default.</a:t>
            </a:r>
          </a:p>
          <a:p>
            <a:r>
              <a:rPr lang="en-US" dirty="0">
                <a:latin typeface="Georgia" panose="02040502050405020303" pitchFamily="18" charset="0"/>
              </a:rPr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(...)</a:t>
            </a:r>
            <a:r>
              <a:rPr lang="en-US" dirty="0">
                <a:latin typeface="Georgia" panose="02040502050405020303" pitchFamily="18" charset="0"/>
              </a:rPr>
              <a:t> to write to the console.</a:t>
            </a:r>
          </a:p>
        </p:txBody>
      </p:sp>
      <p:sp>
        <p:nvSpPr>
          <p:cNvPr id="4" name="Cloud Callout 3"/>
          <p:cNvSpPr/>
          <p:nvPr/>
        </p:nvSpPr>
        <p:spPr>
          <a:xfrm>
            <a:off x="114953" y="4688588"/>
            <a:ext cx="2107385" cy="1167076"/>
          </a:xfrm>
          <a:prstGeom prst="cloudCallout">
            <a:avLst>
              <a:gd name="adj1" fmla="val 57233"/>
              <a:gd name="adj2" fmla="val -972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lang="en-US" dirty="0">
                <a:latin typeface="Georgia" panose="02040502050405020303" pitchFamily="18" charset="0"/>
              </a:rPr>
              <a:t> is a class…</a:t>
            </a:r>
          </a:p>
        </p:txBody>
      </p:sp>
      <p:sp>
        <p:nvSpPr>
          <p:cNvPr id="5" name="Cloud Callout 4"/>
          <p:cNvSpPr/>
          <p:nvPr/>
        </p:nvSpPr>
        <p:spPr>
          <a:xfrm>
            <a:off x="2241359" y="4918954"/>
            <a:ext cx="2822039" cy="1258009"/>
          </a:xfrm>
          <a:prstGeom prst="cloudCallout">
            <a:avLst>
              <a:gd name="adj1" fmla="val -326"/>
              <a:gd name="adj2" fmla="val -11415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…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dirty="0">
                <a:latin typeface="Georgia" panose="02040502050405020303" pitchFamily="18" charset="0"/>
              </a:rPr>
              <a:t> is a class variable…</a:t>
            </a:r>
          </a:p>
        </p:txBody>
      </p:sp>
      <p:sp>
        <p:nvSpPr>
          <p:cNvPr id="6" name="Cloud Callout 5"/>
          <p:cNvSpPr/>
          <p:nvPr/>
        </p:nvSpPr>
        <p:spPr>
          <a:xfrm>
            <a:off x="5263699" y="4513841"/>
            <a:ext cx="3048740" cy="1516570"/>
          </a:xfrm>
          <a:prstGeom prst="cloudCallout">
            <a:avLst>
              <a:gd name="adj1" fmla="val -64114"/>
              <a:gd name="adj2" fmla="val -764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…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dirty="0">
                <a:latin typeface="Georgia" panose="02040502050405020303" pitchFamily="18" charset="0"/>
              </a:rPr>
              <a:t> is a method that class variable has.</a:t>
            </a:r>
          </a:p>
        </p:txBody>
      </p:sp>
    </p:spTree>
    <p:extLst>
      <p:ext uri="{BB962C8B-B14F-4D97-AF65-F5344CB8AC3E}">
        <p14:creationId xmlns:p14="http://schemas.microsoft.com/office/powerpoint/2010/main" val="18561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4294967295"/>
          </p:nvPr>
        </p:nvSpPr>
        <p:spPr>
          <a:xfrm>
            <a:off x="838200" y="1690688"/>
            <a:ext cx="10515600" cy="3427605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sz="2200" b="1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package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se.ju.larpet.testprogram</a:t>
            </a:r>
            <a:r>
              <a:rPr lang="en-US" sz="2200" b="1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US" sz="2200" b="1" dirty="0">
              <a:solidFill>
                <a:srgbClr val="00386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200" b="1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MyProgram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static void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main(String[]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>
              <a:buNone/>
            </a:pPr>
            <a:r>
              <a:rPr lang="en-US" sz="2200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Here we put our main program code.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("Hello World!");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7562CD3-C77A-4C03-83A3-FA587F2640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08917"/>
            <a:ext cx="10515600" cy="433965"/>
          </a:xfrm>
        </p:spPr>
        <p:txBody>
          <a:bodyPr>
            <a:spAutoFit/>
          </a:bodyPr>
          <a:lstStyle/>
          <a:p>
            <a:pPr marL="0" indent="0" algn="ctr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MyProgram.java</a:t>
            </a:r>
          </a:p>
        </p:txBody>
      </p:sp>
    </p:spTree>
    <p:extLst>
      <p:ext uri="{BB962C8B-B14F-4D97-AF65-F5344CB8AC3E}">
        <p14:creationId xmlns:p14="http://schemas.microsoft.com/office/powerpoint/2010/main" val="3896096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run the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835641" cy="4351338"/>
          </a:xfrm>
        </p:spPr>
        <p:txBody>
          <a:bodyPr>
            <a:normAutofit/>
          </a:bodyPr>
          <a:lstStyle/>
          <a:p>
            <a:r>
              <a:rPr lang="en-US" dirty="0">
                <a:latin typeface="Georgia" panose="02040502050405020303" pitchFamily="18" charset="0"/>
              </a:rPr>
              <a:t>Compile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.java</a:t>
            </a:r>
            <a:r>
              <a:rPr lang="en-US" dirty="0">
                <a:latin typeface="Georgia" panose="02040502050405020303" pitchFamily="18" charset="0"/>
              </a:rPr>
              <a:t> files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.class</a:t>
            </a:r>
            <a:r>
              <a:rPr lang="en-US" dirty="0">
                <a:latin typeface="Georgia" panose="02040502050405020303" pitchFamily="18" charset="0"/>
              </a:rPr>
              <a:t> files </a:t>
            </a:r>
            <a:r>
              <a:rPr lang="en-US" sz="2000" dirty="0">
                <a:latin typeface="Georgia" panose="02040502050405020303" pitchFamily="18" charset="0"/>
              </a:rPr>
              <a:t>(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MyClass.java</a:t>
            </a:r>
            <a:r>
              <a:rPr lang="en-US" sz="2000" dirty="0">
                <a:latin typeface="Georgia" panose="02040502050405020303" pitchFamily="18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Georgia" panose="02040502050405020303" pitchFamily="18" charset="0"/>
                <a:cs typeface="Courier New" panose="02070309020205020404" pitchFamily="49" charset="0"/>
                <a:sym typeface="Wingdings" panose="05000000000000000000" pitchFamily="2" charset="2"/>
              </a:rPr>
              <a:t>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MyClass.class</a:t>
            </a:r>
            <a:r>
              <a:rPr lang="en-US" sz="2000" dirty="0">
                <a:latin typeface="Georgia" panose="02040502050405020303" pitchFamily="18" charset="0"/>
                <a:cs typeface="Courier New" panose="02070309020205020404" pitchFamily="49" charset="0"/>
                <a:sym typeface="Wingdings" panose="05000000000000000000" pitchFamily="2" charset="2"/>
              </a:rPr>
              <a:t>).</a:t>
            </a:r>
            <a:endParaRPr lang="en-US" dirty="0">
              <a:latin typeface="Georgia" panose="02040502050405020303" pitchFamily="18" charset="0"/>
            </a:endParaRPr>
          </a:p>
          <a:p>
            <a:pPr lvl="1"/>
            <a:r>
              <a:rPr lang="en-US" dirty="0">
                <a:latin typeface="Georgia" panose="02040502050405020303" pitchFamily="18" charset="0"/>
              </a:rPr>
              <a:t>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javac</a:t>
            </a:r>
            <a:r>
              <a:rPr lang="en-US" dirty="0">
                <a:latin typeface="Georgia" panose="02040502050405020303" pitchFamily="18" charset="0"/>
              </a:rPr>
              <a:t> command is used for this.</a:t>
            </a:r>
          </a:p>
          <a:p>
            <a:r>
              <a:rPr lang="en-US" dirty="0">
                <a:latin typeface="Georgia" panose="02040502050405020303" pitchFamily="18" charset="0"/>
              </a:rPr>
              <a:t>Run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.class</a:t>
            </a:r>
            <a:r>
              <a:rPr lang="en-US" dirty="0">
                <a:latin typeface="Georgia" panose="02040502050405020303" pitchFamily="18" charset="0"/>
              </a:rPr>
              <a:t> file with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dirty="0">
                <a:latin typeface="Georgia" panose="02040502050405020303" pitchFamily="18" charset="0"/>
              </a:rPr>
              <a:t> method in a JVM.</a:t>
            </a:r>
          </a:p>
          <a:p>
            <a:pPr lvl="1"/>
            <a:r>
              <a:rPr lang="en-US" dirty="0">
                <a:latin typeface="Georgia" panose="02040502050405020303" pitchFamily="18" charset="0"/>
              </a:rPr>
              <a:t>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java</a:t>
            </a:r>
            <a:r>
              <a:rPr lang="en-US" dirty="0">
                <a:latin typeface="Georgia" panose="02040502050405020303" pitchFamily="18" charset="0"/>
              </a:rPr>
              <a:t> command is used for this.</a:t>
            </a:r>
          </a:p>
          <a:p>
            <a:r>
              <a:rPr lang="en-US" dirty="0">
                <a:latin typeface="Georgia" panose="02040502050405020303" pitchFamily="18" charset="0"/>
              </a:rPr>
              <a:t>Multiple classes are better packaged into a </a:t>
            </a:r>
            <a:r>
              <a:rPr lang="en-US" i="1" dirty="0">
                <a:latin typeface="Georgia" panose="02040502050405020303" pitchFamily="18" charset="0"/>
              </a:rPr>
              <a:t>jar</a:t>
            </a:r>
            <a:r>
              <a:rPr lang="en-US" dirty="0">
                <a:latin typeface="Georgia" panose="02040502050405020303" pitchFamily="18" charset="0"/>
              </a:rPr>
              <a:t> (Java </a:t>
            </a:r>
            <a:r>
              <a:rPr lang="en-US" dirty="0" err="1">
                <a:latin typeface="Georgia" panose="02040502050405020303" pitchFamily="18" charset="0"/>
              </a:rPr>
              <a:t>ARchive</a:t>
            </a:r>
            <a:r>
              <a:rPr lang="en-US" dirty="0">
                <a:latin typeface="Georgia" panose="02040502050405020303" pitchFamily="18" charset="0"/>
              </a:rPr>
              <a:t>) file.</a:t>
            </a:r>
          </a:p>
          <a:p>
            <a:pPr lvl="1"/>
            <a:r>
              <a:rPr lang="en-US" dirty="0">
                <a:latin typeface="Georgia" panose="02040502050405020303" pitchFamily="18" charset="0"/>
              </a:rPr>
              <a:t>Jar files are ZIP files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.jar</a:t>
            </a:r>
            <a:r>
              <a:rPr lang="en-US" dirty="0">
                <a:latin typeface="Georgia" panose="02040502050405020303" pitchFamily="18" charset="0"/>
              </a:rPr>
              <a:t> extension.</a:t>
            </a:r>
          </a:p>
          <a:p>
            <a:pPr lvl="1"/>
            <a:r>
              <a:rPr lang="en-US" dirty="0">
                <a:latin typeface="Georgia" panose="02040502050405020303" pitchFamily="18" charset="0"/>
              </a:rPr>
              <a:t>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jar</a:t>
            </a:r>
            <a:r>
              <a:rPr lang="en-US" dirty="0">
                <a:latin typeface="Georgia" panose="02040502050405020303" pitchFamily="18" charset="0"/>
              </a:rPr>
              <a:t> command is used for this.</a:t>
            </a:r>
          </a:p>
          <a:p>
            <a:pPr lvl="1"/>
            <a:r>
              <a:rPr lang="en-US" dirty="0">
                <a:latin typeface="Georgia" panose="02040502050405020303" pitchFamily="18" charset="0"/>
              </a:rPr>
              <a:t>Libraries/Programs are distributed as jar files.</a:t>
            </a:r>
          </a:p>
          <a:p>
            <a:pPr lvl="2"/>
            <a:r>
              <a:rPr lang="en-US" dirty="0">
                <a:latin typeface="Georgia" panose="02040502050405020303" pitchFamily="18" charset="0"/>
              </a:rPr>
              <a:t>To run a jar file: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java -jar the-jar-file.jar</a:t>
            </a:r>
          </a:p>
        </p:txBody>
      </p:sp>
    </p:spTree>
    <p:extLst>
      <p:ext uri="{BB962C8B-B14F-4D97-AF65-F5344CB8AC3E}">
        <p14:creationId xmlns:p14="http://schemas.microsoft.com/office/powerpoint/2010/main" val="2081983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0FF2C2C-E7F9-4424-8B68-163BC42CDF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427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0904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Can be used inside constructors and methods.</a:t>
            </a: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1626780" y="2519185"/>
            <a:ext cx="9090839" cy="405496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200" b="1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&lt;datatype&gt;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variableName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&lt;expression&gt;;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3212745"/>
            <a:ext cx="10515600" cy="996170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Georgia" panose="02040502050405020303" pitchFamily="18" charset="0"/>
              </a:rPr>
              <a:t>Naming convention: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likeThis</a:t>
            </a:r>
            <a:r>
              <a:rPr lang="en-US" dirty="0">
                <a:latin typeface="Georgia" panose="02040502050405020303" pitchFamily="18" charset="0"/>
              </a:rPr>
              <a:t> (</a:t>
            </a:r>
            <a:r>
              <a:rPr lang="en-US" sz="2400" dirty="0">
                <a:latin typeface="Georgia" panose="02040502050405020303" pitchFamily="18" charset="0"/>
              </a:rPr>
              <a:t>camelCase, first letter lowercase</a:t>
            </a:r>
            <a:r>
              <a:rPr lang="en-US" dirty="0">
                <a:latin typeface="Georgia" panose="02040502050405020303" pitchFamily="18" charset="0"/>
              </a:rPr>
              <a:t>).</a:t>
            </a:r>
          </a:p>
          <a:p>
            <a:r>
              <a:rPr lang="en-US" dirty="0">
                <a:latin typeface="Georgia" panose="02040502050405020303" pitchFamily="18" charset="0"/>
              </a:rPr>
              <a:t>Can later be assigned a new value.</a:t>
            </a:r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1626780" y="4422343"/>
            <a:ext cx="9090839" cy="405496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variableName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&lt;expression&gt;</a:t>
            </a:r>
          </a:p>
        </p:txBody>
      </p:sp>
    </p:spTree>
    <p:extLst>
      <p:ext uri="{BB962C8B-B14F-4D97-AF65-F5344CB8AC3E}">
        <p14:creationId xmlns:p14="http://schemas.microsoft.com/office/powerpoint/2010/main" val="3875529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Primitive datatypes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38200" y="1690688"/>
          <a:ext cx="10515600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72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8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047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013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Georgia" panose="02040502050405020303" pitchFamily="18" charset="0"/>
                        </a:rPr>
                        <a:t>Datatype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Georgia" panose="02040502050405020303" pitchFamily="18" charset="0"/>
                        </a:rPr>
                        <a:t>Size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Georgia" panose="02040502050405020303" pitchFamily="18" charset="0"/>
                        </a:rPr>
                        <a:t>Min value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Georgia" panose="02040502050405020303" pitchFamily="18" charset="0"/>
                        </a:rPr>
                        <a:t>Max value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Georgia" panose="02040502050405020303" pitchFamily="18" charset="0"/>
                        </a:rPr>
                        <a:t>Default value</a:t>
                      </a:r>
                    </a:p>
                    <a:p>
                      <a:pPr algn="ctr"/>
                      <a:r>
                        <a:rPr lang="en-US" sz="2400" dirty="0">
                          <a:latin typeface="Georgia" panose="02040502050405020303" pitchFamily="18" charset="0"/>
                        </a:rPr>
                        <a:t>(for fields)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Georgia" panose="02040502050405020303" pitchFamily="18" charset="0"/>
                        </a:rPr>
                        <a:t>byte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latin typeface="Georgia" panose="02040502050405020303" pitchFamily="18" charset="0"/>
                        </a:rPr>
                        <a:t>8 bits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Georgia" panose="02040502050405020303" pitchFamily="18" charset="0"/>
                        </a:rPr>
                        <a:t>short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latin typeface="Georgia" panose="02040502050405020303" pitchFamily="18" charset="0"/>
                        </a:rPr>
                        <a:t>16</a:t>
                      </a:r>
                      <a:r>
                        <a:rPr lang="en-US" sz="2400" baseline="0" dirty="0">
                          <a:latin typeface="Georgia" panose="02040502050405020303" pitchFamily="18" charset="0"/>
                        </a:rPr>
                        <a:t> bits</a:t>
                      </a:r>
                      <a:endParaRPr lang="en-US" sz="24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-32 768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32 767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>
                          <a:latin typeface="Georgia" panose="02040502050405020303" pitchFamily="18" charset="0"/>
                        </a:rPr>
                        <a:t>int</a:t>
                      </a:r>
                      <a:endParaRPr lang="en-US" sz="24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latin typeface="Georgia" panose="02040502050405020303" pitchFamily="18" charset="0"/>
                        </a:rPr>
                        <a:t>32 bits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-2 147 483 648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2 147 483 647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Georgia" panose="02040502050405020303" pitchFamily="18" charset="0"/>
                        </a:rPr>
                        <a:t>long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latin typeface="Georgia" panose="02040502050405020303" pitchFamily="18" charset="0"/>
                        </a:rPr>
                        <a:t>64 bits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-2</a:t>
                      </a:r>
                      <a:r>
                        <a:rPr lang="en-US" sz="2400" baseline="30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63</a:t>
                      </a:r>
                      <a:endParaRPr lang="en-US" sz="2400" baseline="0" dirty="0">
                        <a:ln>
                          <a:noFill/>
                        </a:ln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r>
                        <a:rPr lang="en-US" sz="2400" baseline="30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63</a:t>
                      </a:r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Georgia" panose="02040502050405020303" pitchFamily="18" charset="0"/>
                        </a:rPr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latin typeface="Georgia" panose="02040502050405020303" pitchFamily="18" charset="0"/>
                        </a:rPr>
                        <a:t>32 bits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0.0f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Georgia" panose="02040502050405020303" pitchFamily="18" charset="0"/>
                        </a:rPr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latin typeface="Georgia" panose="02040502050405020303" pitchFamily="18" charset="0"/>
                        </a:rPr>
                        <a:t>64 bits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Georgia" panose="02040502050405020303" pitchFamily="18" charset="0"/>
                        </a:rPr>
                        <a:t>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latin typeface="Georgia" panose="02040502050405020303" pitchFamily="18" charset="0"/>
                        </a:rPr>
                        <a:t>16 bits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'\u0000'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>
                          <a:latin typeface="Georgia" panose="02040502050405020303" pitchFamily="18" charset="0"/>
                        </a:rPr>
                        <a:t>boolean</a:t>
                      </a:r>
                      <a:endParaRPr lang="en-US" sz="24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529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binary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0189" y="1625312"/>
            <a:ext cx="6143001" cy="2803844"/>
          </a:xfrm>
        </p:spPr>
        <p:txBody>
          <a:bodyPr>
            <a:spAutoFit/>
          </a:bodyPr>
          <a:lstStyle/>
          <a:p>
            <a:r>
              <a:rPr lang="en-US" sz="2400" dirty="0">
                <a:latin typeface="Georgia" panose="02040502050405020303" pitchFamily="18" charset="0"/>
              </a:rPr>
              <a:t>If one operand is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br>
              <a:rPr lang="en-US" sz="2400" dirty="0">
                <a:latin typeface="Georgia" panose="02040502050405020303" pitchFamily="18" charset="0"/>
              </a:rPr>
            </a:br>
            <a:r>
              <a:rPr lang="en-US" sz="2400" dirty="0">
                <a:latin typeface="Georgia" panose="02040502050405020303" pitchFamily="18" charset="0"/>
              </a:rPr>
              <a:t>   </a:t>
            </a:r>
            <a:r>
              <a:rPr lang="en-US" sz="2400" dirty="0">
                <a:latin typeface="Georgia" panose="02040502050405020303" pitchFamily="18" charset="0"/>
                <a:sym typeface="Wingdings" panose="05000000000000000000" pitchFamily="2" charset="2"/>
              </a:rPr>
              <a:t> convert the other to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double</a:t>
            </a:r>
            <a:r>
              <a:rPr lang="en-US" sz="2400" dirty="0">
                <a:latin typeface="Georgia" panose="02040502050405020303" pitchFamily="18" charset="0"/>
                <a:sym typeface="Wingdings" panose="05000000000000000000" pitchFamily="2" charset="2"/>
              </a:rPr>
              <a:t>.</a:t>
            </a:r>
          </a:p>
          <a:p>
            <a:r>
              <a:rPr lang="en-US" sz="2400" dirty="0">
                <a:latin typeface="Georgia" panose="02040502050405020303" pitchFamily="18" charset="0"/>
                <a:sym typeface="Wingdings" panose="05000000000000000000" pitchFamily="2" charset="2"/>
              </a:rPr>
              <a:t>Otherwise, if one operand is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float</a:t>
            </a:r>
            <a:br>
              <a:rPr lang="en-US" sz="2400" dirty="0">
                <a:latin typeface="Georgia" panose="02040502050405020303" pitchFamily="18" charset="0"/>
                <a:sym typeface="Wingdings" panose="05000000000000000000" pitchFamily="2" charset="2"/>
              </a:rPr>
            </a:br>
            <a:r>
              <a:rPr lang="en-US" sz="2400" dirty="0">
                <a:latin typeface="Georgia" panose="02040502050405020303" pitchFamily="18" charset="0"/>
                <a:sym typeface="Wingdings" panose="05000000000000000000" pitchFamily="2" charset="2"/>
              </a:rPr>
              <a:t>    convert the other to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float</a:t>
            </a:r>
            <a:r>
              <a:rPr lang="en-US" sz="2400" dirty="0">
                <a:latin typeface="Georgia" panose="02040502050405020303" pitchFamily="18" charset="0"/>
                <a:sym typeface="Wingdings" panose="05000000000000000000" pitchFamily="2" charset="2"/>
              </a:rPr>
              <a:t>.</a:t>
            </a:r>
          </a:p>
          <a:p>
            <a:r>
              <a:rPr lang="en-US" sz="2400" dirty="0">
                <a:latin typeface="Georgia" panose="02040502050405020303" pitchFamily="18" charset="0"/>
                <a:sym typeface="Wingdings" panose="05000000000000000000" pitchFamily="2" charset="2"/>
              </a:rPr>
              <a:t>Otherwise, if one operand is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long</a:t>
            </a:r>
            <a:br>
              <a:rPr lang="en-US" sz="2400" dirty="0">
                <a:latin typeface="Georgia" panose="02040502050405020303" pitchFamily="18" charset="0"/>
                <a:sym typeface="Wingdings" panose="05000000000000000000" pitchFamily="2" charset="2"/>
              </a:rPr>
            </a:br>
            <a:r>
              <a:rPr lang="en-US" sz="2400" dirty="0">
                <a:latin typeface="Georgia" panose="02040502050405020303" pitchFamily="18" charset="0"/>
                <a:sym typeface="Wingdings" panose="05000000000000000000" pitchFamily="2" charset="2"/>
              </a:rPr>
              <a:t>    convert the other to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long</a:t>
            </a:r>
            <a:r>
              <a:rPr lang="en-US" sz="2400" dirty="0">
                <a:latin typeface="Georgia" panose="02040502050405020303" pitchFamily="18" charset="0"/>
                <a:sym typeface="Wingdings" panose="05000000000000000000" pitchFamily="2" charset="2"/>
              </a:rPr>
              <a:t>.</a:t>
            </a:r>
          </a:p>
          <a:p>
            <a:r>
              <a:rPr lang="en-US" sz="2400" dirty="0">
                <a:latin typeface="Georgia" panose="02040502050405020303" pitchFamily="18" charset="0"/>
                <a:sym typeface="Wingdings" panose="05000000000000000000" pitchFamily="2" charset="2"/>
              </a:rPr>
              <a:t>Otherwise, convert both to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int</a:t>
            </a:r>
            <a:r>
              <a:rPr lang="en-US" sz="2400" dirty="0" err="1">
                <a:latin typeface="Georgia" panose="02040502050405020303" pitchFamily="18" charset="0"/>
                <a:sym typeface="Wingdings" panose="05000000000000000000" pitchFamily="2" charset="2"/>
              </a:rPr>
              <a:t>s</a:t>
            </a:r>
            <a:r>
              <a:rPr lang="en-US" sz="2400" dirty="0">
                <a:latin typeface="Georgia" panose="02040502050405020303" pitchFamily="18" charset="0"/>
                <a:sym typeface="Wingdings" panose="05000000000000000000" pitchFamily="2" charset="2"/>
              </a:rPr>
              <a:t>.</a:t>
            </a:r>
            <a:endParaRPr lang="en-US" sz="2400" dirty="0">
              <a:latin typeface="Georgia" panose="02040502050405020303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191491" y="1735923"/>
          <a:ext cx="3391142" cy="243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95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15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Georgia" panose="02040502050405020303" pitchFamily="18" charset="0"/>
                        </a:rPr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Georgia" panose="02040502050405020303" pitchFamily="18" charset="0"/>
                        </a:rPr>
                        <a:t>Symbol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eorgia" panose="02040502050405020303" pitchFamily="18" charset="0"/>
                        </a:rPr>
                        <a:t>Addition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eorgia" panose="02040502050405020303" pitchFamily="18" charset="0"/>
                        </a:rPr>
                        <a:t>Subtraction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eorgia" panose="02040502050405020303" pitchFamily="18" charset="0"/>
                        </a:rPr>
                        <a:t>Multiplication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eorgia" panose="02040502050405020303" pitchFamily="18" charset="0"/>
                        </a:rPr>
                        <a:t>Division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eorgia" panose="02040502050405020303" pitchFamily="18" charset="0"/>
                        </a:rPr>
                        <a:t>Modulus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%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26F0AA0-B657-4148-8E6E-4C06CC460D96}"/>
              </a:ext>
            </a:extLst>
          </p:cNvPr>
          <p:cNvSpPr txBox="1">
            <a:spLocks/>
          </p:cNvSpPr>
          <p:nvPr/>
        </p:nvSpPr>
        <p:spPr>
          <a:xfrm>
            <a:off x="838200" y="4564455"/>
            <a:ext cx="11353800" cy="2052293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latin typeface="Georgia" panose="02040502050405020303" pitchFamily="18" charset="0"/>
              </a:rPr>
              <a:t>The outcome has the same datatype as the (possibly converted) operands.</a:t>
            </a:r>
          </a:p>
          <a:p>
            <a:r>
              <a:rPr lang="en-US" sz="2000" dirty="0">
                <a:latin typeface="Georgia" panose="02040502050405020303" pitchFamily="18" charset="0"/>
              </a:rPr>
              <a:t>int / int </a:t>
            </a:r>
            <a:r>
              <a:rPr lang="en-US" sz="2000" dirty="0">
                <a:latin typeface="Georgia" panose="02040502050405020303" pitchFamily="18" charset="0"/>
                <a:sym typeface="Wingdings" panose="05000000000000000000" pitchFamily="2" charset="2"/>
              </a:rPr>
              <a:t> int</a:t>
            </a:r>
          </a:p>
          <a:p>
            <a:r>
              <a:rPr lang="en-US" sz="2000" dirty="0">
                <a:latin typeface="Georgia" panose="02040502050405020303" pitchFamily="18" charset="0"/>
                <a:sym typeface="Wingdings" panose="05000000000000000000" pitchFamily="2" charset="2"/>
              </a:rPr>
              <a:t>int / 0  throws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ArithmeticException</a:t>
            </a:r>
            <a:endParaRPr lang="en-US" sz="2000" dirty="0"/>
          </a:p>
          <a:p>
            <a:r>
              <a:rPr lang="en-US" sz="2000" dirty="0">
                <a:latin typeface="Georgia" panose="02040502050405020303" pitchFamily="18" charset="0"/>
              </a:rPr>
              <a:t>decimal number / 0.0 </a:t>
            </a:r>
            <a:r>
              <a:rPr lang="en-US" sz="2000" dirty="0">
                <a:latin typeface="Georgia" panose="02040502050405020303" pitchFamily="18" charset="0"/>
                <a:sym typeface="Wingdings" panose="05000000000000000000" pitchFamily="2" charset="2"/>
              </a:rPr>
              <a:t>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Double.POSITIVE_INFINITY</a:t>
            </a:r>
            <a:r>
              <a:rPr lang="en-US" sz="2000" dirty="0">
                <a:latin typeface="Georgia" panose="02040502050405020303" pitchFamily="18" charset="0"/>
              </a:rPr>
              <a:t> or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Double.NEGATIVE_INFINITY</a:t>
            </a:r>
            <a:endParaRPr lang="en-US" sz="2000" dirty="0">
              <a:latin typeface="Georgia" panose="02040502050405020303" pitchFamily="18" charset="0"/>
            </a:endParaRPr>
          </a:p>
          <a:p>
            <a:r>
              <a:rPr lang="en-US" sz="2000" dirty="0">
                <a:latin typeface="Georgia" panose="02040502050405020303" pitchFamily="18" charset="0"/>
                <a:cs typeface="Courier New" panose="02070309020205020404" pitchFamily="49" charset="0"/>
              </a:rPr>
              <a:t>short + short </a:t>
            </a:r>
            <a:r>
              <a:rPr lang="en-US" sz="2000" dirty="0">
                <a:latin typeface="Georgia" panose="02040502050405020303" pitchFamily="18" charset="0"/>
                <a:cs typeface="Courier New" panose="02070309020205020404" pitchFamily="49" charset="0"/>
                <a:sym typeface="Wingdings" panose="05000000000000000000" pitchFamily="2" charset="2"/>
              </a:rPr>
              <a:t> int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9769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Kotlin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Peter Larsson-Green</a:t>
            </a:r>
          </a:p>
          <a:p>
            <a:r>
              <a:rPr lang="en-US" dirty="0"/>
              <a:t>Jönköping University</a:t>
            </a:r>
          </a:p>
          <a:p>
            <a:r>
              <a:rPr lang="en-US"/>
              <a:t>Spring 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2475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operators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60919" y="1690688"/>
          <a:ext cx="5003003" cy="3261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326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0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Georgia" panose="02040502050405020303" pitchFamily="18" charset="0"/>
                        </a:rPr>
                        <a:t>Operation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Georgia" panose="02040502050405020303" pitchFamily="18" charset="0"/>
                        </a:rPr>
                        <a:t>Symbol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Georgia" panose="02040502050405020303" pitchFamily="18" charset="0"/>
                        </a:rPr>
                        <a:t>Less than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Georgia" panose="02040502050405020303" pitchFamily="18" charset="0"/>
                        </a:rPr>
                        <a:t>Greater than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Georgia" panose="02040502050405020303" pitchFamily="18" charset="0"/>
                        </a:rPr>
                        <a:t>Equal 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==</a:t>
                      </a:r>
                      <a:endParaRPr lang="en-US" sz="2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Georgia" panose="02040502050405020303" pitchFamily="18" charset="0"/>
                        </a:rPr>
                        <a:t>Not equal 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!=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Georgia" panose="02040502050405020303" pitchFamily="18" charset="0"/>
                        </a:rPr>
                        <a:t>Less </a:t>
                      </a:r>
                      <a:r>
                        <a:rPr lang="en-US" sz="2400" baseline="0" dirty="0">
                          <a:latin typeface="Georgia" panose="02040502050405020303" pitchFamily="18" charset="0"/>
                        </a:rPr>
                        <a:t>than or equal to</a:t>
                      </a:r>
                      <a:endParaRPr lang="en-US" sz="24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&lt;=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Georgia" panose="02040502050405020303" pitchFamily="18" charset="0"/>
                        </a:rPr>
                        <a:t>Greater</a:t>
                      </a:r>
                      <a:r>
                        <a:rPr lang="en-US" sz="2400" baseline="0" dirty="0">
                          <a:latin typeface="Georgia" panose="02040502050405020303" pitchFamily="18" charset="0"/>
                        </a:rPr>
                        <a:t> than or equal to</a:t>
                      </a:r>
                      <a:endParaRPr lang="en-US" sz="24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&gt;=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924710" y="1690688"/>
            <a:ext cx="6143001" cy="3187809"/>
          </a:xfrm>
        </p:spPr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If one operand is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br>
              <a:rPr lang="en-US" dirty="0">
                <a:latin typeface="Georgia" panose="02040502050405020303" pitchFamily="18" charset="0"/>
              </a:rPr>
            </a:br>
            <a:r>
              <a:rPr lang="en-US" dirty="0">
                <a:latin typeface="Georgia" panose="02040502050405020303" pitchFamily="18" charset="0"/>
              </a:rPr>
              <a:t>   </a:t>
            </a:r>
            <a:r>
              <a:rPr lang="en-US" dirty="0">
                <a:latin typeface="Georgia" panose="02040502050405020303" pitchFamily="18" charset="0"/>
                <a:sym typeface="Wingdings" panose="05000000000000000000" pitchFamily="2" charset="2"/>
              </a:rPr>
              <a:t> convert the other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double</a:t>
            </a:r>
            <a:r>
              <a:rPr lang="en-US" dirty="0">
                <a:latin typeface="Georgia" panose="02040502050405020303" pitchFamily="18" charset="0"/>
                <a:sym typeface="Wingdings" panose="05000000000000000000" pitchFamily="2" charset="2"/>
              </a:rPr>
              <a:t>.</a:t>
            </a:r>
          </a:p>
          <a:p>
            <a:r>
              <a:rPr lang="en-US" dirty="0">
                <a:latin typeface="Georgia" panose="02040502050405020303" pitchFamily="18" charset="0"/>
                <a:sym typeface="Wingdings" panose="05000000000000000000" pitchFamily="2" charset="2"/>
              </a:rPr>
              <a:t>Otherwise, if one operand is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float</a:t>
            </a:r>
            <a:br>
              <a:rPr lang="en-US" dirty="0">
                <a:latin typeface="Georgia" panose="02040502050405020303" pitchFamily="18" charset="0"/>
                <a:sym typeface="Wingdings" panose="05000000000000000000" pitchFamily="2" charset="2"/>
              </a:rPr>
            </a:br>
            <a:r>
              <a:rPr lang="en-US" dirty="0">
                <a:latin typeface="Georgia" panose="02040502050405020303" pitchFamily="18" charset="0"/>
                <a:sym typeface="Wingdings" panose="05000000000000000000" pitchFamily="2" charset="2"/>
              </a:rPr>
              <a:t>    convert the other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float</a:t>
            </a:r>
            <a:r>
              <a:rPr lang="en-US" dirty="0">
                <a:latin typeface="Georgia" panose="02040502050405020303" pitchFamily="18" charset="0"/>
                <a:sym typeface="Wingdings" panose="05000000000000000000" pitchFamily="2" charset="2"/>
              </a:rPr>
              <a:t>.</a:t>
            </a:r>
          </a:p>
          <a:p>
            <a:r>
              <a:rPr lang="en-US" dirty="0">
                <a:latin typeface="Georgia" panose="02040502050405020303" pitchFamily="18" charset="0"/>
                <a:sym typeface="Wingdings" panose="05000000000000000000" pitchFamily="2" charset="2"/>
              </a:rPr>
              <a:t>Otherwise, if one operand is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long</a:t>
            </a:r>
            <a:br>
              <a:rPr lang="en-US" dirty="0">
                <a:latin typeface="Georgia" panose="02040502050405020303" pitchFamily="18" charset="0"/>
                <a:sym typeface="Wingdings" panose="05000000000000000000" pitchFamily="2" charset="2"/>
              </a:rPr>
            </a:br>
            <a:r>
              <a:rPr lang="en-US" dirty="0">
                <a:latin typeface="Georgia" panose="02040502050405020303" pitchFamily="18" charset="0"/>
                <a:sym typeface="Wingdings" panose="05000000000000000000" pitchFamily="2" charset="2"/>
              </a:rPr>
              <a:t>    convert the other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long</a:t>
            </a:r>
            <a:r>
              <a:rPr lang="en-US" dirty="0">
                <a:latin typeface="Georgia" panose="02040502050405020303" pitchFamily="18" charset="0"/>
                <a:sym typeface="Wingdings" panose="05000000000000000000" pitchFamily="2" charset="2"/>
              </a:rPr>
              <a:t>.</a:t>
            </a:r>
          </a:p>
          <a:p>
            <a:r>
              <a:rPr lang="en-US" dirty="0">
                <a:latin typeface="Georgia" panose="02040502050405020303" pitchFamily="18" charset="0"/>
                <a:sym typeface="Wingdings" panose="05000000000000000000" pitchFamily="2" charset="2"/>
              </a:rPr>
              <a:t>Otherwise, convert both 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int</a:t>
            </a:r>
            <a:r>
              <a:rPr lang="en-US" dirty="0" err="1">
                <a:latin typeface="Georgia" panose="02040502050405020303" pitchFamily="18" charset="0"/>
                <a:sym typeface="Wingdings" panose="05000000000000000000" pitchFamily="2" charset="2"/>
              </a:rPr>
              <a:t>s</a:t>
            </a:r>
            <a:r>
              <a:rPr lang="en-US" dirty="0">
                <a:latin typeface="Georgia" panose="02040502050405020303" pitchFamily="18" charset="0"/>
                <a:sym typeface="Wingdings" panose="05000000000000000000" pitchFamily="2" charset="2"/>
              </a:rPr>
              <a:t>.</a:t>
            </a:r>
            <a:endParaRPr lang="en-US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963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690688"/>
            <a:ext cx="10515600" cy="4491999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Georgia" panose="02040502050405020303" pitchFamily="18" charset="0"/>
                <a:cs typeface="Courier New" panose="02070309020205020404" pitchFamily="49" charset="0"/>
              </a:rPr>
              <a:t>Only works on Booleans!</a:t>
            </a:r>
          </a:p>
          <a:p>
            <a:r>
              <a:rPr lang="en-US" dirty="0">
                <a:latin typeface="Georgia" panose="02040502050405020303" pitchFamily="18" charset="0"/>
                <a:cs typeface="Courier New" panose="02070309020205020404" pitchFamily="49" charset="0"/>
              </a:rPr>
              <a:t>Most common logical operators:</a:t>
            </a:r>
          </a:p>
          <a:p>
            <a:pPr lvl="1"/>
            <a:r>
              <a:rPr lang="en-US" dirty="0">
                <a:latin typeface="Georgia" panose="02040502050405020303" pitchFamily="18" charset="0"/>
                <a:cs typeface="Courier New" panose="02070309020205020404" pitchFamily="49" charset="0"/>
              </a:rPr>
              <a:t>Not:</a:t>
            </a:r>
            <a:br>
              <a:rPr lang="en-US" dirty="0">
                <a:latin typeface="Georgia" panose="02040502050405020303" pitchFamily="18" charset="0"/>
                <a:cs typeface="Courier New" panose="02070309020205020404" pitchFamily="49" charset="0"/>
              </a:rPr>
            </a:br>
            <a:r>
              <a:rPr lang="en-US" dirty="0">
                <a:latin typeface="Georgia" panose="02040502050405020303" pitchFamily="18" charset="0"/>
                <a:cs typeface="Courier New" panose="02070309020205020404" pitchFamily="49" charset="0"/>
              </a:rPr>
              <a:t>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!&lt;expression&gt;</a:t>
            </a:r>
          </a:p>
          <a:p>
            <a:pPr lvl="1"/>
            <a:r>
              <a:rPr lang="en-US" dirty="0">
                <a:latin typeface="Georgia" panose="02040502050405020303" pitchFamily="18" charset="0"/>
                <a:cs typeface="Courier New" panose="02070309020205020404" pitchFamily="49" charset="0"/>
              </a:rPr>
              <a:t>Or:</a:t>
            </a:r>
            <a:br>
              <a:rPr lang="en-US" dirty="0">
                <a:latin typeface="Georgia" panose="02040502050405020303" pitchFamily="18" charset="0"/>
                <a:cs typeface="Courier New" panose="02070309020205020404" pitchFamily="49" charset="0"/>
              </a:rPr>
            </a:br>
            <a:r>
              <a:rPr lang="en-US" dirty="0">
                <a:latin typeface="Georgia" panose="02040502050405020303" pitchFamily="18" charset="0"/>
                <a:cs typeface="Courier New" panose="02070309020205020404" pitchFamily="49" charset="0"/>
              </a:rPr>
              <a:t>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&lt;expression&gt; || &lt;expression&gt;</a:t>
            </a:r>
          </a:p>
          <a:p>
            <a:pPr lvl="1"/>
            <a:r>
              <a:rPr lang="en-US" dirty="0">
                <a:latin typeface="Georgia" panose="02040502050405020303" pitchFamily="18" charset="0"/>
                <a:cs typeface="Courier New" panose="02070309020205020404" pitchFamily="49" charset="0"/>
              </a:rPr>
              <a:t>And:</a:t>
            </a:r>
            <a:br>
              <a:rPr lang="en-US" dirty="0">
                <a:latin typeface="Georgia" panose="02040502050405020303" pitchFamily="18" charset="0"/>
                <a:cs typeface="Courier New" panose="02070309020205020404" pitchFamily="49" charset="0"/>
              </a:rPr>
            </a:br>
            <a:r>
              <a:rPr lang="en-US" dirty="0">
                <a:latin typeface="Georgia" panose="02040502050405020303" pitchFamily="18" charset="0"/>
                <a:cs typeface="Courier New" panose="02070309020205020404" pitchFamily="49" charset="0"/>
              </a:rPr>
              <a:t>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&lt;expression&gt; &amp;&amp; &lt;expression&gt;</a:t>
            </a:r>
          </a:p>
          <a:p>
            <a:r>
              <a:rPr lang="en-US" dirty="0">
                <a:latin typeface="Georgia" panose="02040502050405020303" pitchFamily="18" charset="0"/>
                <a:cs typeface="Courier New" panose="02070309020205020404" pitchFamily="49" charset="0"/>
              </a:rPr>
              <a:t>More operators exist, e.g.:</a:t>
            </a:r>
          </a:p>
          <a:p>
            <a:pPr lvl="1"/>
            <a:r>
              <a:rPr lang="en-US" dirty="0">
                <a:latin typeface="Georgia" panose="02040502050405020303" pitchFamily="18" charset="0"/>
                <a:cs typeface="Courier New" panose="02070309020205020404" pitchFamily="49" charset="0"/>
              </a:rPr>
              <a:t>Bitwise or: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&lt;expression&gt; | &lt;expression&gt;</a:t>
            </a:r>
          </a:p>
          <a:p>
            <a:pPr lvl="1"/>
            <a:r>
              <a:rPr lang="en-US" dirty="0">
                <a:latin typeface="Georgia" panose="02040502050405020303" pitchFamily="18" charset="0"/>
                <a:cs typeface="Courier New" panose="02070309020205020404" pitchFamily="49" charset="0"/>
              </a:rPr>
              <a:t>Bitwise and: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&lt;expression&gt; &amp; &lt;expression&gt;</a:t>
            </a:r>
          </a:p>
        </p:txBody>
      </p:sp>
      <p:sp>
        <p:nvSpPr>
          <p:cNvPr id="3" name="Thought Bubble: Cloud 2">
            <a:extLst>
              <a:ext uri="{FF2B5EF4-FFF2-40B4-BE49-F238E27FC236}">
                <a16:creationId xmlns:a16="http://schemas.microsoft.com/office/drawing/2014/main" id="{BDC04702-8E6A-452E-9843-4B4D6CECD2B9}"/>
              </a:ext>
            </a:extLst>
          </p:cNvPr>
          <p:cNvSpPr/>
          <p:nvPr/>
        </p:nvSpPr>
        <p:spPr>
          <a:xfrm>
            <a:off x="7805057" y="3907972"/>
            <a:ext cx="2068285" cy="936172"/>
          </a:xfrm>
          <a:prstGeom prst="cloudCallout">
            <a:avLst>
              <a:gd name="adj1" fmla="val -86623"/>
              <a:gd name="adj2" fmla="val -468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Georgia" panose="02040502050405020303" pitchFamily="18" charset="0"/>
              </a:rPr>
              <a:t>Are lazy!</a:t>
            </a:r>
          </a:p>
        </p:txBody>
      </p:sp>
      <p:sp>
        <p:nvSpPr>
          <p:cNvPr id="6" name="Thought Bubble: Cloud 5">
            <a:extLst>
              <a:ext uri="{FF2B5EF4-FFF2-40B4-BE49-F238E27FC236}">
                <a16:creationId xmlns:a16="http://schemas.microsoft.com/office/drawing/2014/main" id="{CAB0F6BA-3B2C-4E32-A4CC-36833A2DFF1B}"/>
              </a:ext>
            </a:extLst>
          </p:cNvPr>
          <p:cNvSpPr/>
          <p:nvPr/>
        </p:nvSpPr>
        <p:spPr>
          <a:xfrm>
            <a:off x="7805057" y="3907972"/>
            <a:ext cx="2068285" cy="936172"/>
          </a:xfrm>
          <a:prstGeom prst="cloudCallout">
            <a:avLst>
              <a:gd name="adj1" fmla="val -83991"/>
              <a:gd name="adj2" fmla="val 252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Georgia" panose="02040502050405020303" pitchFamily="18" charset="0"/>
              </a:rPr>
              <a:t>Are lazy!</a:t>
            </a:r>
          </a:p>
        </p:txBody>
      </p:sp>
    </p:spTree>
    <p:extLst>
      <p:ext uri="{BB962C8B-B14F-4D97-AF65-F5344CB8AC3E}">
        <p14:creationId xmlns:p14="http://schemas.microsoft.com/office/powerpoint/2010/main" val="2815205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if statement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4294967295"/>
          </p:nvPr>
        </p:nvSpPr>
        <p:spPr>
          <a:xfrm>
            <a:off x="838200" y="1690688"/>
            <a:ext cx="10515600" cy="300313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sz="2200" b="1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(&lt;expression&gt;){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&lt;statements&gt;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2200" b="1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if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(&lt;expression&gt;){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&lt;statements&gt;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2200" b="1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&lt;statements&gt;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22975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(do) while loop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4294967295"/>
          </p:nvPr>
        </p:nvSpPr>
        <p:spPr>
          <a:xfrm>
            <a:off x="838200" y="1690688"/>
            <a:ext cx="10515600" cy="1271374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sz="2200" b="1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(&lt;expression&gt;){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&lt;statements&gt;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half" idx="4294967295"/>
          </p:nvPr>
        </p:nvSpPr>
        <p:spPr>
          <a:xfrm>
            <a:off x="838200" y="3671749"/>
            <a:ext cx="10515600" cy="1271374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sz="2200" b="1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&lt;statements&gt;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2200" b="1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(&lt;expression&gt;);</a:t>
            </a:r>
          </a:p>
        </p:txBody>
      </p:sp>
    </p:spTree>
    <p:extLst>
      <p:ext uri="{BB962C8B-B14F-4D97-AF65-F5344CB8AC3E}">
        <p14:creationId xmlns:p14="http://schemas.microsoft.com/office/powerpoint/2010/main" val="2797192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for loop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4294967295"/>
          </p:nvPr>
        </p:nvSpPr>
        <p:spPr>
          <a:xfrm>
            <a:off x="838200" y="1690688"/>
            <a:ext cx="10515600" cy="1271374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sz="2200" b="1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(&lt;initialization&gt;; &lt;condition&gt;; &lt;change&gt;){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&lt;statements&gt;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3411442"/>
            <a:ext cx="10515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Georgia" panose="02040502050405020303" pitchFamily="18" charset="0"/>
              </a:rPr>
              <a:t>Typically use the variable </a:t>
            </a:r>
            <a:r>
              <a:rPr lang="en-US" sz="2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800" dirty="0">
                <a:solidFill>
                  <a:schemeClr val="bg1"/>
                </a:solidFill>
                <a:latin typeface="Georgia" panose="02040502050405020303" pitchFamily="18" charset="0"/>
              </a:rPr>
              <a:t>, storing an </a:t>
            </a:r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 dirty="0">
                <a:solidFill>
                  <a:schemeClr val="bg1"/>
                </a:solidFill>
                <a:latin typeface="Georgia" panose="02040502050405020303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28342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4294967295"/>
          </p:nvPr>
        </p:nvSpPr>
        <p:spPr>
          <a:xfrm>
            <a:off x="838200" y="1690688"/>
            <a:ext cx="10810754" cy="397032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&lt;datatype&gt;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variableName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200" b="1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&lt;datatype&gt;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[&lt;expression&gt;];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81919" y="2328747"/>
            <a:ext cx="105156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Georgia" panose="02040502050405020303" pitchFamily="18" charset="0"/>
              </a:rPr>
              <a:t>All elements must be of </a:t>
            </a:r>
            <a:r>
              <a:rPr lang="en-US" sz="28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&lt;datatype&gt;</a:t>
            </a:r>
            <a:r>
              <a:rPr lang="en-US" sz="2800" dirty="0">
                <a:solidFill>
                  <a:schemeClr val="bg1"/>
                </a:solidFill>
                <a:latin typeface="Georgia" panose="02040502050405020303" pitchFamily="18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Georgia" panose="02040502050405020303" pitchFamily="18" charset="0"/>
              </a:rPr>
              <a:t>The first index is </a:t>
            </a:r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800" dirty="0">
                <a:solidFill>
                  <a:schemeClr val="bg1"/>
                </a:solidFill>
                <a:latin typeface="Georgia" panose="02040502050405020303" pitchFamily="18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Georgia" panose="02040502050405020303" pitchFamily="18" charset="0"/>
              </a:rPr>
              <a:t>Retrieve element at position </a:t>
            </a:r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&lt;index&gt;</a:t>
            </a:r>
            <a:r>
              <a:rPr lang="en-US" sz="2800" dirty="0">
                <a:solidFill>
                  <a:schemeClr val="bg1"/>
                </a:solidFill>
                <a:latin typeface="Georgia" panose="02040502050405020303" pitchFamily="18" charset="0"/>
              </a:rPr>
              <a:t>:</a:t>
            </a:r>
            <a:br>
              <a:rPr lang="en-US" sz="2800" dirty="0">
                <a:solidFill>
                  <a:schemeClr val="bg1"/>
                </a:solidFill>
                <a:latin typeface="Georgia" panose="02040502050405020303" pitchFamily="18" charset="0"/>
              </a:rPr>
            </a:br>
            <a:r>
              <a:rPr lang="en-US" sz="2800" dirty="0">
                <a:solidFill>
                  <a:schemeClr val="bg1"/>
                </a:solidFill>
                <a:latin typeface="Georgia" panose="02040502050405020303" pitchFamily="18" charset="0"/>
              </a:rPr>
              <a:t>   </a:t>
            </a:r>
            <a:r>
              <a:rPr lang="en-US" sz="2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variableName</a:t>
            </a:r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[&lt;index&gt;]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Georgia" panose="02040502050405020303" pitchFamily="18" charset="0"/>
              </a:rPr>
              <a:t>Assign </a:t>
            </a:r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newValue</a:t>
            </a:r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2800" dirty="0">
                <a:solidFill>
                  <a:schemeClr val="bg1"/>
                </a:solidFill>
                <a:latin typeface="Georgia" panose="02040502050405020303" pitchFamily="18" charset="0"/>
              </a:rPr>
              <a:t> to element at position </a:t>
            </a:r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&lt;index&gt;</a:t>
            </a:r>
            <a:r>
              <a:rPr lang="en-US" sz="2800" dirty="0">
                <a:solidFill>
                  <a:schemeClr val="bg1"/>
                </a:solidFill>
                <a:latin typeface="Georgia" panose="02040502050405020303" pitchFamily="18" charset="0"/>
              </a:rPr>
              <a:t>:</a:t>
            </a:r>
            <a:br>
              <a:rPr lang="en-US" sz="2800" dirty="0">
                <a:solidFill>
                  <a:schemeClr val="bg1"/>
                </a:solidFill>
                <a:latin typeface="Georgia" panose="02040502050405020303" pitchFamily="18" charset="0"/>
              </a:rPr>
            </a:br>
            <a:r>
              <a:rPr lang="en-US" sz="2800" dirty="0">
                <a:solidFill>
                  <a:schemeClr val="bg1"/>
                </a:solidFill>
                <a:latin typeface="Georgia" panose="02040502050405020303" pitchFamily="18" charset="0"/>
              </a:rPr>
              <a:t>   </a:t>
            </a:r>
            <a:r>
              <a:rPr lang="en-US" sz="2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variableName</a:t>
            </a:r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[&lt;index&gt;] = &lt;</a:t>
            </a:r>
            <a:r>
              <a:rPr lang="en-US" sz="2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newValue</a:t>
            </a:r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Georgia" panose="02040502050405020303" pitchFamily="18" charset="0"/>
              </a:rPr>
              <a:t>Number of elements in the array:</a:t>
            </a:r>
            <a:br>
              <a:rPr lang="en-US" sz="2800" dirty="0">
                <a:solidFill>
                  <a:schemeClr val="bg1"/>
                </a:solidFill>
                <a:latin typeface="Georgia" panose="02040502050405020303" pitchFamily="18" charset="0"/>
              </a:rPr>
            </a:br>
            <a:r>
              <a:rPr lang="en-US" sz="2800" dirty="0">
                <a:solidFill>
                  <a:schemeClr val="bg1"/>
                </a:solidFill>
                <a:latin typeface="Georgia" panose="02040502050405020303" pitchFamily="18" charset="0"/>
              </a:rPr>
              <a:t>   </a:t>
            </a:r>
            <a:r>
              <a:rPr lang="en-US" sz="2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variableName.length</a:t>
            </a:r>
            <a:endParaRPr lang="en-US" sz="2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8675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 example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4294967295"/>
          </p:nvPr>
        </p:nvSpPr>
        <p:spPr>
          <a:xfrm>
            <a:off x="838200" y="1389746"/>
            <a:ext cx="10515600" cy="4872103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NumbersProgram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static void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main(String[]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dirty="0" err="1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numbers = </a:t>
            </a:r>
            <a:r>
              <a:rPr lang="en-US" sz="1800" b="1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[3];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numbers[0] = 3;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numbers[1] = 1;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numbers[2] = 4;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dirty="0" err="1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sum = numbers[0] + numbers[1] + numbers[2];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(sum);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4255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 example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4294967295"/>
          </p:nvPr>
        </p:nvSpPr>
        <p:spPr>
          <a:xfrm>
            <a:off x="838200" y="1389746"/>
            <a:ext cx="10515600" cy="4879028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NumbersProgram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static void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main(String[]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dirty="0" err="1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numbers = </a:t>
            </a:r>
            <a:r>
              <a:rPr lang="en-US" sz="1800" b="1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[3];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numbers[0] = 3;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numbers[1] = 1;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numbers[2] = 4;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dirty="0" err="1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sum = 0;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dirty="0" err="1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numbers.length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sum += numbers[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(sum);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11132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 cap="all" dirty="0">
                <a:latin typeface="Arial" panose="020B0604020202020204" pitchFamily="34" charset="0"/>
                <a:cs typeface="Arial" panose="020B0604020202020204" pitchFamily="34" charset="0"/>
              </a:rPr>
              <a:t>Initializing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9" y="1690688"/>
            <a:ext cx="4892750" cy="1704313"/>
          </a:xfr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200" b="1" dirty="0" err="1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numbers = </a:t>
            </a:r>
            <a:r>
              <a:rPr lang="en-US" sz="2200" b="1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[3];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numbers[0] = 3;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numbers[1] = 1;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numbers[2] = 4;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3479" y="1690688"/>
            <a:ext cx="5080322" cy="405496"/>
          </a:xfr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200" b="1" dirty="0" err="1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numbers = {3, 1, 4};</a:t>
            </a:r>
          </a:p>
        </p:txBody>
      </p:sp>
    </p:spTree>
    <p:extLst>
      <p:ext uri="{BB962C8B-B14F-4D97-AF65-F5344CB8AC3E}">
        <p14:creationId xmlns:p14="http://schemas.microsoft.com/office/powerpoint/2010/main" val="2675440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enhanced for loop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4294967295"/>
          </p:nvPr>
        </p:nvSpPr>
        <p:spPr>
          <a:xfrm>
            <a:off x="838200" y="3129872"/>
            <a:ext cx="10515600" cy="1271374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sz="2200" b="1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&lt;datatype&gt;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variableName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 collection){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&lt;statements&gt;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1690688"/>
            <a:ext cx="10515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Georgia" panose="02040502050405020303" pitchFamily="18" charset="0"/>
              </a:rPr>
              <a:t>Iterates through arrays and collections.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Georgia" panose="02040502050405020303" pitchFamily="18" charset="0"/>
              </a:rPr>
              <a:t>Collection = class implementing the interface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Iterable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&lt;T&gt;</a:t>
            </a:r>
            <a:r>
              <a:rPr lang="en-US" sz="2800" dirty="0">
                <a:solidFill>
                  <a:schemeClr val="bg1"/>
                </a:solidFill>
                <a:latin typeface="Georgia" panose="02040502050405020303" pitchFamily="18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Georgia" panose="02040502050405020303" pitchFamily="18" charset="0"/>
              </a:rPr>
              <a:t>No index.</a:t>
            </a:r>
          </a:p>
        </p:txBody>
      </p:sp>
    </p:spTree>
    <p:extLst>
      <p:ext uri="{BB962C8B-B14F-4D97-AF65-F5344CB8AC3E}">
        <p14:creationId xmlns:p14="http://schemas.microsoft.com/office/powerpoint/2010/main" val="3248324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Datatypes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12072D6-F028-4DAF-8BDB-A3FD3E3667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Same datatypes as in Java.</a:t>
            </a:r>
          </a:p>
        </p:txBody>
      </p:sp>
      <p:graphicFrame>
        <p:nvGraphicFramePr>
          <p:cNvPr id="12" name="Content Placeholder 3">
            <a:extLst>
              <a:ext uri="{FF2B5EF4-FFF2-40B4-BE49-F238E27FC236}">
                <a16:creationId xmlns:a16="http://schemas.microsoft.com/office/drawing/2014/main" id="{8D6C1ECF-178F-46A4-9D85-493ED5EEA8F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31848849"/>
              </p:ext>
            </p:extLst>
          </p:nvPr>
        </p:nvGraphicFramePr>
        <p:xfrm>
          <a:off x="838200" y="2276315"/>
          <a:ext cx="10515600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72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8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047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013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Georgia" panose="02040502050405020303" pitchFamily="18" charset="0"/>
                        </a:rPr>
                        <a:t>Datatype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Georgia" panose="02040502050405020303" pitchFamily="18" charset="0"/>
                        </a:rPr>
                        <a:t>Size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Georgia" panose="02040502050405020303" pitchFamily="18" charset="0"/>
                        </a:rPr>
                        <a:t>Min value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Georgia" panose="02040502050405020303" pitchFamily="18" charset="0"/>
                        </a:rPr>
                        <a:t>Max value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Georgia" panose="02040502050405020303" pitchFamily="18" charset="0"/>
                        </a:rPr>
                        <a:t>Default value</a:t>
                      </a:r>
                    </a:p>
                    <a:p>
                      <a:pPr algn="ctr"/>
                      <a:r>
                        <a:rPr lang="en-US" sz="2400" dirty="0">
                          <a:latin typeface="Georgia" panose="02040502050405020303" pitchFamily="18" charset="0"/>
                        </a:rPr>
                        <a:t>(for fields)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Georgia" panose="02040502050405020303" pitchFamily="18" charset="0"/>
                        </a:rPr>
                        <a:t>byte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latin typeface="Georgia" panose="02040502050405020303" pitchFamily="18" charset="0"/>
                        </a:rPr>
                        <a:t>8 bits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Georgia" panose="02040502050405020303" pitchFamily="18" charset="0"/>
                        </a:rPr>
                        <a:t>short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latin typeface="Georgia" panose="02040502050405020303" pitchFamily="18" charset="0"/>
                        </a:rPr>
                        <a:t>16</a:t>
                      </a:r>
                      <a:r>
                        <a:rPr lang="en-US" sz="2400" baseline="0" dirty="0">
                          <a:latin typeface="Georgia" panose="02040502050405020303" pitchFamily="18" charset="0"/>
                        </a:rPr>
                        <a:t> bits</a:t>
                      </a:r>
                      <a:endParaRPr lang="en-US" sz="24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-32 768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32 767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>
                          <a:latin typeface="Georgia" panose="02040502050405020303" pitchFamily="18" charset="0"/>
                        </a:rPr>
                        <a:t>int</a:t>
                      </a:r>
                      <a:endParaRPr lang="en-US" sz="24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latin typeface="Georgia" panose="02040502050405020303" pitchFamily="18" charset="0"/>
                        </a:rPr>
                        <a:t>32 bits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-2 147 483 648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2 147 483 647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Georgia" panose="02040502050405020303" pitchFamily="18" charset="0"/>
                        </a:rPr>
                        <a:t>long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latin typeface="Georgia" panose="02040502050405020303" pitchFamily="18" charset="0"/>
                        </a:rPr>
                        <a:t>64 bits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-2</a:t>
                      </a:r>
                      <a:r>
                        <a:rPr lang="en-US" sz="2400" baseline="30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63</a:t>
                      </a:r>
                      <a:endParaRPr lang="en-US" sz="2400" baseline="0" dirty="0">
                        <a:ln>
                          <a:noFill/>
                        </a:ln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r>
                        <a:rPr lang="en-US" sz="2400" baseline="30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63</a:t>
                      </a:r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Georgia" panose="02040502050405020303" pitchFamily="18" charset="0"/>
                        </a:rPr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latin typeface="Georgia" panose="02040502050405020303" pitchFamily="18" charset="0"/>
                        </a:rPr>
                        <a:t>32 bits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0.0f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Georgia" panose="02040502050405020303" pitchFamily="18" charset="0"/>
                        </a:rPr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latin typeface="Georgia" panose="02040502050405020303" pitchFamily="18" charset="0"/>
                        </a:rPr>
                        <a:t>64 bits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Georgia" panose="02040502050405020303" pitchFamily="18" charset="0"/>
                        </a:rPr>
                        <a:t>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latin typeface="Georgia" panose="02040502050405020303" pitchFamily="18" charset="0"/>
                        </a:rPr>
                        <a:t>16 bits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'\u0000'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>
                          <a:latin typeface="Georgia" panose="02040502050405020303" pitchFamily="18" charset="0"/>
                        </a:rPr>
                        <a:t>boolean</a:t>
                      </a:r>
                      <a:endParaRPr lang="en-US" sz="24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5900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 cap="all" dirty="0">
                <a:latin typeface="Arial" panose="020B0604020202020204" pitchFamily="34" charset="0"/>
                <a:cs typeface="Arial" panose="020B0604020202020204" pitchFamily="34" charset="0"/>
              </a:rPr>
              <a:t>Arrays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0016" y="1389746"/>
            <a:ext cx="5840393" cy="4872103"/>
          </a:xfr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NumbersProgram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static void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main(String[]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dirty="0" err="1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numbers = </a:t>
            </a:r>
            <a:r>
              <a:rPr lang="en-US" sz="1800" b="1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[3];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numbers[0] = 3;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numbers[1] = 1;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numbers[2] = 4;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dirty="0" err="1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 = 0;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dirty="0" err="1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numbers.length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sum += numbers[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(sum);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8500" y="1389746"/>
            <a:ext cx="5783484" cy="4872103"/>
          </a:xfr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NumbersProgram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static void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main(String[]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dirty="0" err="1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numbers = {3, 1, 4};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dirty="0" err="1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sum = 0;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dirty="0" err="1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number : numbers){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sum += number;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(sum);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2202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visibility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0131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Sets restriction on who may use the class.</a:t>
            </a: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1626780" y="2519185"/>
            <a:ext cx="9292857" cy="2128788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200" b="1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package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sample.package</a:t>
            </a:r>
            <a:r>
              <a:rPr lang="en-US" sz="2200" b="1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200" b="1" dirty="0">
              <a:solidFill>
                <a:srgbClr val="00386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b="1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&lt;visibility&gt; class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MyClassName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i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200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Code for the class...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794643" y="4861402"/>
          <a:ext cx="660271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74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53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&lt;visibility&gt;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Georgia" panose="02040502050405020303" pitchFamily="18" charset="0"/>
                        </a:rPr>
                        <a:t>Accessible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public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Georgia" panose="02040502050405020303" pitchFamily="18" charset="0"/>
                        </a:rPr>
                        <a:t>Everywhere.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Georgia" panose="02040502050405020303" pitchFamily="18" charset="0"/>
                        </a:rPr>
                        <a:t>(default)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Georgia" panose="02040502050405020303" pitchFamily="18" charset="0"/>
                        </a:rPr>
                        <a:t>Same package.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6915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Member visibility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2556"/>
            <a:ext cx="10515600" cy="5060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Used for fields, constructors, methods and nested types.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7128163" y="2223588"/>
          <a:ext cx="4800600" cy="338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&lt;visibility&gt;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Georgia" panose="02040502050405020303" pitchFamily="18" charset="0"/>
                        </a:rPr>
                        <a:t>Accessible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public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Georgia" panose="02040502050405020303" pitchFamily="18" charset="0"/>
                        </a:rPr>
                        <a:t>Everywhere.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protected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Georgia" panose="02040502050405020303" pitchFamily="18" charset="0"/>
                        </a:rPr>
                        <a:t>The package +</a:t>
                      </a:r>
                      <a:r>
                        <a:rPr lang="en-US" sz="2400" baseline="0" dirty="0">
                          <a:latin typeface="Georgia" panose="02040502050405020303" pitchFamily="18" charset="0"/>
                        </a:rPr>
                        <a:t> </a:t>
                      </a:r>
                      <a:r>
                        <a:rPr lang="en-US" sz="2400" dirty="0">
                          <a:latin typeface="Georgia" panose="02040502050405020303" pitchFamily="18" charset="0"/>
                        </a:rPr>
                        <a:t>subclasses in other packages.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latin typeface="Georgia" panose="02040502050405020303" pitchFamily="18" charset="0"/>
                          <a:cs typeface="Courier New" panose="02070309020205020404" pitchFamily="49" charset="0"/>
                        </a:rPr>
                        <a:t>(default)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Georgia" panose="02040502050405020303" pitchFamily="18" charset="0"/>
                        </a:rPr>
                        <a:t>The package</a:t>
                      </a:r>
                      <a:r>
                        <a:rPr lang="en-US" sz="2400" baseline="0" dirty="0">
                          <a:latin typeface="Georgia" panose="02040502050405020303" pitchFamily="18" charset="0"/>
                        </a:rPr>
                        <a:t>.</a:t>
                      </a:r>
                      <a:endParaRPr lang="en-US" sz="24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private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Georgia" panose="02040502050405020303" pitchFamily="18" charset="0"/>
                        </a:rPr>
                        <a:t>The class itself only.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>
          <a:xfrm>
            <a:off x="362628" y="2270671"/>
            <a:ext cx="6470248" cy="3611245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package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sample.package</a:t>
            </a:r>
            <a:r>
              <a:rPr lang="en-US" sz="2000" b="1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US" sz="2000" b="1" dirty="0">
              <a:solidFill>
                <a:srgbClr val="00386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ClassName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&lt;visibility&gt;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&lt;datatype&gt;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fieldName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&lt;visibility&gt;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ClassName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(){}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&lt;visibility&gt; &lt;datatype&gt;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methodName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(){}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&lt;visibility&gt; class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NestedClassName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5905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uiExpand="1" build="p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Counter example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23778" y="1551792"/>
            <a:ext cx="5401518" cy="4660763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900" b="1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</a:t>
            </a:r>
            <a:r>
              <a:rPr lang="en-US" sz="1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Counter{</a:t>
            </a:r>
          </a:p>
          <a:p>
            <a:pPr marL="0" indent="0">
              <a:buNone/>
            </a:pPr>
            <a:r>
              <a:rPr lang="en-US" sz="1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900" b="1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en-US" sz="1900" b="1" dirty="0" err="1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value;</a:t>
            </a:r>
          </a:p>
          <a:p>
            <a:pPr marL="0" indent="0">
              <a:buNone/>
            </a:pPr>
            <a:r>
              <a:rPr lang="en-US" sz="1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900" b="1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Counter(</a:t>
            </a:r>
            <a:r>
              <a:rPr lang="en-US" sz="1900" b="1" dirty="0" err="1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startValue</a:t>
            </a:r>
            <a:r>
              <a:rPr lang="en-US" sz="1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>
              <a:buNone/>
            </a:pPr>
            <a:r>
              <a:rPr lang="en-US" sz="1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value = </a:t>
            </a:r>
            <a:r>
              <a:rPr lang="en-US" sz="19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startValue</a:t>
            </a:r>
            <a:r>
              <a:rPr lang="en-US" sz="1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1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900" b="1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void</a:t>
            </a:r>
            <a:r>
              <a:rPr lang="en-US" sz="1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increment(</a:t>
            </a:r>
            <a:r>
              <a:rPr lang="en-US" sz="1900" b="1" dirty="0" err="1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amount){</a:t>
            </a:r>
          </a:p>
          <a:p>
            <a:pPr marL="0" indent="0">
              <a:buNone/>
            </a:pPr>
            <a:r>
              <a:rPr lang="en-US" sz="1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value += amount;</a:t>
            </a:r>
          </a:p>
          <a:p>
            <a:pPr marL="0" indent="0">
              <a:buNone/>
            </a:pPr>
            <a:r>
              <a:rPr lang="en-US" sz="1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1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900" b="1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1900" b="1" dirty="0" err="1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getValue</a:t>
            </a:r>
            <a:r>
              <a:rPr lang="en-US" sz="1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 marL="0" indent="0">
              <a:buNone/>
            </a:pPr>
            <a:r>
              <a:rPr lang="en-US" sz="1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900" b="1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value;</a:t>
            </a:r>
          </a:p>
          <a:p>
            <a:pPr marL="0" indent="0">
              <a:buNone/>
            </a:pPr>
            <a:r>
              <a:rPr lang="en-US" sz="1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1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856789" y="1551792"/>
            <a:ext cx="6111433" cy="2703817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900" b="1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</a:t>
            </a:r>
            <a:r>
              <a:rPr lang="en-US" sz="1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TestCounterProgram</a:t>
            </a:r>
            <a:r>
              <a:rPr lang="en-US" sz="1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900" b="1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static void</a:t>
            </a:r>
            <a:r>
              <a:rPr lang="en-US" sz="1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main(String[] </a:t>
            </a:r>
            <a:r>
              <a:rPr lang="en-US" sz="19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>
              <a:buNone/>
            </a:pPr>
            <a:r>
              <a:rPr lang="en-US" sz="1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Counter c = </a:t>
            </a:r>
            <a:r>
              <a:rPr lang="en-US" sz="1900" b="1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Counter(5);</a:t>
            </a:r>
          </a:p>
          <a:p>
            <a:pPr marL="0" indent="0">
              <a:buNone/>
            </a:pPr>
            <a:r>
              <a:rPr lang="en-US" sz="1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9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c.increment</a:t>
            </a:r>
            <a:r>
              <a:rPr lang="en-US" sz="1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(3);</a:t>
            </a:r>
          </a:p>
          <a:p>
            <a:pPr marL="0" indent="0">
              <a:buNone/>
            </a:pPr>
            <a:r>
              <a:rPr lang="en-US" sz="1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9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9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c.getValue</a:t>
            </a:r>
            <a:r>
              <a:rPr lang="en-US" sz="1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marL="0" indent="0">
              <a:buNone/>
            </a:pPr>
            <a:r>
              <a:rPr lang="en-US" sz="1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1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19954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Where's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3627" y="1825625"/>
            <a:ext cx="10840173" cy="4351338"/>
          </a:xfrm>
        </p:spPr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In constructors,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dirty="0">
                <a:latin typeface="Georgia" panose="02040502050405020303" pitchFamily="18" charset="0"/>
              </a:rPr>
              <a:t> refers to the object being created.</a:t>
            </a:r>
          </a:p>
          <a:p>
            <a:r>
              <a:rPr lang="en-US" dirty="0">
                <a:latin typeface="Georgia" panose="02040502050405020303" pitchFamily="18" charset="0"/>
              </a:rPr>
              <a:t>In methods,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dirty="0">
                <a:latin typeface="Georgia" panose="02040502050405020303" pitchFamily="18" charset="0"/>
              </a:rPr>
              <a:t> refers to the object calling the method.</a:t>
            </a:r>
          </a:p>
          <a:p>
            <a:r>
              <a:rPr lang="en-US" dirty="0">
                <a:latin typeface="Georgia" panose="02040502050405020303" pitchFamily="18" charset="0"/>
              </a:rPr>
              <a:t>In most cases it's not needed.</a:t>
            </a:r>
          </a:p>
          <a:p>
            <a:pPr lvl="1"/>
            <a:r>
              <a:rPr lang="en-US" dirty="0">
                <a:latin typeface="Georgia" panose="02040502050405020303" pitchFamily="18" charset="0"/>
              </a:rPr>
              <a:t>If a name can't refer to anything else but a member 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dirty="0">
                <a:latin typeface="Georgia" panose="02040502050405020303" pitchFamily="18" charset="0"/>
              </a:rPr>
              <a:t>,</a:t>
            </a:r>
            <a:br>
              <a:rPr lang="en-US" dirty="0">
                <a:latin typeface="Georgia" panose="02040502050405020303" pitchFamily="18" charset="0"/>
              </a:rPr>
            </a:br>
            <a:r>
              <a:rPr lang="en-US" dirty="0">
                <a:latin typeface="Georgia" panose="02040502050405020303" pitchFamily="18" charset="0"/>
              </a:rPr>
              <a:t>Java will use that member.</a:t>
            </a:r>
          </a:p>
        </p:txBody>
      </p:sp>
    </p:spTree>
    <p:extLst>
      <p:ext uri="{BB962C8B-B14F-4D97-AF65-F5344CB8AC3E}">
        <p14:creationId xmlns:p14="http://schemas.microsoft.com/office/powerpoint/2010/main" val="1034777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Counter example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66849" y="1424467"/>
            <a:ext cx="5401518" cy="4660763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900" b="1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</a:t>
            </a:r>
            <a:r>
              <a:rPr lang="en-US" sz="1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Counter{</a:t>
            </a:r>
          </a:p>
          <a:p>
            <a:pPr marL="0" indent="0">
              <a:buNone/>
            </a:pPr>
            <a:r>
              <a:rPr lang="en-US" sz="1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900" b="1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en-US" sz="1900" b="1" dirty="0" err="1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value;</a:t>
            </a:r>
          </a:p>
          <a:p>
            <a:pPr marL="0" indent="0">
              <a:buNone/>
            </a:pPr>
            <a:r>
              <a:rPr lang="en-US" sz="1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900" b="1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Counter(</a:t>
            </a:r>
            <a:r>
              <a:rPr lang="en-US" sz="1900" b="1" dirty="0" err="1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startValue</a:t>
            </a:r>
            <a:r>
              <a:rPr lang="en-US" sz="1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>
              <a:buNone/>
            </a:pPr>
            <a:r>
              <a:rPr lang="en-US" sz="1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value = </a:t>
            </a:r>
            <a:r>
              <a:rPr lang="en-US" sz="19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startValue</a:t>
            </a:r>
            <a:r>
              <a:rPr lang="en-US" sz="1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1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900" b="1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void</a:t>
            </a:r>
            <a:r>
              <a:rPr lang="en-US" sz="1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increment(</a:t>
            </a:r>
            <a:r>
              <a:rPr lang="en-US" sz="1900" b="1" dirty="0" err="1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amount){</a:t>
            </a:r>
          </a:p>
          <a:p>
            <a:pPr marL="0" indent="0">
              <a:buNone/>
            </a:pPr>
            <a:r>
              <a:rPr lang="en-US" sz="1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value += amount;</a:t>
            </a:r>
          </a:p>
          <a:p>
            <a:pPr marL="0" indent="0">
              <a:buNone/>
            </a:pPr>
            <a:r>
              <a:rPr lang="en-US" sz="1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1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900" b="1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1900" b="1" dirty="0" err="1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getValue</a:t>
            </a:r>
            <a:r>
              <a:rPr lang="en-US" sz="1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 marL="0" indent="0">
              <a:buNone/>
            </a:pPr>
            <a:r>
              <a:rPr lang="en-US" sz="1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900" b="1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value;</a:t>
            </a:r>
          </a:p>
          <a:p>
            <a:pPr marL="0" indent="0">
              <a:buNone/>
            </a:pPr>
            <a:r>
              <a:rPr lang="en-US" sz="1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1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339071" y="1424467"/>
            <a:ext cx="5401518" cy="4660763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900" b="1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</a:t>
            </a:r>
            <a:r>
              <a:rPr lang="en-US" sz="1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Counter{</a:t>
            </a:r>
          </a:p>
          <a:p>
            <a:pPr marL="0" indent="0">
              <a:buNone/>
            </a:pPr>
            <a:r>
              <a:rPr lang="en-US" sz="1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900" b="1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en-US" sz="1900" b="1" dirty="0" err="1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value;</a:t>
            </a:r>
          </a:p>
          <a:p>
            <a:pPr marL="0" indent="0">
              <a:buNone/>
            </a:pPr>
            <a:r>
              <a:rPr lang="en-US" sz="1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900" b="1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Counter(</a:t>
            </a:r>
            <a:r>
              <a:rPr lang="en-US" sz="1900" b="1" dirty="0" err="1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value){</a:t>
            </a:r>
          </a:p>
          <a:p>
            <a:pPr marL="0" indent="0">
              <a:buNone/>
            </a:pPr>
            <a:r>
              <a:rPr lang="en-US" sz="1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9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19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.value</a:t>
            </a:r>
            <a:r>
              <a:rPr lang="en-US" sz="1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value;</a:t>
            </a:r>
          </a:p>
          <a:p>
            <a:pPr marL="0" indent="0">
              <a:buNone/>
            </a:pPr>
            <a:r>
              <a:rPr lang="en-US" sz="1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1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900" b="1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void</a:t>
            </a:r>
            <a:r>
              <a:rPr lang="en-US" sz="1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increment(</a:t>
            </a:r>
            <a:r>
              <a:rPr lang="en-US" sz="1900" b="1" dirty="0" err="1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amount){</a:t>
            </a:r>
          </a:p>
          <a:p>
            <a:pPr marL="0" indent="0">
              <a:buNone/>
            </a:pPr>
            <a:r>
              <a:rPr lang="en-US" sz="1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value += amount;</a:t>
            </a:r>
          </a:p>
          <a:p>
            <a:pPr marL="0" indent="0">
              <a:buNone/>
            </a:pPr>
            <a:r>
              <a:rPr lang="en-US" sz="1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1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900" b="1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1900" b="1" dirty="0" err="1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getValue</a:t>
            </a:r>
            <a:r>
              <a:rPr lang="en-US" sz="1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 marL="0" indent="0">
              <a:buNone/>
            </a:pPr>
            <a:r>
              <a:rPr lang="en-US" sz="1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900" b="1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value;</a:t>
            </a:r>
          </a:p>
          <a:p>
            <a:pPr marL="0" indent="0">
              <a:buNone/>
            </a:pPr>
            <a:r>
              <a:rPr lang="en-US" sz="1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1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64605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overloading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4648199" cy="3562001"/>
          </a:xfr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Methods can have the same name.</a:t>
            </a:r>
          </a:p>
          <a:p>
            <a:pPr lvl="1"/>
            <a:r>
              <a:rPr lang="en-US" dirty="0">
                <a:latin typeface="Georgia" panose="02040502050405020303" pitchFamily="18" charset="0"/>
              </a:rPr>
              <a:t>Their parameters must be different.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The same goes for constructors.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this(&lt;arguments&gt;)</a:t>
            </a:r>
            <a:r>
              <a:rPr lang="en-US" dirty="0">
                <a:latin typeface="Georgia" panose="02040502050405020303" pitchFamily="18" charset="0"/>
              </a:rPr>
              <a:t> calls other constructors (must be first statement).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660020" y="1482343"/>
            <a:ext cx="6292769" cy="4660763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900" b="1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</a:t>
            </a:r>
            <a:r>
              <a:rPr lang="en-US" sz="1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MyClass</a:t>
            </a:r>
            <a:r>
              <a:rPr lang="en-US" sz="1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900" b="1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19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MyClass</a:t>
            </a:r>
            <a:r>
              <a:rPr lang="en-US" sz="1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900" b="1" dirty="0" err="1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aNumber</a:t>
            </a:r>
            <a:r>
              <a:rPr lang="en-US" sz="1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>
              <a:buNone/>
            </a:pPr>
            <a:r>
              <a:rPr lang="en-US" sz="1900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Constructor with one </a:t>
            </a:r>
            <a:r>
              <a:rPr lang="en-US" sz="1900" i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900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parameter.</a:t>
            </a:r>
          </a:p>
          <a:p>
            <a:pPr marL="0" indent="0">
              <a:buNone/>
            </a:pPr>
            <a:r>
              <a:rPr lang="en-US" sz="1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</a:t>
            </a:r>
            <a:r>
              <a:rPr lang="en-US" sz="1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MyClass</a:t>
            </a:r>
            <a:r>
              <a:rPr lang="en-US" sz="1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 marL="0" indent="0">
              <a:buNone/>
            </a:pPr>
            <a:r>
              <a:rPr lang="en-US" sz="1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9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1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(64);</a:t>
            </a:r>
            <a:endParaRPr lang="en-US" sz="19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1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900" b="1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 void</a:t>
            </a:r>
            <a:r>
              <a:rPr lang="en-US" sz="1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main(String[] </a:t>
            </a:r>
            <a:r>
              <a:rPr lang="en-US" sz="19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>
              <a:buNone/>
            </a:pPr>
            <a:r>
              <a:rPr lang="en-US" sz="1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9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MyClass</a:t>
            </a:r>
            <a:r>
              <a:rPr lang="en-US" sz="1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object1 = </a:t>
            </a:r>
            <a:r>
              <a:rPr lang="en-US" sz="1900" b="1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MyClass</a:t>
            </a:r>
            <a:r>
              <a:rPr lang="en-US" sz="1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(1);</a:t>
            </a:r>
          </a:p>
          <a:p>
            <a:pPr marL="0" indent="0">
              <a:buNone/>
            </a:pPr>
            <a:r>
              <a:rPr lang="en-US" sz="1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9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MyClass</a:t>
            </a:r>
            <a:r>
              <a:rPr lang="en-US" sz="1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object2 = </a:t>
            </a:r>
            <a:r>
              <a:rPr lang="en-US" sz="1900" b="1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MyClass</a:t>
            </a:r>
            <a:r>
              <a:rPr lang="en-US" sz="1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1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60183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All classes must have at least one.</a:t>
            </a:r>
          </a:p>
          <a:p>
            <a:r>
              <a:rPr lang="en-US" dirty="0">
                <a:latin typeface="Georgia" panose="02040502050405020303" pitchFamily="18" charset="0"/>
              </a:rPr>
              <a:t>If you write none, Java will add one for you.</a:t>
            </a:r>
          </a:p>
          <a:p>
            <a:pPr lvl="1"/>
            <a:r>
              <a:rPr lang="en-US" dirty="0">
                <a:latin typeface="Georgia" panose="02040502050405020303" pitchFamily="18" charset="0"/>
              </a:rPr>
              <a:t>Called the default constructor.</a:t>
            </a:r>
          </a:p>
          <a:p>
            <a:pPr lvl="1"/>
            <a:r>
              <a:rPr lang="en-US" dirty="0">
                <a:latin typeface="Georgia" panose="02040502050405020303" pitchFamily="18" charset="0"/>
              </a:rPr>
              <a:t>Got no parameters.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385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>
                <a:latin typeface="Georgia" panose="02040502050405020303" pitchFamily="18" charset="0"/>
              </a:rPr>
              <a:t>A class always inherit members from </a:t>
            </a:r>
            <a:r>
              <a:rPr lang="en-US" sz="2400" i="1" dirty="0">
                <a:latin typeface="Georgia" panose="02040502050405020303" pitchFamily="18" charset="0"/>
              </a:rPr>
              <a:t>one</a:t>
            </a:r>
            <a:r>
              <a:rPr lang="en-US" sz="2400" dirty="0">
                <a:latin typeface="Georgia" panose="02040502050405020303" pitchFamily="18" charset="0"/>
              </a:rPr>
              <a:t> other class.</a:t>
            </a:r>
          </a:p>
          <a:p>
            <a:r>
              <a:rPr lang="en-US" sz="2400" dirty="0">
                <a:latin typeface="Georgia" panose="02040502050405020303" pitchFamily="18" charset="0"/>
              </a:rPr>
              <a:t>Default super class: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</a:p>
          <a:p>
            <a:r>
              <a:rPr lang="en-US" sz="2400" dirty="0">
                <a:latin typeface="Georgia" panose="02040502050405020303" pitchFamily="18" charset="0"/>
              </a:rPr>
              <a:t>You specify the super class:</a:t>
            </a:r>
            <a:br>
              <a:rPr lang="en-US" sz="2400" dirty="0">
                <a:latin typeface="Georgia" panose="02040502050405020303" pitchFamily="18" charset="0"/>
              </a:rPr>
            </a:br>
            <a:r>
              <a:rPr lang="en-US" sz="2400" dirty="0">
                <a:latin typeface="Georgia" panose="02040502050405020303" pitchFamily="18" charset="0"/>
              </a:rPr>
              <a:t>  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MyClass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extends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TheSuperClass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 ... }</a:t>
            </a:r>
          </a:p>
          <a:p>
            <a:r>
              <a:rPr lang="en-US" sz="2400" dirty="0">
                <a:latin typeface="Georgia" panose="02040502050405020303" pitchFamily="18" charset="0"/>
              </a:rPr>
              <a:t>The keyword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lang="en-US" sz="2400" dirty="0">
                <a:latin typeface="Georgia" panose="02040502050405020303" pitchFamily="18" charset="0"/>
              </a:rPr>
              <a:t> refers to the super class.</a:t>
            </a:r>
          </a:p>
          <a:p>
            <a:pPr lvl="1"/>
            <a:r>
              <a:rPr lang="en-US" sz="2000" dirty="0">
                <a:latin typeface="Georgia" panose="02040502050405020303" pitchFamily="18" charset="0"/>
              </a:rPr>
              <a:t>In constructors, call a constructor in the super class:</a:t>
            </a:r>
            <a:br>
              <a:rPr lang="en-US" sz="2000" dirty="0">
                <a:latin typeface="Georgia" panose="02040502050405020303" pitchFamily="18" charset="0"/>
              </a:rPr>
            </a:br>
            <a:r>
              <a:rPr lang="en-US" sz="2000" dirty="0">
                <a:latin typeface="Georgia" panose="02040502050405020303" pitchFamily="18" charset="0"/>
              </a:rPr>
              <a:t>  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super(&lt;arguments&gt;)</a:t>
            </a:r>
          </a:p>
          <a:p>
            <a:pPr lvl="1"/>
            <a:r>
              <a:rPr lang="en-US" sz="2000" dirty="0">
                <a:latin typeface="Georgia" panose="02040502050405020303" pitchFamily="18" charset="0"/>
              </a:rPr>
              <a:t>In methods, call a method in the super class:</a:t>
            </a:r>
            <a:br>
              <a:rPr lang="en-US" sz="2000" dirty="0">
                <a:latin typeface="Georgia" panose="02040502050405020303" pitchFamily="18" charset="0"/>
              </a:rPr>
            </a:br>
            <a:r>
              <a:rPr lang="en-US" sz="2000" dirty="0">
                <a:latin typeface="Georgia" panose="02040502050405020303" pitchFamily="18" charset="0"/>
              </a:rPr>
              <a:t>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super.methodName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(&lt;arguments&gt;)</a:t>
            </a:r>
          </a:p>
          <a:p>
            <a:r>
              <a:rPr lang="en-US" sz="2400" dirty="0">
                <a:latin typeface="Georgia" panose="02040502050405020303" pitchFamily="18" charset="0"/>
              </a:rPr>
              <a:t>Constructors are not explicitly inherited.</a:t>
            </a:r>
            <a:endParaRPr lang="en-US" sz="2400" dirty="0">
              <a:latin typeface="Georgia" panose="02040502050405020303" pitchFamily="18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Georgia" panose="02040502050405020303" pitchFamily="18" charset="0"/>
              </a:rPr>
              <a:t>One constructor in the super class must be called.</a:t>
            </a:r>
          </a:p>
          <a:p>
            <a:pPr lvl="1"/>
            <a:r>
              <a:rPr lang="en-US" sz="2000" dirty="0">
                <a:latin typeface="Georgia" panose="02040502050405020303" pitchFamily="18" charset="0"/>
              </a:rPr>
              <a:t>If you don't call it, Java will do it for you (the default constructor).</a:t>
            </a:r>
            <a:endParaRPr lang="en-US" sz="2000" dirty="0">
              <a:latin typeface="Georgia" panose="02040502050405020303" pitchFamily="18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3020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 example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66254" y="1435770"/>
            <a:ext cx="5798129" cy="3735895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100" b="1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</a:t>
            </a:r>
            <a:r>
              <a:rPr lang="en-US" sz="2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ClassA</a:t>
            </a:r>
            <a:r>
              <a:rPr lang="en-US" sz="2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1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en-US" sz="21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theNumber</a:t>
            </a:r>
            <a:r>
              <a:rPr lang="en-US" sz="2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100" b="1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2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ClassA</a:t>
            </a:r>
            <a:r>
              <a:rPr lang="en-US" sz="2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100" b="1" dirty="0" err="1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aNumber</a:t>
            </a:r>
            <a:r>
              <a:rPr lang="en-US" sz="2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>
              <a:buNone/>
            </a:pPr>
            <a:r>
              <a:rPr lang="en-US" sz="2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theNumber</a:t>
            </a:r>
            <a:r>
              <a:rPr lang="en-US" sz="2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aNumber</a:t>
            </a:r>
            <a:r>
              <a:rPr lang="en-US" sz="2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100" b="1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2100" b="1" dirty="0" err="1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getNumber</a:t>
            </a:r>
            <a:r>
              <a:rPr lang="en-US" sz="2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100" b="1" dirty="0" err="1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factor){</a:t>
            </a:r>
          </a:p>
          <a:p>
            <a:pPr marL="0" indent="0">
              <a:buNone/>
            </a:pPr>
            <a:r>
              <a:rPr lang="en-US" sz="2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100" b="1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theNumber</a:t>
            </a:r>
            <a:r>
              <a:rPr lang="en-US" sz="2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*factor;</a:t>
            </a:r>
          </a:p>
          <a:p>
            <a:pPr marL="0" indent="0">
              <a:buNone/>
            </a:pPr>
            <a:r>
              <a:rPr lang="en-US" sz="2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182590" y="1435770"/>
            <a:ext cx="5843156" cy="3735895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100" b="1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</a:t>
            </a:r>
            <a:r>
              <a:rPr lang="en-US" sz="2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ClassB</a:t>
            </a:r>
            <a:r>
              <a:rPr lang="en-US" sz="2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100" b="1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en-US" sz="2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ClassA</a:t>
            </a:r>
            <a:r>
              <a:rPr lang="en-US" sz="2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100" b="1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2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ClassB</a:t>
            </a:r>
            <a:r>
              <a:rPr lang="en-US" sz="2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 marL="0" indent="0">
              <a:buNone/>
            </a:pPr>
            <a:r>
              <a:rPr lang="en-US" sz="2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1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lang="en-US" sz="2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(42);</a:t>
            </a:r>
          </a:p>
          <a:p>
            <a:pPr marL="0" indent="0">
              <a:buNone/>
            </a:pPr>
            <a:r>
              <a:rPr lang="en-US" sz="2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@Override  </a:t>
            </a:r>
          </a:p>
          <a:p>
            <a:pPr marL="0" indent="0">
              <a:buNone/>
            </a:pPr>
            <a:r>
              <a:rPr lang="en-US" sz="2100" b="1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</a:t>
            </a:r>
            <a:r>
              <a:rPr lang="en-US" sz="2100" b="1" dirty="0" err="1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getNumber</a:t>
            </a:r>
            <a:r>
              <a:rPr lang="en-US" sz="2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100" b="1" dirty="0" err="1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term){</a:t>
            </a:r>
          </a:p>
          <a:p>
            <a:pPr marL="0" indent="0">
              <a:buNone/>
            </a:pPr>
            <a:r>
              <a:rPr lang="en-US" sz="2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100" b="1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100" b="1" dirty="0" err="1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lang="en-US" sz="2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.getNumber</a:t>
            </a:r>
            <a:r>
              <a:rPr lang="en-US" sz="2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(2)+term;</a:t>
            </a:r>
          </a:p>
          <a:p>
            <a:pPr marL="0" indent="0">
              <a:buNone/>
            </a:pPr>
            <a:r>
              <a:rPr lang="en-US" sz="2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" name="Speech Bubble: Oval 1">
            <a:extLst>
              <a:ext uri="{FF2B5EF4-FFF2-40B4-BE49-F238E27FC236}">
                <a16:creationId xmlns:a16="http://schemas.microsoft.com/office/drawing/2014/main" id="{806BBB17-CED5-4118-9D6F-855F338EED24}"/>
              </a:ext>
            </a:extLst>
          </p:cNvPr>
          <p:cNvSpPr/>
          <p:nvPr/>
        </p:nvSpPr>
        <p:spPr>
          <a:xfrm>
            <a:off x="2713383" y="4462670"/>
            <a:ext cx="3687417" cy="1610139"/>
          </a:xfrm>
          <a:prstGeom prst="wedgeEllipseCallout">
            <a:avLst>
              <a:gd name="adj1" fmla="val 54100"/>
              <a:gd name="adj2" fmla="val -11898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i="1" dirty="0">
                <a:latin typeface="Georgia" panose="02040502050405020303" pitchFamily="18" charset="0"/>
              </a:rPr>
              <a:t>Dear compiler,</a:t>
            </a:r>
          </a:p>
          <a:p>
            <a:r>
              <a:rPr lang="en-US" i="1" dirty="0">
                <a:latin typeface="Georgia" panose="02040502050405020303" pitchFamily="18" charset="0"/>
              </a:rPr>
              <a:t>We are overriding this method on purpose.</a:t>
            </a:r>
          </a:p>
        </p:txBody>
      </p:sp>
    </p:spTree>
    <p:extLst>
      <p:ext uri="{BB962C8B-B14F-4D97-AF65-F5344CB8AC3E}">
        <p14:creationId xmlns:p14="http://schemas.microsoft.com/office/powerpoint/2010/main" val="937958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4" name="Content Placeholder 7">
            <a:extLst>
              <a:ext uri="{FF2B5EF4-FFF2-40B4-BE49-F238E27FC236}">
                <a16:creationId xmlns:a16="http://schemas.microsoft.com/office/drawing/2014/main" id="{EE30C338-92AE-47F9-B89D-CB766FF6016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1392689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 Java, global variables do not exist.</a:t>
            </a:r>
          </a:p>
          <a:p>
            <a:pPr lvl="1"/>
            <a:r>
              <a:rPr lang="en-US" dirty="0"/>
              <a:t>Use static instance variables.</a:t>
            </a:r>
          </a:p>
          <a:p>
            <a:r>
              <a:rPr lang="en-US" dirty="0"/>
              <a:t>In Kotlin, global variables do exist.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DE77344-3199-4415-A457-7A0D785C912D}"/>
              </a:ext>
            </a:extLst>
          </p:cNvPr>
          <p:cNvSpPr txBox="1">
            <a:spLocks/>
          </p:cNvSpPr>
          <p:nvPr/>
        </p:nvSpPr>
        <p:spPr>
          <a:xfrm>
            <a:off x="1226905" y="3639687"/>
            <a:ext cx="4167027" cy="405496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theNumber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Int = 12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FD42CD2-1FD6-4675-98BD-78986B6A4320}"/>
              </a:ext>
            </a:extLst>
          </p:cNvPr>
          <p:cNvSpPr txBox="1">
            <a:spLocks/>
          </p:cNvSpPr>
          <p:nvPr/>
        </p:nvSpPr>
        <p:spPr>
          <a:xfrm>
            <a:off x="6012951" y="3639687"/>
            <a:ext cx="3264614" cy="405496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theNumber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12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DB6C800-79A8-4FA0-A16E-80F5545808CF}"/>
              </a:ext>
            </a:extLst>
          </p:cNvPr>
          <p:cNvSpPr txBox="1">
            <a:spLocks/>
          </p:cNvSpPr>
          <p:nvPr/>
        </p:nvSpPr>
        <p:spPr>
          <a:xfrm>
            <a:off x="6012951" y="4441460"/>
            <a:ext cx="3264614" cy="838435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theNumber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theNumber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44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C398E78-1FFF-48BA-8757-3CD8D166A6D4}"/>
              </a:ext>
            </a:extLst>
          </p:cNvPr>
          <p:cNvSpPr txBox="1">
            <a:spLocks/>
          </p:cNvSpPr>
          <p:nvPr/>
        </p:nvSpPr>
        <p:spPr>
          <a:xfrm>
            <a:off x="1226904" y="4441460"/>
            <a:ext cx="4167027" cy="838435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theNumber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Int = 12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theNumber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44</a:t>
            </a:r>
          </a:p>
        </p:txBody>
      </p:sp>
    </p:spTree>
    <p:extLst>
      <p:ext uri="{BB962C8B-B14F-4D97-AF65-F5344CB8AC3E}">
        <p14:creationId xmlns:p14="http://schemas.microsoft.com/office/powerpoint/2010/main" val="419843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methods &amp;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0213" y="1825625"/>
            <a:ext cx="10851574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The keyword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abstract</a:t>
            </a:r>
            <a:r>
              <a:rPr lang="en-US" dirty="0">
                <a:latin typeface="Georgia" panose="02040502050405020303" pitchFamily="18" charset="0"/>
              </a:rPr>
              <a:t> makes classes and methods abstract.</a:t>
            </a:r>
          </a:p>
          <a:p>
            <a:r>
              <a:rPr lang="en-US" dirty="0"/>
              <a:t>Example abstract method:</a:t>
            </a:r>
            <a:br>
              <a:rPr lang="en-US" dirty="0"/>
            </a:br>
            <a:r>
              <a:rPr lang="en-US" dirty="0"/>
              <a:t>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abstract void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methodName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dirty="0">
              <a:latin typeface="Georgia" panose="02040502050405020303" pitchFamily="18" charset="0"/>
            </a:endParaRPr>
          </a:p>
          <a:p>
            <a:r>
              <a:rPr lang="en-US" dirty="0">
                <a:latin typeface="Georgia" panose="02040502050405020303" pitchFamily="18" charset="0"/>
              </a:rPr>
              <a:t>Example abstract class:</a:t>
            </a:r>
            <a:br>
              <a:rPr lang="en-US" dirty="0">
                <a:latin typeface="Georgia" panose="02040502050405020303" pitchFamily="18" charset="0"/>
              </a:rPr>
            </a:br>
            <a:r>
              <a:rPr lang="en-US" dirty="0">
                <a:latin typeface="Georgia" panose="02040502050405020303" pitchFamily="18" charset="0"/>
              </a:rPr>
              <a:t>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abstract class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 ... }</a:t>
            </a:r>
          </a:p>
          <a:p>
            <a:pPr lvl="1"/>
            <a:r>
              <a:rPr lang="en-US" dirty="0">
                <a:latin typeface="Georgia" panose="02040502050405020303" pitchFamily="18" charset="0"/>
              </a:rPr>
              <a:t>Can't be instantiated.</a:t>
            </a:r>
          </a:p>
          <a:p>
            <a:pPr lvl="1"/>
            <a:r>
              <a:rPr lang="en-US" dirty="0">
                <a:latin typeface="Georgia" panose="02040502050405020303" pitchFamily="18" charset="0"/>
              </a:rPr>
              <a:t>Must be abstract if it has at least one abstract method.</a:t>
            </a:r>
          </a:p>
          <a:p>
            <a:endParaRPr lang="en-US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9657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164484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latin typeface="Georgia" panose="02040502050405020303" pitchFamily="18" charset="0"/>
                <a:cs typeface="Courier New" panose="02070309020205020404" pitchFamily="49" charset="0"/>
              </a:rPr>
              <a:t>Java doesn't support multiple inheritance.</a:t>
            </a:r>
          </a:p>
          <a:p>
            <a:pPr lvl="1"/>
            <a:r>
              <a:rPr lang="en-US" dirty="0">
                <a:latin typeface="Georgia" panose="02040502050405020303" pitchFamily="18" charset="0"/>
                <a:cs typeface="Courier New" panose="02070309020205020404" pitchFamily="49" charset="0"/>
              </a:rPr>
              <a:t>Instead, Java has interfaces.</a:t>
            </a:r>
          </a:p>
          <a:p>
            <a:r>
              <a:rPr lang="en-US" dirty="0">
                <a:latin typeface="Georgia" panose="02040502050405020303" pitchFamily="18" charset="0"/>
                <a:cs typeface="Courier New" panose="02070309020205020404" pitchFamily="49" charset="0"/>
              </a:rPr>
              <a:t>An interface is a collection of public abstract methods.</a:t>
            </a:r>
          </a:p>
          <a:p>
            <a:pPr lvl="1"/>
            <a:r>
              <a:rPr lang="en-US" dirty="0">
                <a:latin typeface="Georgia" panose="02040502050405020303" pitchFamily="18" charset="0"/>
                <a:cs typeface="Courier New" panose="02070309020205020404" pitchFamily="49" charset="0"/>
              </a:rPr>
              <a:t>And static methods, and default methods, ...</a:t>
            </a:r>
          </a:p>
          <a:p>
            <a:r>
              <a:rPr lang="en-US" dirty="0">
                <a:latin typeface="Georgia" panose="02040502050405020303" pitchFamily="18" charset="0"/>
                <a:cs typeface="Courier New" panose="02070309020205020404" pitchFamily="49" charset="0"/>
              </a:rPr>
              <a:t>A class can implement multiple different interfaces:</a:t>
            </a:r>
            <a:br>
              <a:rPr lang="en-US" dirty="0">
                <a:latin typeface="Georgia" panose="02040502050405020303" pitchFamily="18" charset="0"/>
                <a:cs typeface="Courier New" panose="02070309020205020404" pitchFamily="49" charset="0"/>
              </a:rPr>
            </a:br>
            <a:r>
              <a:rPr lang="en-US" sz="2000" dirty="0">
                <a:latin typeface="Georgia" panose="02040502050405020303" pitchFamily="18" charset="0"/>
                <a:cs typeface="Courier New" panose="02070309020205020404" pitchFamily="49" charset="0"/>
              </a:rPr>
              <a:t>  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MyClass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implements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InterfaceA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InterfaceB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 ... 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7544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793673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Interface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147908" y="365125"/>
            <a:ext cx="5687337" cy="570669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Calculator </a:t>
            </a:r>
            <a:r>
              <a:rPr lang="en-US" sz="1800" b="1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implements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SimpleCalculator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ComplexCalculator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double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memory;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Calculator(){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memory = 0.0;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@Override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add(</a:t>
            </a:r>
            <a:r>
              <a:rPr lang="en-US" sz="1800" b="1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number){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memory += number;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@Override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multiply(</a:t>
            </a:r>
            <a:r>
              <a:rPr lang="en-US" sz="1800" b="1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number){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memory *= number;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78026" y="2292774"/>
            <a:ext cx="5268145" cy="113826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900" b="1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interface </a:t>
            </a:r>
            <a:r>
              <a:rPr lang="en-US" sz="19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SimpleCalculator</a:t>
            </a:r>
            <a:r>
              <a:rPr lang="en-US" sz="1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900" b="1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add(</a:t>
            </a:r>
            <a:r>
              <a:rPr lang="en-US" sz="1900" b="1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1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number);</a:t>
            </a:r>
          </a:p>
          <a:p>
            <a:pPr marL="0" indent="0">
              <a:buNone/>
            </a:pPr>
            <a:r>
              <a:rPr lang="en-US" sz="1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78027" y="3655952"/>
            <a:ext cx="5268145" cy="113826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900" b="1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interface </a:t>
            </a:r>
            <a:r>
              <a:rPr lang="en-US" sz="19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ComplexCalculator</a:t>
            </a:r>
            <a:r>
              <a:rPr lang="en-US" sz="1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900" b="1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multiply(</a:t>
            </a:r>
            <a:r>
              <a:rPr lang="en-US" sz="1900" b="1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1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number);</a:t>
            </a:r>
          </a:p>
          <a:p>
            <a:pPr marL="0" indent="0">
              <a:buNone/>
            </a:pPr>
            <a:r>
              <a:rPr lang="en-US" sz="1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50629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Georgia" panose="02040502050405020303" pitchFamily="18" charset="0"/>
                <a:cs typeface="Courier New" panose="02070309020205020404" pitchFamily="49" charset="0"/>
              </a:rPr>
              <a:t>Use the throw statement to throw exceptions:</a:t>
            </a:r>
            <a:br>
              <a:rPr lang="en-US" dirty="0">
                <a:latin typeface="Georgia" panose="02040502050405020303" pitchFamily="18" charset="0"/>
                <a:cs typeface="Courier New" panose="02070309020205020404" pitchFamily="49" charset="0"/>
              </a:rPr>
            </a:br>
            <a:r>
              <a:rPr lang="en-US" dirty="0">
                <a:latin typeface="Georgia" panose="02040502050405020303" pitchFamily="18" charset="0"/>
                <a:cs typeface="Courier New" panose="02070309020205020404" pitchFamily="49" charset="0"/>
              </a:rPr>
              <a:t>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throw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theException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&gt;;</a:t>
            </a:r>
          </a:p>
          <a:p>
            <a:r>
              <a:rPr lang="en-US" dirty="0">
                <a:latin typeface="Georgia" panose="02040502050405020303" pitchFamily="18" charset="0"/>
                <a:cs typeface="Courier New" panose="02070309020205020404" pitchFamily="49" charset="0"/>
              </a:rPr>
              <a:t>Any instance of a class </a:t>
            </a:r>
            <a:r>
              <a:rPr lang="en-US" dirty="0" err="1">
                <a:latin typeface="Georgia" panose="02040502050405020303" pitchFamily="18" charset="0"/>
                <a:cs typeface="Courier New" panose="02070309020205020404" pitchFamily="49" charset="0"/>
              </a:rPr>
              <a:t>subclassing</a:t>
            </a:r>
            <a:r>
              <a:rPr lang="en-US" dirty="0">
                <a:latin typeface="Georgia" panose="02040502050405020303" pitchFamily="18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Throwable</a:t>
            </a:r>
            <a:r>
              <a:rPr lang="en-US" dirty="0">
                <a:latin typeface="Georgia" panose="02040502050405020303" pitchFamily="18" charset="0"/>
                <a:cs typeface="Courier New" panose="02070309020205020404" pitchFamily="49" charset="0"/>
              </a:rPr>
              <a:t> can be thrown.</a:t>
            </a:r>
          </a:p>
          <a:p>
            <a:pPr lvl="1"/>
            <a:r>
              <a:rPr lang="en-US" dirty="0">
                <a:latin typeface="Georgia" panose="02040502050405020303" pitchFamily="18" charset="0"/>
                <a:cs typeface="Courier New" panose="02070309020205020404" pitchFamily="49" charset="0"/>
              </a:rPr>
              <a:t>Typically extend the class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Exception</a:t>
            </a:r>
            <a:r>
              <a:rPr lang="en-US" dirty="0">
                <a:latin typeface="Georgia" panose="02040502050405020303" pitchFamily="18" charset="0"/>
                <a:cs typeface="Courier New" panose="02070309020205020404" pitchFamily="49" charset="0"/>
              </a:rPr>
              <a:t> for your own exceptions.</a:t>
            </a:r>
          </a:p>
          <a:p>
            <a:r>
              <a:rPr lang="en-US" dirty="0">
                <a:latin typeface="Georgia" panose="02040502050405020303" pitchFamily="18" charset="0"/>
                <a:cs typeface="Courier New" panose="02070309020205020404" pitchFamily="49" charset="0"/>
              </a:rPr>
              <a:t>Methods throwing exceptions:</a:t>
            </a:r>
            <a:br>
              <a:rPr lang="en-US" dirty="0">
                <a:latin typeface="Georgia" panose="02040502050405020303" pitchFamily="18" charset="0"/>
                <a:cs typeface="Courier New" panose="02070309020205020404" pitchFamily="49" charset="0"/>
              </a:rPr>
            </a:br>
            <a:r>
              <a:rPr lang="en-US" dirty="0">
                <a:latin typeface="Georgia" panose="02040502050405020303" pitchFamily="18" charset="0"/>
                <a:cs typeface="Courier New" panose="02070309020205020404" pitchFamily="49" charset="0"/>
              </a:rPr>
              <a:t>   </a:t>
            </a:r>
            <a:r>
              <a:rPr lang="en-US" sz="2700" dirty="0"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lang="en-US" sz="2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methodName</a:t>
            </a:r>
            <a:r>
              <a:rPr lang="en-US" sz="2700" dirty="0">
                <a:latin typeface="Courier New" panose="02070309020205020404" pitchFamily="49" charset="0"/>
                <a:cs typeface="Courier New" panose="02070309020205020404" pitchFamily="49" charset="0"/>
              </a:rPr>
              <a:t>() throws </a:t>
            </a:r>
            <a:r>
              <a:rPr lang="en-US" sz="2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TheException</a:t>
            </a:r>
            <a:r>
              <a:rPr lang="en-US" sz="2700" dirty="0">
                <a:latin typeface="Courier New" panose="02070309020205020404" pitchFamily="49" charset="0"/>
                <a:cs typeface="Courier New" panose="02070309020205020404" pitchFamily="49" charset="0"/>
              </a:rPr>
              <a:t>{ 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RunnableException</a:t>
            </a:r>
            <a:r>
              <a:rPr lang="en-US" dirty="0" err="1">
                <a:latin typeface="Georgia" panose="02040502050405020303" pitchFamily="18" charset="0"/>
                <a:cs typeface="Courier New" panose="02070309020205020404" pitchFamily="49" charset="0"/>
              </a:rPr>
              <a:t>s</a:t>
            </a:r>
            <a:r>
              <a:rPr lang="en-US" dirty="0">
                <a:latin typeface="Georgia" panose="02040502050405020303" pitchFamily="18" charset="0"/>
                <a:cs typeface="Courier New" panose="02070309020205020404" pitchFamily="49" charset="0"/>
              </a:rPr>
              <a:t> don't need this.</a:t>
            </a:r>
          </a:p>
          <a:p>
            <a:r>
              <a:rPr lang="en-US" dirty="0">
                <a:latin typeface="Georgia" panose="02040502050405020303" pitchFamily="18" charset="0"/>
                <a:cs typeface="Courier New" panose="02070309020205020404" pitchFamily="49" charset="0"/>
              </a:rPr>
              <a:t>Handle thrown exceptions with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en-US" dirty="0">
                <a:latin typeface="Georgia" panose="02040502050405020303" pitchFamily="18" charset="0"/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en-US" dirty="0">
                <a:latin typeface="Georgia" panose="02040502050405020303" pitchFamily="18" charset="0"/>
                <a:cs typeface="Courier New" panose="02070309020205020404" pitchFamily="49" charset="0"/>
              </a:rPr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finally</a:t>
            </a:r>
            <a:r>
              <a:rPr lang="en-US" dirty="0">
                <a:latin typeface="Georgia" panose="02040502050405020303" pitchFamily="18" charset="0"/>
                <a:cs typeface="Courier New" panose="02070309020205020404" pitchFamily="49" charset="0"/>
              </a:rPr>
              <a:t> statements.</a:t>
            </a:r>
          </a:p>
        </p:txBody>
      </p:sp>
    </p:spTree>
    <p:extLst>
      <p:ext uri="{BB962C8B-B14F-4D97-AF65-F5344CB8AC3E}">
        <p14:creationId xmlns:p14="http://schemas.microsoft.com/office/powerpoint/2010/main" val="1434470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Exceptions example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127173" y="1723364"/>
            <a:ext cx="5935806" cy="4016484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mightThrowException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2000" b="1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MyException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e){</a:t>
            </a:r>
          </a:p>
          <a:p>
            <a:pPr marL="0" indent="0">
              <a:buNone/>
            </a:pPr>
            <a:r>
              <a:rPr lang="en-US" sz="2000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// Handle the exception.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e.getMessage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2000" b="1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ExceptionName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e){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e.printStackTrace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2000" b="1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finally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// Clean up!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17764" y="1705612"/>
            <a:ext cx="5825836" cy="1990288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MyException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Exception{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MyException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(String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2084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A generic class has type parameters:</a:t>
            </a:r>
            <a:br>
              <a:rPr lang="en-US" dirty="0">
                <a:latin typeface="Georgia" panose="02040502050405020303" pitchFamily="18" charset="0"/>
              </a:rPr>
            </a:br>
            <a:r>
              <a:rPr lang="en-US" dirty="0">
                <a:latin typeface="Georgia" panose="02040502050405020303" pitchFamily="18" charset="0"/>
                <a:cs typeface="Courier New" panose="02070309020205020404" pitchFamily="49" charset="0"/>
              </a:rPr>
              <a:t> 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ClassName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&lt;T&gt;{ ... 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Georgia" panose="02040502050405020303" pitchFamily="18" charset="0"/>
              </a:rPr>
              <a:t>The one using the class specifies which type to use:</a:t>
            </a:r>
            <a:br>
              <a:rPr lang="en-US" dirty="0">
                <a:latin typeface="Georgia" panose="02040502050405020303" pitchFamily="18" charset="0"/>
              </a:rPr>
            </a:br>
            <a:r>
              <a:rPr lang="en-US" dirty="0">
                <a:latin typeface="Georgia" panose="02040502050405020303" pitchFamily="18" charset="0"/>
                <a:cs typeface="Courier New" panose="02070309020205020404" pitchFamily="49" charset="0"/>
              </a:rPr>
              <a:t>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ClassName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AClass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o = new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ClassName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&lt;&gt;()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Georgia" panose="02040502050405020303" pitchFamily="18" charset="0"/>
              </a:rPr>
              <a:t>Typically used for collections:</a:t>
            </a:r>
            <a:br>
              <a:rPr lang="en-US" dirty="0">
                <a:latin typeface="Georgia" panose="02040502050405020303" pitchFamily="18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MyClass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list = new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&lt;&gt;();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list.add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(new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MyClass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list.add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(new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MyClass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0674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example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85883" y="1690688"/>
            <a:ext cx="3952009" cy="2395528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Human{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20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age;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20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Human(</a:t>
            </a:r>
            <a:r>
              <a:rPr lang="en-US" sz="20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age){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.age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age;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358641" y="1690688"/>
            <a:ext cx="7568738" cy="4024179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TestClass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static void 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main(String[]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&lt;Human&gt; humans = 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&lt;&gt;();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humans.add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Human(23));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humans.add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Human(24));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Human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human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humans.get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(1);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humans.remove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(0);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humans.remove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(human);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46762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52400" y="1687658"/>
            <a:ext cx="5677786" cy="4154984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Pair&lt;T1, T2&gt;{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 field1;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T2 field2;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Pair(T1 field1, T2 field2){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.field1 = field1;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.field2 = field2;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 get1(){ 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field1; }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T2 get2(){ 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field2; }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064101" y="1687658"/>
            <a:ext cx="5975499" cy="4016484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TestClass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void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Test(){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Pair&lt;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ClassA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ClassB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p = 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Pair&lt;&gt;(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ClassA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ClassB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);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ClassA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p.get1();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ClassB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 = p.get2();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10612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Primitive datatypes can't be used as generic type parameters.</a:t>
            </a:r>
          </a:p>
          <a:p>
            <a:r>
              <a:rPr lang="en-US" dirty="0">
                <a:latin typeface="Georgia" panose="02040502050405020303" pitchFamily="18" charset="0"/>
              </a:rPr>
              <a:t>But each primitive datatype have a corresponding class: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Georgia" panose="02040502050405020303" pitchFamily="18" charset="0"/>
              </a:rPr>
              <a:t> has the class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US" dirty="0">
                <a:latin typeface="Georgia" panose="02040502050405020303" pitchFamily="18" charset="0"/>
              </a:rPr>
              <a:t>.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>
                <a:latin typeface="Georgia" panose="02040502050405020303" pitchFamily="18" charset="0"/>
              </a:rPr>
              <a:t> has the class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>
                <a:latin typeface="Georgia" panose="02040502050405020303" pitchFamily="18" charset="0"/>
              </a:rPr>
              <a:t>.</a:t>
            </a:r>
          </a:p>
          <a:p>
            <a:pPr lvl="1"/>
            <a:r>
              <a:rPr lang="en-US" dirty="0">
                <a:latin typeface="Georgia" panose="02040502050405020303" pitchFamily="18" charset="0"/>
              </a:rPr>
              <a:t>...</a:t>
            </a:r>
            <a:endParaRPr lang="en-US" dirty="0">
              <a:latin typeface="Georgia" panose="02040502050405020303" pitchFamily="18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9457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1690688"/>
            <a:ext cx="10515600" cy="4570482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TestClass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void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Test(){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Pair&lt;Integer, Double&gt; p = </a:t>
            </a:r>
            <a:r>
              <a:rPr lang="en-US" sz="2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Pair&lt;&gt;(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Integer(20),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Double(2.32)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);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p.get1().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intValue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 = p.get2().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doubleValue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01023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4" name="Content Placeholder 7">
            <a:extLst>
              <a:ext uri="{FF2B5EF4-FFF2-40B4-BE49-F238E27FC236}">
                <a16:creationId xmlns:a16="http://schemas.microsoft.com/office/drawing/2014/main" id="{EE30C338-92AE-47F9-B89D-CB766FF6016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996170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 Java, we can use null.</a:t>
            </a:r>
          </a:p>
          <a:p>
            <a:r>
              <a:rPr lang="en-US" dirty="0"/>
              <a:t>In Kotlin, we avoid using null.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DE77344-3199-4415-A457-7A0D785C912D}"/>
              </a:ext>
            </a:extLst>
          </p:cNvPr>
          <p:cNvSpPr txBox="1">
            <a:spLocks/>
          </p:cNvSpPr>
          <p:nvPr/>
        </p:nvSpPr>
        <p:spPr>
          <a:xfrm>
            <a:off x="918679" y="3197770"/>
            <a:ext cx="4167027" cy="405496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Dog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myDog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null;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3D44E89-420E-4DE1-9A59-8CC22BFC442C}"/>
              </a:ext>
            </a:extLst>
          </p:cNvPr>
          <p:cNvSpPr txBox="1">
            <a:spLocks/>
          </p:cNvSpPr>
          <p:nvPr/>
        </p:nvSpPr>
        <p:spPr>
          <a:xfrm>
            <a:off x="6024081" y="3197770"/>
            <a:ext cx="4764640" cy="405496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myDog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Dog = null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1115736-4784-4F1A-8601-64B737B4DFCA}"/>
              </a:ext>
            </a:extLst>
          </p:cNvPr>
          <p:cNvSpPr txBox="1">
            <a:spLocks/>
          </p:cNvSpPr>
          <p:nvPr/>
        </p:nvSpPr>
        <p:spPr>
          <a:xfrm>
            <a:off x="6024081" y="3894584"/>
            <a:ext cx="4764640" cy="405496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myDog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Dog? = null</a:t>
            </a:r>
          </a:p>
        </p:txBody>
      </p:sp>
    </p:spTree>
    <p:extLst>
      <p:ext uri="{BB962C8B-B14F-4D97-AF65-F5344CB8AC3E}">
        <p14:creationId xmlns:p14="http://schemas.microsoft.com/office/powerpoint/2010/main" val="2577781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Java 5.0 added:</a:t>
            </a:r>
          </a:p>
          <a:p>
            <a:r>
              <a:rPr lang="en-US" dirty="0" err="1">
                <a:latin typeface="Georgia" panose="02040502050405020303" pitchFamily="18" charset="0"/>
              </a:rPr>
              <a:t>Autoboxing</a:t>
            </a:r>
            <a:r>
              <a:rPr lang="en-US" dirty="0">
                <a:latin typeface="Georgia" panose="02040502050405020303" pitchFamily="18" charset="0"/>
              </a:rPr>
              <a:t>:</a:t>
            </a:r>
          </a:p>
          <a:p>
            <a:pPr lvl="1"/>
            <a:r>
              <a:rPr lang="en-US" dirty="0">
                <a:latin typeface="Georgia" panose="02040502050405020303" pitchFamily="18" charset="0"/>
              </a:rPr>
              <a:t>Convert a primitive type to corresponding class automatically.</a:t>
            </a:r>
          </a:p>
          <a:p>
            <a:r>
              <a:rPr lang="en-US" dirty="0">
                <a:latin typeface="Georgia" panose="02040502050405020303" pitchFamily="18" charset="0"/>
              </a:rPr>
              <a:t>Unboxing:</a:t>
            </a:r>
          </a:p>
          <a:p>
            <a:pPr lvl="1"/>
            <a:r>
              <a:rPr lang="en-US" dirty="0">
                <a:latin typeface="Georgia" panose="02040502050405020303" pitchFamily="18" charset="0"/>
              </a:rPr>
              <a:t>Convert a class to the corresponding primitive type automatically.</a:t>
            </a:r>
            <a:endParaRPr lang="en-US" dirty="0">
              <a:latin typeface="Georgia" panose="02040502050405020303" pitchFamily="18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4532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690688"/>
            <a:ext cx="10515600" cy="4570482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TestClass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void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Test(){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Pair&lt;Integer, Double&gt; p = </a:t>
            </a:r>
            <a:r>
              <a:rPr lang="en-US" sz="2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Pair&lt;&gt;(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20,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2.32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);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p.get1();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 = p.get2();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83099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Downcasting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87331" y="1756912"/>
            <a:ext cx="5128163" cy="341632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abstract class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ClassA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87330" y="2564841"/>
            <a:ext cx="5128164" cy="109671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ClassB1 </a:t>
            </a:r>
            <a:r>
              <a:rPr lang="en-US" sz="18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ClassA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18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b1 = 1;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87329" y="4127848"/>
            <a:ext cx="5128165" cy="109671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ClassB2 </a:t>
            </a:r>
            <a:r>
              <a:rPr lang="en-US" sz="18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ClassA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18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b2 = 23;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303817" y="484663"/>
            <a:ext cx="5452754" cy="5627181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Test{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18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sum(List&lt;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ClassA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things){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sum = 0;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ClassA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thing : things){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8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(thing </a:t>
            </a:r>
            <a:r>
              <a:rPr lang="en-US" sz="1800" b="1" dirty="0" err="1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instanceof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ClassB1){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ClassB1 t = (ClassB1) thing;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sum += t.b1;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  <a:r>
              <a:rPr lang="en-US" sz="18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ClassB2 t = (ClassB2) thing;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sum += t.b2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sum;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67759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Downcasting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8FE12BE-FAFD-4FDD-BCD2-1239B661C9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5301327" cy="876650"/>
          </a:xfr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  <a:cs typeface="Courier New" panose="02070309020205020404" pitchFamily="49" charset="0"/>
              </a:rPr>
              <a:t>Avoid it if possible.</a:t>
            </a:r>
          </a:p>
          <a:p>
            <a:pPr lvl="1"/>
            <a:r>
              <a:rPr lang="en-US" dirty="0">
                <a:latin typeface="Georgia" panose="02040502050405020303" pitchFamily="18" charset="0"/>
                <a:cs typeface="Courier New" panose="02070309020205020404" pitchFamily="49" charset="0"/>
              </a:rPr>
              <a:t>E.g. by using polymorphism.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C04D8D8-681C-4EF4-944C-636B80439453}"/>
              </a:ext>
            </a:extLst>
          </p:cNvPr>
          <p:cNvSpPr txBox="1">
            <a:spLocks/>
          </p:cNvSpPr>
          <p:nvPr/>
        </p:nvSpPr>
        <p:spPr>
          <a:xfrm>
            <a:off x="6585857" y="742664"/>
            <a:ext cx="5214272" cy="1103635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abstract class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ClassA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abstract </a:t>
            </a:r>
            <a:r>
              <a:rPr lang="en-US" sz="18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getInt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32B2935-2BB4-4D63-B2CF-0499CD3ED17D}"/>
              </a:ext>
            </a:extLst>
          </p:cNvPr>
          <p:cNvSpPr txBox="1">
            <a:spLocks/>
          </p:cNvSpPr>
          <p:nvPr/>
        </p:nvSpPr>
        <p:spPr>
          <a:xfrm>
            <a:off x="6585856" y="2172167"/>
            <a:ext cx="5214273" cy="1858714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ClassB1 </a:t>
            </a:r>
            <a:r>
              <a:rPr lang="en-US" sz="18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ClassA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18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b1 = 1;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@Override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18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getInt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(){ </a:t>
            </a:r>
            <a:r>
              <a:rPr lang="en-US" sz="18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b1; }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B38BE43-3395-4D8D-8F07-3C67190A9FCC}"/>
              </a:ext>
            </a:extLst>
          </p:cNvPr>
          <p:cNvSpPr txBox="1">
            <a:spLocks/>
          </p:cNvSpPr>
          <p:nvPr/>
        </p:nvSpPr>
        <p:spPr>
          <a:xfrm>
            <a:off x="6585855" y="4356749"/>
            <a:ext cx="5214273" cy="1858714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ClassB2 </a:t>
            </a:r>
            <a:r>
              <a:rPr lang="en-US" sz="18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ClassA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18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b2 = 23;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@Override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18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getInt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(){ </a:t>
            </a:r>
            <a:r>
              <a:rPr lang="en-US" sz="18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b2; }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25680B7-32D3-48FF-9750-B4EF3837B4EB}"/>
              </a:ext>
            </a:extLst>
          </p:cNvPr>
          <p:cNvSpPr txBox="1">
            <a:spLocks/>
          </p:cNvSpPr>
          <p:nvPr/>
        </p:nvSpPr>
        <p:spPr>
          <a:xfrm>
            <a:off x="686788" y="2853517"/>
            <a:ext cx="5409212" cy="3361946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Test{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18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sum(List&lt;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ClassA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things){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sum = 0;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ClassA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thing : things){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sum +=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thing.getInt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sum;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8522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 animBg="1"/>
      <p:bldP spid="10" grpId="0" build="p" animBg="1"/>
      <p:bldP spid="11" grpId="0" build="p" animBg="1"/>
      <p:bldP spid="12" grpId="0" build="p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690688"/>
            <a:ext cx="10878879" cy="4351338"/>
          </a:xfrm>
        </p:spPr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Handled through the class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dirty="0">
                <a:latin typeface="Georgia" panose="02040502050405020303" pitchFamily="18" charset="0"/>
              </a:rPr>
              <a:t> from the package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java.lang</a:t>
            </a:r>
            <a:r>
              <a:rPr lang="en-US" dirty="0">
                <a:latin typeface="Georgia" panose="02040502050405020303" pitchFamily="18" charset="0"/>
              </a:rPr>
              <a:t>.</a:t>
            </a:r>
          </a:p>
          <a:p>
            <a:pPr lvl="1"/>
            <a:r>
              <a:rPr lang="en-US" dirty="0">
                <a:latin typeface="Georgia" panose="02040502050405020303" pitchFamily="18" charset="0"/>
              </a:rPr>
              <a:t>Can be created with double quotes:</a:t>
            </a:r>
            <a:br>
              <a:rPr lang="en-US" dirty="0">
                <a:latin typeface="Georgia" panose="02040502050405020303" pitchFamily="18" charset="0"/>
              </a:rPr>
            </a:br>
            <a:r>
              <a:rPr lang="en-US" dirty="0">
                <a:latin typeface="Georgia" panose="02040502050405020303" pitchFamily="18" charset="0"/>
              </a:rPr>
              <a:t>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"This is a string!"</a:t>
            </a:r>
          </a:p>
          <a:p>
            <a:r>
              <a:rPr lang="en-US" dirty="0">
                <a:latin typeface="Georgia" panose="02040502050405020303" pitchFamily="18" charset="0"/>
              </a:rPr>
              <a:t>Are immutable. </a:t>
            </a:r>
          </a:p>
          <a:p>
            <a:r>
              <a:rPr lang="en-US" dirty="0">
                <a:latin typeface="Georgia" panose="02040502050405020303" pitchFamily="18" charset="0"/>
              </a:rPr>
              <a:t>Concatenate strings with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>
                <a:latin typeface="Georgia" panose="02040502050405020303" pitchFamily="18" charset="0"/>
              </a:rPr>
              <a:t> operator.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"This is "+"a string!"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  "This is a string!"</a:t>
            </a:r>
          </a:p>
          <a:p>
            <a:pPr lvl="1"/>
            <a:r>
              <a:rPr lang="en-US" dirty="0">
                <a:latin typeface="Georgia" panose="02040502050405020303" pitchFamily="18" charset="0"/>
                <a:cs typeface="Courier New" panose="02070309020205020404" pitchFamily="49" charset="0"/>
                <a:sym typeface="Wingdings" panose="05000000000000000000" pitchFamily="2" charset="2"/>
              </a:rPr>
              <a:t>Any value can be used with the concatenation operator.</a:t>
            </a:r>
          </a:p>
          <a:p>
            <a:pPr lvl="2"/>
            <a:r>
              <a:rPr lang="en-US" dirty="0">
                <a:latin typeface="Georgia" panose="02040502050405020303" pitchFamily="18" charset="0"/>
                <a:cs typeface="Courier New" panose="02070309020205020404" pitchFamily="49" charset="0"/>
                <a:sym typeface="Wingdings" panose="05000000000000000000" pitchFamily="2" charset="2"/>
              </a:rPr>
              <a:t>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toString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() </a:t>
            </a:r>
            <a:r>
              <a:rPr lang="en-US" dirty="0">
                <a:latin typeface="Georgia" panose="02040502050405020303" pitchFamily="18" charset="0"/>
                <a:cs typeface="Courier New" panose="02070309020205020404" pitchFamily="49" charset="0"/>
                <a:sym typeface="Wingdings" panose="05000000000000000000" pitchFamily="2" charset="2"/>
              </a:rPr>
              <a:t>method is called on the object.</a:t>
            </a:r>
          </a:p>
          <a:p>
            <a:r>
              <a:rPr lang="en-US" dirty="0">
                <a:latin typeface="Georgia" panose="02040502050405020303" pitchFamily="18" charset="0"/>
                <a:cs typeface="Courier New" panose="02070309020205020404" pitchFamily="49" charset="0"/>
                <a:sym typeface="Wingdings" panose="05000000000000000000" pitchFamily="2" charset="2"/>
              </a:rPr>
              <a:t>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==</a:t>
            </a:r>
            <a:r>
              <a:rPr lang="en-US" dirty="0">
                <a:latin typeface="Georgia" panose="02040502050405020303" pitchFamily="18" charset="0"/>
                <a:cs typeface="Courier New" panose="02070309020205020404" pitchFamily="49" charset="0"/>
                <a:sym typeface="Wingdings" panose="05000000000000000000" pitchFamily="2" charset="2"/>
              </a:rPr>
              <a:t> operator compares references, use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equals</a:t>
            </a:r>
            <a:r>
              <a:rPr lang="en-US" dirty="0">
                <a:latin typeface="Georgia" panose="02040502050405020303" pitchFamily="18" charset="0"/>
                <a:cs typeface="Courier New" panose="02070309020205020404" pitchFamily="49" charset="0"/>
                <a:sym typeface="Wingdings" panose="05000000000000000000" pitchFamily="2" charset="2"/>
              </a:rPr>
              <a:t> method instead.</a:t>
            </a:r>
            <a:endParaRPr lang="en-US" dirty="0">
              <a:latin typeface="Georgia" panose="02040502050405020303" pitchFamily="18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4886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static keyword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609202"/>
            <a:ext cx="5957455" cy="3618939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Counter{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static </a:t>
            </a:r>
            <a:r>
              <a:rPr lang="en-US" sz="2000" b="1" dirty="0" err="1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value = 0;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static void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amount){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value += amount;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static </a:t>
            </a:r>
            <a:r>
              <a:rPr lang="en-US" sz="2000" b="1" dirty="0" err="1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getValue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value;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92782" y="4232997"/>
            <a:ext cx="7319405" cy="2395528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glow rad="139700">
              <a:schemeClr val="bg1">
                <a:lumMod val="8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TestProgram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static void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main(String[]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Counter.inc(12);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Counter.getValue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08698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static keyword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609202"/>
            <a:ext cx="8191500" cy="3618939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MyClass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int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age = 23;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MyInnerClass2{</a:t>
            </a:r>
          </a:p>
          <a:p>
            <a:pPr marL="0" indent="0">
              <a:buNone/>
            </a:pPr>
            <a:r>
              <a:rPr lang="en-US" sz="2000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I can access instance variables from </a:t>
            </a:r>
            <a:r>
              <a:rPr lang="en-US" sz="2000" i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MyClass</a:t>
            </a:r>
            <a:r>
              <a:rPr lang="en-US" sz="2000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static class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MyInnerClass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I can't do that </a:t>
            </a:r>
            <a:r>
              <a:rPr lang="en-US" sz="2000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</a:t>
            </a:r>
            <a:endParaRPr lang="en-US" sz="2000" i="1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84505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static keyword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609202"/>
            <a:ext cx="10515600" cy="3206006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MyClass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static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&lt;Integer&gt;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ints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&lt;&gt;();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ints.add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(1);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ints.add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(2);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ints.add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(3);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19406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Enums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609202"/>
            <a:ext cx="10515600" cy="3888244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MyClass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Day{ MONDAY, TUESDAY, WEDNESDAY, THURSDAY,</a:t>
            </a:r>
            <a:b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FRIDAY, SATURDAY, SUNDAY }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static void 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main(String[]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Day today =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Day.SATURDAY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(today ==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Day.MONDAY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("Time to work!");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64683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4" name="Content Placeholder 7">
            <a:extLst>
              <a:ext uri="{FF2B5EF4-FFF2-40B4-BE49-F238E27FC236}">
                <a16:creationId xmlns:a16="http://schemas.microsoft.com/office/drawing/2014/main" id="{EE30C338-92AE-47F9-B89D-CB766FF6016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996170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 Java, we can use null.</a:t>
            </a:r>
          </a:p>
          <a:p>
            <a:r>
              <a:rPr lang="en-US" dirty="0"/>
              <a:t>In Kotlin, we avoid using null.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DE77344-3199-4415-A457-7A0D785C912D}"/>
              </a:ext>
            </a:extLst>
          </p:cNvPr>
          <p:cNvSpPr txBox="1">
            <a:spLocks/>
          </p:cNvSpPr>
          <p:nvPr/>
        </p:nvSpPr>
        <p:spPr>
          <a:xfrm>
            <a:off x="1226904" y="3197771"/>
            <a:ext cx="4167027" cy="2137252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Dog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myDog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null;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...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myDog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!= null){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myDog.bark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DB6C800-79A8-4FA0-A16E-80F5545808CF}"/>
              </a:ext>
            </a:extLst>
          </p:cNvPr>
          <p:cNvSpPr txBox="1">
            <a:spLocks/>
          </p:cNvSpPr>
          <p:nvPr/>
        </p:nvSpPr>
        <p:spPr>
          <a:xfrm>
            <a:off x="5879387" y="3197770"/>
            <a:ext cx="4764640" cy="2137252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myDog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Dog? = null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...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myDog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?.bark()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theDog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Dog = !!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myDog</a:t>
            </a:r>
            <a:endParaRPr lang="en-US" sz="2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0851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architecture dependent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69652" y="2833827"/>
            <a:ext cx="1673157" cy="10700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Source code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488504" y="2833824"/>
            <a:ext cx="2357336" cy="10700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Machine code for computers of type X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9291535" y="2833827"/>
            <a:ext cx="2401111" cy="10700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Computers of type X</a:t>
            </a:r>
          </a:p>
        </p:txBody>
      </p:sp>
      <p:sp>
        <p:nvSpPr>
          <p:cNvPr id="9" name="Right Arrow 8"/>
          <p:cNvSpPr/>
          <p:nvPr/>
        </p:nvSpPr>
        <p:spPr>
          <a:xfrm>
            <a:off x="2273435" y="2939537"/>
            <a:ext cx="1984443" cy="85861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Compiles to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7076466" y="2928515"/>
            <a:ext cx="1984443" cy="85861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Executes on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4504719" y="4503739"/>
            <a:ext cx="2357336" cy="10700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Machine code for computers of type Y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9307750" y="4503742"/>
            <a:ext cx="2401111" cy="10700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Computers of type Y</a:t>
            </a:r>
          </a:p>
        </p:txBody>
      </p:sp>
      <p:sp>
        <p:nvSpPr>
          <p:cNvPr id="16" name="Right Arrow 15"/>
          <p:cNvSpPr/>
          <p:nvPr/>
        </p:nvSpPr>
        <p:spPr>
          <a:xfrm>
            <a:off x="7092681" y="4598430"/>
            <a:ext cx="1984443" cy="85861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Executes on</a:t>
            </a:r>
          </a:p>
        </p:txBody>
      </p:sp>
      <p:sp>
        <p:nvSpPr>
          <p:cNvPr id="17" name="Right Arrow 16"/>
          <p:cNvSpPr/>
          <p:nvPr/>
        </p:nvSpPr>
        <p:spPr>
          <a:xfrm rot="1391736">
            <a:off x="2200100" y="4150743"/>
            <a:ext cx="2077765" cy="85861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Compiles to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00114" y="1692716"/>
            <a:ext cx="39965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bg1"/>
                </a:solidFill>
                <a:latin typeface="Georgia" panose="02040502050405020303" pitchFamily="18" charset="0"/>
              </a:rPr>
              <a:t>How it works for some languages (C, C++, etcetera).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511982" y="1690688"/>
            <a:ext cx="61806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bg1"/>
                </a:solidFill>
                <a:latin typeface="Georgia" panose="02040502050405020303" pitchFamily="18" charset="0"/>
              </a:rPr>
              <a:t>Drawback: need to compile to multiple targets </a:t>
            </a:r>
            <a:r>
              <a:rPr lang="en-US" sz="2200" dirty="0">
                <a:solidFill>
                  <a:srgbClr val="FF0000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</a:t>
            </a:r>
          </a:p>
        </p:txBody>
      </p:sp>
    </p:spTree>
    <p:extLst>
      <p:ext uri="{BB962C8B-B14F-4D97-AF65-F5344CB8AC3E}">
        <p14:creationId xmlns:p14="http://schemas.microsoft.com/office/powerpoint/2010/main" val="402826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8" grpId="0" animBg="1"/>
      <p:bldP spid="9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architecture Neutral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97279" y="2967681"/>
            <a:ext cx="1117005" cy="10700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Java code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759876" y="2857484"/>
            <a:ext cx="1871461" cy="12904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Java Virtual Machine for computers of type X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0562211" y="2967681"/>
            <a:ext cx="1500085" cy="10700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Computers of type X</a:t>
            </a:r>
          </a:p>
        </p:txBody>
      </p:sp>
      <p:sp>
        <p:nvSpPr>
          <p:cNvPr id="9" name="Right Arrow 8"/>
          <p:cNvSpPr/>
          <p:nvPr/>
        </p:nvSpPr>
        <p:spPr>
          <a:xfrm>
            <a:off x="1376541" y="3073393"/>
            <a:ext cx="1689903" cy="85861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Compiles to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8793594" y="3073393"/>
            <a:ext cx="1606358" cy="85861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That is on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11635" y="1696040"/>
            <a:ext cx="318664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bg1"/>
                </a:solidFill>
                <a:latin typeface="Georgia" panose="02040502050405020303" pitchFamily="18" charset="0"/>
              </a:rPr>
              <a:t>How it works with Java.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024842" y="1658248"/>
            <a:ext cx="803745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bg1"/>
                </a:solidFill>
                <a:latin typeface="Georgia" panose="02040502050405020303" pitchFamily="18" charset="0"/>
              </a:rPr>
              <a:t>Advantage: only compile once </a:t>
            </a:r>
            <a:r>
              <a:rPr lang="en-US" sz="2200" dirty="0">
                <a:solidFill>
                  <a:schemeClr val="accent6">
                    <a:lumMod val="75000"/>
                  </a:schemeClr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</a:t>
            </a:r>
          </a:p>
          <a:p>
            <a:r>
              <a:rPr lang="en-US" sz="2200" dirty="0">
                <a:solidFill>
                  <a:schemeClr val="bg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Drawback: Virtual Machines have to be created and installed </a:t>
            </a:r>
            <a:r>
              <a:rPr lang="en-US" sz="2200" dirty="0">
                <a:solidFill>
                  <a:srgbClr val="FF0000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</a:t>
            </a:r>
          </a:p>
          <a:p>
            <a:r>
              <a:rPr lang="en-US" sz="2200" dirty="0">
                <a:solidFill>
                  <a:schemeClr val="bg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Drawback: Virtual Machines are a bit slower </a:t>
            </a:r>
            <a:r>
              <a:rPr lang="en-US" sz="2200" dirty="0">
                <a:solidFill>
                  <a:srgbClr val="FF0000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</a:t>
            </a:r>
            <a:endParaRPr lang="en-US" sz="2200" dirty="0">
              <a:solidFill>
                <a:srgbClr val="FF0000"/>
              </a:solidFill>
              <a:latin typeface="Georgia" panose="02040502050405020303" pitchFamily="18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3228701" y="2967681"/>
            <a:ext cx="1427793" cy="10700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Java bytecode</a:t>
            </a:r>
          </a:p>
        </p:txBody>
      </p:sp>
      <p:sp>
        <p:nvSpPr>
          <p:cNvPr id="21" name="Right Arrow 20"/>
          <p:cNvSpPr/>
          <p:nvPr/>
        </p:nvSpPr>
        <p:spPr>
          <a:xfrm>
            <a:off x="4818751" y="3073393"/>
            <a:ext cx="1778868" cy="85861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Executes in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6776091" y="4410671"/>
            <a:ext cx="1871461" cy="12904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Java Virtual Machine for computers of type Y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10578426" y="4520868"/>
            <a:ext cx="1500085" cy="10700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Computers of type Y</a:t>
            </a:r>
          </a:p>
        </p:txBody>
      </p:sp>
      <p:sp>
        <p:nvSpPr>
          <p:cNvPr id="24" name="Right Arrow 23"/>
          <p:cNvSpPr/>
          <p:nvPr/>
        </p:nvSpPr>
        <p:spPr>
          <a:xfrm>
            <a:off x="8809809" y="4626580"/>
            <a:ext cx="1606358" cy="85861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That is on</a:t>
            </a:r>
          </a:p>
        </p:txBody>
      </p:sp>
      <p:sp>
        <p:nvSpPr>
          <p:cNvPr id="25" name="Right Arrow 24"/>
          <p:cNvSpPr/>
          <p:nvPr/>
        </p:nvSpPr>
        <p:spPr>
          <a:xfrm rot="1506762">
            <a:off x="4793918" y="4157136"/>
            <a:ext cx="1778868" cy="85861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Executes in</a:t>
            </a:r>
          </a:p>
        </p:txBody>
      </p:sp>
      <p:sp>
        <p:nvSpPr>
          <p:cNvPr id="3" name="Speech Bubble: Oval 2">
            <a:extLst>
              <a:ext uri="{FF2B5EF4-FFF2-40B4-BE49-F238E27FC236}">
                <a16:creationId xmlns:a16="http://schemas.microsoft.com/office/drawing/2014/main" id="{87B5E869-A125-4920-B4A6-CDEB8367F133}"/>
              </a:ext>
            </a:extLst>
          </p:cNvPr>
          <p:cNvSpPr/>
          <p:nvPr/>
        </p:nvSpPr>
        <p:spPr>
          <a:xfrm>
            <a:off x="97279" y="4445608"/>
            <a:ext cx="2822038" cy="1607089"/>
          </a:xfrm>
          <a:prstGeom prst="wedgeEllipseCallout">
            <a:avLst>
              <a:gd name="adj1" fmla="val 14422"/>
              <a:gd name="adj2" fmla="val -84885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List of Java compilers: </a:t>
            </a:r>
            <a:r>
              <a:rPr lang="en-US" sz="1400" dirty="0">
                <a:latin typeface="Georgia" panose="02040502050405020303" pitchFamily="18" charset="0"/>
                <a:hlinkClick r:id="rId2"/>
              </a:rPr>
              <a:t>https://en.wikipedia.org/wiki/List_of_compilers#Java_compilers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17" name="Speech Bubble: Oval 16">
            <a:extLst>
              <a:ext uri="{FF2B5EF4-FFF2-40B4-BE49-F238E27FC236}">
                <a16:creationId xmlns:a16="http://schemas.microsoft.com/office/drawing/2014/main" id="{361765FF-CE56-4C15-9622-925390B00354}"/>
              </a:ext>
            </a:extLst>
          </p:cNvPr>
          <p:cNvSpPr/>
          <p:nvPr/>
        </p:nvSpPr>
        <p:spPr>
          <a:xfrm>
            <a:off x="3284083" y="5358636"/>
            <a:ext cx="2744821" cy="1434949"/>
          </a:xfrm>
          <a:prstGeom prst="wedgeEllipseCallout">
            <a:avLst>
              <a:gd name="adj1" fmla="val 74313"/>
              <a:gd name="adj2" fmla="val -46198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List of JVM: </a:t>
            </a:r>
            <a:r>
              <a:rPr lang="en-US" sz="1400" dirty="0">
                <a:latin typeface="Georgia" panose="02040502050405020303" pitchFamily="18" charset="0"/>
                <a:hlinkClick r:id="rId3"/>
              </a:rPr>
              <a:t>https://en.wikipedia.org/wiki/List_of_Java_virtual_machines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endParaRPr lang="en-US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9633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8" grpId="0" animBg="1"/>
      <p:bldP spid="9" grpId="0" animBg="1"/>
      <p:bldP spid="13" grpId="0" animBg="1"/>
      <p:bldP spid="18" grpId="0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3" grpId="0" animBg="1"/>
      <p:bldP spid="1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Garbage collection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95826"/>
            <a:ext cx="4950106" cy="3860544"/>
          </a:xfr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&lt;100;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++){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Create a new object.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Circle* c = </a:t>
            </a:r>
            <a:r>
              <a:rPr lang="en-US" sz="2200" b="1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Circle(5);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 = c-&gt;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getRadius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2200" i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Free memory.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c;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31666" y="1995827"/>
            <a:ext cx="5181600" cy="3860544"/>
          </a:xfr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&lt;100;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++){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Create a new object.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Circle c = </a:t>
            </a:r>
            <a:r>
              <a:rPr lang="en-US" sz="2200" b="1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Circle(5);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 =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c.getRadius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2200" i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No need to delete it.</a:t>
            </a:r>
          </a:p>
          <a:p>
            <a:pPr marL="0" indent="0">
              <a:buNone/>
            </a:pPr>
            <a:r>
              <a:rPr lang="en-US" sz="2200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// Handled by the GC.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6706" y="1445253"/>
            <a:ext cx="518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Georgia" panose="02040502050405020303" pitchFamily="18" charset="0"/>
              </a:rPr>
              <a:t>C++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31666" y="1445254"/>
            <a:ext cx="518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Georgia" panose="02040502050405020303" pitchFamily="18" charset="0"/>
              </a:rPr>
              <a:t>Java</a:t>
            </a:r>
          </a:p>
        </p:txBody>
      </p:sp>
    </p:spTree>
    <p:extLst>
      <p:ext uri="{BB962C8B-B14F-4D97-AF65-F5344CB8AC3E}">
        <p14:creationId xmlns:p14="http://schemas.microsoft.com/office/powerpoint/2010/main" val="3418705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JU Grå">
  <a:themeElements>
    <a:clrScheme name="Custom 5">
      <a:dk1>
        <a:srgbClr val="000000"/>
      </a:dk1>
      <a:lt1>
        <a:srgbClr val="FFFFFF"/>
      </a:lt1>
      <a:dk2>
        <a:srgbClr val="003865"/>
      </a:dk2>
      <a:lt2>
        <a:srgbClr val="EBEBDF"/>
      </a:lt2>
      <a:accent1>
        <a:srgbClr val="961B81"/>
      </a:accent1>
      <a:accent2>
        <a:srgbClr val="FFB500"/>
      </a:accent2>
      <a:accent3>
        <a:srgbClr val="003865"/>
      </a:accent3>
      <a:accent4>
        <a:srgbClr val="EBEBDF"/>
      </a:accent4>
      <a:accent5>
        <a:srgbClr val="009CDE"/>
      </a:accent5>
      <a:accent6>
        <a:srgbClr val="007A33"/>
      </a:accent6>
      <a:hlink>
        <a:srgbClr val="EBEBDF"/>
      </a:hlink>
      <a:folHlink>
        <a:srgbClr val="EBEBDF"/>
      </a:folHlink>
    </a:clrScheme>
    <a:fontScheme name="Custom 1">
      <a:majorFont>
        <a:latin typeface="Arial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8857</TotalTime>
  <Words>3982</Words>
  <Application>Microsoft Office PowerPoint</Application>
  <PresentationFormat>Widescreen</PresentationFormat>
  <Paragraphs>767</Paragraphs>
  <Slides>58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5" baseType="lpstr">
      <vt:lpstr>Arial</vt:lpstr>
      <vt:lpstr>BentonSans Medium</vt:lpstr>
      <vt:lpstr>BentonSans Regular</vt:lpstr>
      <vt:lpstr>Calibri</vt:lpstr>
      <vt:lpstr>Courier New</vt:lpstr>
      <vt:lpstr>Georgia</vt:lpstr>
      <vt:lpstr>JU Grå</vt:lpstr>
      <vt:lpstr>PowerPoint Presentation</vt:lpstr>
      <vt:lpstr>Kotlin</vt:lpstr>
      <vt:lpstr>Datatypes</vt:lpstr>
      <vt:lpstr>Variables</vt:lpstr>
      <vt:lpstr>Variables</vt:lpstr>
      <vt:lpstr>Variables</vt:lpstr>
      <vt:lpstr>architecture dependent</vt:lpstr>
      <vt:lpstr>architecture Neutral</vt:lpstr>
      <vt:lpstr>Garbage collection</vt:lpstr>
      <vt:lpstr>The most "popular" languages</vt:lpstr>
      <vt:lpstr>Timeline</vt:lpstr>
      <vt:lpstr>Let's get started with Java</vt:lpstr>
      <vt:lpstr>Let's get started with java (2)</vt:lpstr>
      <vt:lpstr>Hello World</vt:lpstr>
      <vt:lpstr>How to run the code</vt:lpstr>
      <vt:lpstr>Example</vt:lpstr>
      <vt:lpstr>local variables</vt:lpstr>
      <vt:lpstr>Primitive datatypes</vt:lpstr>
      <vt:lpstr>Numerical binary operators</vt:lpstr>
      <vt:lpstr>Relational operators</vt:lpstr>
      <vt:lpstr>Logical operators</vt:lpstr>
      <vt:lpstr>The if statement</vt:lpstr>
      <vt:lpstr>The (do) while loop</vt:lpstr>
      <vt:lpstr>The for loop</vt:lpstr>
      <vt:lpstr>Arrays</vt:lpstr>
      <vt:lpstr>Arrays example</vt:lpstr>
      <vt:lpstr>Arrays example</vt:lpstr>
      <vt:lpstr>Initializing arrays</vt:lpstr>
      <vt:lpstr>The enhanced for loop</vt:lpstr>
      <vt:lpstr>Arrays example</vt:lpstr>
      <vt:lpstr>class visibility</vt:lpstr>
      <vt:lpstr>Member visibility</vt:lpstr>
      <vt:lpstr>A Counter example</vt:lpstr>
      <vt:lpstr>Where's this?</vt:lpstr>
      <vt:lpstr>A Counter example</vt:lpstr>
      <vt:lpstr>Method overloading</vt:lpstr>
      <vt:lpstr>Constructors</vt:lpstr>
      <vt:lpstr>Inheritance</vt:lpstr>
      <vt:lpstr>Inheritance example</vt:lpstr>
      <vt:lpstr>Abstract methods &amp; classes</vt:lpstr>
      <vt:lpstr>Interfaces</vt:lpstr>
      <vt:lpstr>Interface example</vt:lpstr>
      <vt:lpstr>Exceptions</vt:lpstr>
      <vt:lpstr>Exceptions example</vt:lpstr>
      <vt:lpstr>Generic classes</vt:lpstr>
      <vt:lpstr>List example</vt:lpstr>
      <vt:lpstr>Example</vt:lpstr>
      <vt:lpstr>Generic classes</vt:lpstr>
      <vt:lpstr>Example</vt:lpstr>
      <vt:lpstr>Generic classes</vt:lpstr>
      <vt:lpstr>Example</vt:lpstr>
      <vt:lpstr>Downcasting</vt:lpstr>
      <vt:lpstr>Downcasting</vt:lpstr>
      <vt:lpstr>Strings</vt:lpstr>
      <vt:lpstr>The static keyword</vt:lpstr>
      <vt:lpstr>The static keyword</vt:lpstr>
      <vt:lpstr>The static keyword</vt:lpstr>
      <vt:lpstr>Enums</vt:lpstr>
    </vt:vector>
  </TitlesOfParts>
  <Company>Jönköping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Oskar Pollack</dc:creator>
  <cp:lastModifiedBy>Peter Larsson-Green</cp:lastModifiedBy>
  <cp:revision>243</cp:revision>
  <dcterms:created xsi:type="dcterms:W3CDTF">2015-07-17T09:22:03Z</dcterms:created>
  <dcterms:modified xsi:type="dcterms:W3CDTF">2020-01-16T11:50:12Z</dcterms:modified>
</cp:coreProperties>
</file>