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2" r:id="rId3"/>
    <p:sldId id="505" r:id="rId4"/>
    <p:sldId id="514" r:id="rId5"/>
    <p:sldId id="516" r:id="rId6"/>
    <p:sldId id="506" r:id="rId7"/>
    <p:sldId id="507" r:id="rId8"/>
    <p:sldId id="517" r:id="rId9"/>
    <p:sldId id="518" r:id="rId10"/>
    <p:sldId id="519" r:id="rId11"/>
    <p:sldId id="520" r:id="rId12"/>
    <p:sldId id="522" r:id="rId13"/>
    <p:sldId id="521" r:id="rId14"/>
    <p:sldId id="508" r:id="rId15"/>
    <p:sldId id="509" r:id="rId16"/>
    <p:sldId id="510" r:id="rId17"/>
    <p:sldId id="511" r:id="rId18"/>
    <p:sldId id="524" r:id="rId19"/>
    <p:sldId id="531" r:id="rId20"/>
    <p:sldId id="532" r:id="rId21"/>
    <p:sldId id="523" r:id="rId22"/>
    <p:sldId id="525" r:id="rId23"/>
    <p:sldId id="512" r:id="rId24"/>
    <p:sldId id="513" r:id="rId25"/>
    <p:sldId id="530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 Me!");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button.setOnClickListener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(button);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v){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Button clicked.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00638-DB2E-4553-81C1-F1A82614654B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9689623" y="465204"/>
            <a:chExt cx="1741539" cy="29378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8AF523-3FF7-4B63-8357-FF9B5145E2A5}"/>
                </a:ext>
              </a:extLst>
            </p:cNvPr>
            <p:cNvGrpSpPr/>
            <p:nvPr/>
          </p:nvGrpSpPr>
          <p:grpSpPr>
            <a:xfrm>
              <a:off x="9689623" y="465204"/>
              <a:ext cx="1741539" cy="2937873"/>
              <a:chOff x="3086100" y="1690688"/>
              <a:chExt cx="2423160" cy="4287202"/>
            </a:xfrm>
          </p:grpSpPr>
          <p:sp>
            <p:nvSpPr>
              <p:cNvPr id="24" name="Rounded Rectangle 4">
                <a:extLst>
                  <a:ext uri="{FF2B5EF4-FFF2-40B4-BE49-F238E27FC236}">
                    <a16:creationId xmlns:a16="http://schemas.microsoft.com/office/drawing/2014/main" id="{E2C94EAC-1896-40F1-A4BB-AA43824128EA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EEDE3B-3824-45DF-A2F6-13E4E60D1764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6">
                <a:extLst>
                  <a:ext uri="{FF2B5EF4-FFF2-40B4-BE49-F238E27FC236}">
                    <a16:creationId xmlns:a16="http://schemas.microsoft.com/office/drawing/2014/main" id="{5A938DD8-73C6-43FF-BAB5-3CF7FD40D733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7" name="Rounded Rectangle 7">
                <a:extLst>
                  <a:ext uri="{FF2B5EF4-FFF2-40B4-BE49-F238E27FC236}">
                    <a16:creationId xmlns:a16="http://schemas.microsoft.com/office/drawing/2014/main" id="{0A24B058-1A5C-4E35-AAEB-A6F6EEF8DF12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" name="Rounded Rectangle 8">
                <a:extLst>
                  <a:ext uri="{FF2B5EF4-FFF2-40B4-BE49-F238E27FC236}">
                    <a16:creationId xmlns:a16="http://schemas.microsoft.com/office/drawing/2014/main" id="{78BDBA63-EFF0-41B3-B0C1-7E2B478116B2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23" name="Rounded Rectangle 14">
              <a:extLst>
                <a:ext uri="{FF2B5EF4-FFF2-40B4-BE49-F238E27FC236}">
                  <a16:creationId xmlns:a16="http://schemas.microsoft.com/office/drawing/2014/main" id="{2ADBF288-FCEE-4799-B852-3725CA8E9A60}"/>
                </a:ext>
              </a:extLst>
            </p:cNvPr>
            <p:cNvSpPr/>
            <p:nvPr/>
          </p:nvSpPr>
          <p:spPr>
            <a:xfrm>
              <a:off x="10151208" y="708632"/>
              <a:ext cx="818367" cy="3660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Click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40882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editText.addTextChangedListener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TextWatcher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afterTextChanged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(Editable s){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Text changed.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AF523-3FF7-4B63-8357-FF9B5145E2A5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3086100" y="1690688"/>
            <a:chExt cx="2423160" cy="4287202"/>
          </a:xfrm>
        </p:grpSpPr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E2C94EAC-1896-40F1-A4BB-AA43824128EA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EEDE3B-3824-45DF-A2F6-13E4E60D1764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6">
              <a:extLst>
                <a:ext uri="{FF2B5EF4-FFF2-40B4-BE49-F238E27FC236}">
                  <a16:creationId xmlns:a16="http://schemas.microsoft.com/office/drawing/2014/main" id="{5A938DD8-73C6-43FF-BAB5-3CF7FD40D733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0A24B058-1A5C-4E35-AAEB-A6F6EEF8DF12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id="{78BDBA63-EFF0-41B3-B0C1-7E2B478116B2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0B52209-8B9D-4A6D-95C9-A4EEBA39AA33}"/>
              </a:ext>
            </a:extLst>
          </p:cNvPr>
          <p:cNvSpPr/>
          <p:nvPr/>
        </p:nvSpPr>
        <p:spPr>
          <a:xfrm>
            <a:off x="10255462" y="227965"/>
            <a:ext cx="128859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40882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TextWatcher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editText.addTextChangedListener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afterTextChanged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(Editable s){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Text changed.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AF523-3FF7-4B63-8357-FF9B5145E2A5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3086100" y="1690688"/>
            <a:chExt cx="2423160" cy="4287202"/>
          </a:xfrm>
        </p:grpSpPr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E2C94EAC-1896-40F1-A4BB-AA43824128EA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EEDE3B-3824-45DF-A2F6-13E4E60D1764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6">
              <a:extLst>
                <a:ext uri="{FF2B5EF4-FFF2-40B4-BE49-F238E27FC236}">
                  <a16:creationId xmlns:a16="http://schemas.microsoft.com/office/drawing/2014/main" id="{5A938DD8-73C6-43FF-BAB5-3CF7FD40D733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0A24B058-1A5C-4E35-AAEB-A6F6EEF8DF12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id="{78BDBA63-EFF0-41B3-B0C1-7E2B478116B2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0B52209-8B9D-4A6D-95C9-A4EEBA39AA33}"/>
              </a:ext>
            </a:extLst>
          </p:cNvPr>
          <p:cNvSpPr/>
          <p:nvPr/>
        </p:nvSpPr>
        <p:spPr>
          <a:xfrm>
            <a:off x="10255462" y="227965"/>
            <a:ext cx="128859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9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CA8919-EF1E-4D3B-B8E0-3DCB9FA7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150969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*Layout</a:t>
            </a:r>
            <a:r>
              <a:rPr lang="en-US" dirty="0">
                <a:latin typeface="Georgia" panose="02040502050405020303" pitchFamily="18" charset="0"/>
              </a:rPr>
              <a:t> classes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Different layouts positions the element differently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3167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9967" y="1690687"/>
            <a:ext cx="2633802" cy="4443067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014376" y="2005444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4376" y="2615272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24770" y="3237291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4376" y="3859310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35536" y="1690687"/>
            <a:ext cx="2633802" cy="4443067"/>
            <a:chOff x="3086100" y="1690688"/>
            <a:chExt cx="2423160" cy="4287202"/>
          </a:xfrm>
        </p:grpSpPr>
        <p:sp>
          <p:nvSpPr>
            <p:cNvPr id="15" name="Rounded Rectangle 1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00341" y="2005444"/>
            <a:ext cx="998503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89156" y="2005444"/>
            <a:ext cx="904929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B</a:t>
            </a:r>
          </a:p>
        </p:txBody>
      </p:sp>
      <p:sp>
        <p:nvSpPr>
          <p:cNvPr id="3" name="Frame 2"/>
          <p:cNvSpPr/>
          <p:nvPr/>
        </p:nvSpPr>
        <p:spPr>
          <a:xfrm>
            <a:off x="2899064" y="1856759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7409437" y="1867424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2" grpId="0" animBg="1"/>
      <p:bldP spid="3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Layout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9967" y="1690687"/>
            <a:ext cx="2633802" cy="4443067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014376" y="2005444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4376" y="2615272"/>
            <a:ext cx="89359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9379" y="2615272"/>
            <a:ext cx="918359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32490" y="3175421"/>
            <a:ext cx="119495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35536" y="1690687"/>
            <a:ext cx="2633802" cy="4443067"/>
            <a:chOff x="3086100" y="1690688"/>
            <a:chExt cx="2423160" cy="4287202"/>
          </a:xfrm>
        </p:grpSpPr>
        <p:sp>
          <p:nvSpPr>
            <p:cNvPr id="15" name="Rounded Rectangle 1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10935" y="2005444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10935" y="5091029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05647" y="3536826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99227" y="2005444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99227" y="5091029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5" name="Frame 24"/>
          <p:cNvSpPr/>
          <p:nvPr/>
        </p:nvSpPr>
        <p:spPr>
          <a:xfrm>
            <a:off x="2899064" y="1856759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7409437" y="1867424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1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9967" y="1690687"/>
            <a:ext cx="2633802" cy="4443067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eorgia" panose="02040502050405020303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eorgia" panose="02040502050405020303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eorgia" panose="02040502050405020303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eorgia" panose="02040502050405020303" pitchFamily="18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661469" y="1856759"/>
            <a:ext cx="0" cy="3806286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74290" y="1874077"/>
            <a:ext cx="0" cy="3806286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09455" y="2680854"/>
            <a:ext cx="2286000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16381" y="3508658"/>
            <a:ext cx="2286000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02526" y="4211781"/>
            <a:ext cx="2286000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94788" y="1941441"/>
            <a:ext cx="623596" cy="67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14133" y="2732561"/>
            <a:ext cx="2070583" cy="7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02160" y="3560364"/>
            <a:ext cx="623596" cy="58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View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919843" y="4925294"/>
            <a:ext cx="2286000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25417" y="3574412"/>
            <a:ext cx="693166" cy="200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5" name="Frame 24"/>
          <p:cNvSpPr/>
          <p:nvPr/>
        </p:nvSpPr>
        <p:spPr>
          <a:xfrm>
            <a:off x="2899064" y="1856759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61541" y="4946720"/>
            <a:ext cx="659238" cy="67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47607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25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997629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Creating the entire GUI in Java is hard.</a:t>
            </a:r>
          </a:p>
          <a:p>
            <a:r>
              <a:rPr lang="en-US" dirty="0">
                <a:latin typeface="Georgia" panose="02040502050405020303" pitchFamily="18" charset="0"/>
              </a:rPr>
              <a:t>Android allows you to specify the GUI in XML files.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0641" y="3001236"/>
            <a:ext cx="6738560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="vertical"&gt;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="Click Me!" /&gt;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&lt;!-- And more buttons, or other views... --&gt;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0E54273-BF7E-4957-816A-10BAC62DFF87}"/>
              </a:ext>
            </a:extLst>
          </p:cNvPr>
          <p:cNvSpPr txBox="1">
            <a:spLocks/>
          </p:cNvSpPr>
          <p:nvPr/>
        </p:nvSpPr>
        <p:spPr>
          <a:xfrm>
            <a:off x="5982878" y="2829142"/>
            <a:ext cx="6081862" cy="31264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Bundle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R.layout.my_layout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D0F5FE-E2C6-4624-9B21-F2815D3EE84E}"/>
              </a:ext>
            </a:extLst>
          </p:cNvPr>
          <p:cNvSpPr txBox="1">
            <a:spLocks/>
          </p:cNvSpPr>
          <p:nvPr/>
        </p:nvSpPr>
        <p:spPr>
          <a:xfrm>
            <a:off x="5240549" y="6260590"/>
            <a:ext cx="4610675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res/layout/my_layout.xml</a:t>
            </a:r>
          </a:p>
        </p:txBody>
      </p:sp>
    </p:spTree>
    <p:extLst>
      <p:ext uri="{BB962C8B-B14F-4D97-AF65-F5344CB8AC3E}">
        <p14:creationId xmlns:p14="http://schemas.microsoft.com/office/powerpoint/2010/main" val="23794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1226541" cy="9407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Listen for clicks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>
                <a:latin typeface="Georgia" panose="02040502050405020303" pitchFamily="18" charset="0"/>
              </a:rPr>
              <a:t>s defined in layout files?</a:t>
            </a:r>
          </a:p>
          <a:p>
            <a:r>
              <a:rPr lang="en-US" sz="2400" dirty="0"/>
              <a:t>Give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400" dirty="0"/>
              <a:t> an id, then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theActivity.findViewById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R.id.theId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0641" y="3001236"/>
            <a:ext cx="6738560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="vertical"&gt;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="Click Me!"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35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68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Android has built in support for i18n.</a:t>
            </a:r>
          </a:p>
          <a:p>
            <a:r>
              <a:rPr lang="en-US" dirty="0">
                <a:sym typeface="Wingdings" panose="05000000000000000000" pitchFamily="2" charset="2"/>
              </a:rPr>
              <a:t>Do not hard code text in your code; use string resources: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Write all your text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res/values/strings.xml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E4F5317-F84C-4BFA-A0AA-139C94CD76E4}"/>
              </a:ext>
            </a:extLst>
          </p:cNvPr>
          <p:cNvSpPr txBox="1">
            <a:spLocks/>
          </p:cNvSpPr>
          <p:nvPr/>
        </p:nvSpPr>
        <p:spPr>
          <a:xfrm>
            <a:off x="1696040" y="3242175"/>
            <a:ext cx="6637255" cy="1474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name="view"&gt;View&lt;/string&gt;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select_one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"&gt;Select One&lt;/string&gt;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9489B58-9E69-4D00-AA04-B767A8AE2C44}"/>
              </a:ext>
            </a:extLst>
          </p:cNvPr>
          <p:cNvSpPr txBox="1">
            <a:spLocks/>
          </p:cNvSpPr>
          <p:nvPr/>
        </p:nvSpPr>
        <p:spPr>
          <a:xfrm>
            <a:off x="838201" y="4835983"/>
            <a:ext cx="7155730" cy="18184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Basically create one file for</a:t>
            </a:r>
            <a:br>
              <a:rPr lang="en-US" dirty="0"/>
            </a:br>
            <a:r>
              <a:rPr lang="en-US" dirty="0"/>
              <a:t>each language you support.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Android can then fetch the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strings from the file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corresponding to the user's selected language.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4BFC7AB-D97D-45F1-A4C9-90A908C00C3B}"/>
              </a:ext>
            </a:extLst>
          </p:cNvPr>
          <p:cNvSpPr txBox="1">
            <a:spLocks/>
          </p:cNvSpPr>
          <p:nvPr/>
        </p:nvSpPr>
        <p:spPr>
          <a:xfrm>
            <a:off x="5787415" y="4415099"/>
            <a:ext cx="6230332" cy="14742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name="view"&gt;Visa&lt;/string&gt;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select_one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Välj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30861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/>
      <p:bldP spid="2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Android Activities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0656" cy="316240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Android has built in support for i18n.</a:t>
            </a:r>
          </a:p>
          <a:p>
            <a:r>
              <a:rPr lang="en-US" dirty="0">
                <a:sym typeface="Wingdings" panose="05000000000000000000" pitchFamily="2" charset="2"/>
              </a:rPr>
              <a:t>Do not hard code text in your code; use string resources.</a:t>
            </a:r>
          </a:p>
          <a:p>
            <a:r>
              <a:rPr lang="en-US" dirty="0">
                <a:sym typeface="Wingdings" panose="05000000000000000000" pitchFamily="2" charset="2"/>
              </a:rPr>
              <a:t>To obtain one in XML (e.g. layouts):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@string/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To obtain one in Java: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aContext.getString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R.string.view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Activity </a:t>
            </a:r>
            <a:r>
              <a:rPr lang="en-US" sz="2000" dirty="0">
                <a:sym typeface="Wingdings" panose="05000000000000000000" pitchFamily="2" charset="2"/>
              </a:rPr>
              <a:t>inherits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Context</a:t>
            </a:r>
            <a:r>
              <a:rPr lang="en-US" sz="2000" dirty="0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1670D51-6B10-4B73-85F3-6313B924FD6C}"/>
              </a:ext>
            </a:extLst>
          </p:cNvPr>
          <p:cNvSpPr txBox="1">
            <a:spLocks/>
          </p:cNvSpPr>
          <p:nvPr/>
        </p:nvSpPr>
        <p:spPr>
          <a:xfrm>
            <a:off x="5337928" y="5185787"/>
            <a:ext cx="6637255" cy="1474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name="view"&gt;View&lt;/string&gt;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select_one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"&gt;Select One&lt;/string&gt;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18112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997629" cy="13926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Intent = request to start an app component.</a:t>
            </a:r>
          </a:p>
          <a:p>
            <a:r>
              <a:rPr lang="en-US" i="1" dirty="0">
                <a:latin typeface="Georgia" panose="02040502050405020303" pitchFamily="18" charset="0"/>
              </a:rPr>
              <a:t>Explicit Intent</a:t>
            </a:r>
            <a:r>
              <a:rPr lang="en-US" dirty="0"/>
              <a:t>: </a:t>
            </a:r>
            <a:r>
              <a:rPr lang="en-US" dirty="0">
                <a:latin typeface="Georgia" panose="02040502050405020303" pitchFamily="18" charset="0"/>
              </a:rPr>
              <a:t>You decide which app component (</a:t>
            </a:r>
            <a:r>
              <a:rPr lang="en-US" sz="1800" dirty="0">
                <a:latin typeface="Georgia" panose="02040502050405020303" pitchFamily="18" charset="0"/>
              </a:rPr>
              <a:t>usually your own</a:t>
            </a:r>
            <a:r>
              <a:rPr lang="en-US" dirty="0">
                <a:latin typeface="Georgia" panose="02040502050405020303" pitchFamily="18" charset="0"/>
              </a:rPr>
              <a:t>).</a:t>
            </a:r>
            <a:endParaRPr lang="en-US" dirty="0"/>
          </a:p>
          <a:p>
            <a:pPr lvl="1"/>
            <a:r>
              <a:rPr lang="en-US" dirty="0">
                <a:latin typeface="Georgia" panose="02040502050405020303" pitchFamily="18" charset="0"/>
              </a:rPr>
              <a:t>The activity does not need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&lt;intent-filter&gt;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15625" y="3263280"/>
            <a:ext cx="9313335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OtherActivity.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("id", 26);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aContext.startActivity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15624" y="5433360"/>
            <a:ext cx="9313336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("tel:5551234");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Intent.ACTION_DIAL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aContext.startActivity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C2C338-C8C2-49DC-BDE6-4EB3003AD97D}"/>
              </a:ext>
            </a:extLst>
          </p:cNvPr>
          <p:cNvSpPr txBox="1">
            <a:spLocks/>
          </p:cNvSpPr>
          <p:nvPr/>
        </p:nvSpPr>
        <p:spPr>
          <a:xfrm>
            <a:off x="838198" y="4505910"/>
            <a:ext cx="10997629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Implicit Intent</a:t>
            </a:r>
            <a:r>
              <a:rPr lang="en-US" dirty="0"/>
              <a:t>: OS/user decides which app component.</a:t>
            </a:r>
          </a:p>
          <a:p>
            <a:pPr lvl="1"/>
            <a:r>
              <a:rPr lang="en-US" dirty="0"/>
              <a:t>The activity needs to 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&lt;intent-filter&gt;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997629" cy="138396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 activity can close itself by calling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finish()</a:t>
            </a:r>
            <a:r>
              <a:rPr lang="en-US" dirty="0">
                <a:latin typeface="Georgia" panose="02040502050405020303" pitchFamily="18" charset="0"/>
              </a:rPr>
              <a:t> method.</a:t>
            </a:r>
          </a:p>
          <a:p>
            <a:r>
              <a:rPr lang="en-US" dirty="0"/>
              <a:t>The default behavior when the user presses the back button is to close the activity.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27BE28E-3B0E-485F-B2E3-926FDCA93BF1}"/>
              </a:ext>
            </a:extLst>
          </p:cNvPr>
          <p:cNvSpPr txBox="1">
            <a:spLocks/>
          </p:cNvSpPr>
          <p:nvPr/>
        </p:nvSpPr>
        <p:spPr>
          <a:xfrm>
            <a:off x="1414073" y="3505021"/>
            <a:ext cx="6561842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onBackPressed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finish();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8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Activity for result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2353469"/>
            <a:ext cx="10515600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PickContactActivity.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1234;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anActivity.startActivityForResult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Somewhere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MyActivity.java: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38200" y="3853894"/>
            <a:ext cx="10515600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Intent data){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11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0" grpId="0" build="p"/>
      <p:bldP spid="1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result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2353469"/>
            <a:ext cx="10515600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the user has selected a contact: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data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data.putExtra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("id", 6);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Activity.RESULT_OK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.finish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Somewhere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PickContactActivity.java:</a:t>
            </a:r>
          </a:p>
        </p:txBody>
      </p:sp>
    </p:spTree>
    <p:extLst>
      <p:ext uri="{BB962C8B-B14F-4D97-AF65-F5344CB8AC3E}">
        <p14:creationId xmlns:p14="http://schemas.microsoft.com/office/powerpoint/2010/main" val="42902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activity's life 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2484" y="3772629"/>
            <a:ext cx="1882349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onResume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Oval 9"/>
          <p:cNvSpPr/>
          <p:nvPr/>
        </p:nvSpPr>
        <p:spPr>
          <a:xfrm flipV="1">
            <a:off x="957066" y="2009417"/>
            <a:ext cx="276726" cy="276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0"/>
            <a:endCxn id="71" idx="0"/>
          </p:cNvCxnSpPr>
          <p:nvPr/>
        </p:nvCxnSpPr>
        <p:spPr>
          <a:xfrm>
            <a:off x="1095429" y="2286143"/>
            <a:ext cx="0" cy="149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3"/>
            <a:endCxn id="72" idx="1"/>
          </p:cNvCxnSpPr>
          <p:nvPr/>
        </p:nvCxnSpPr>
        <p:spPr>
          <a:xfrm flipV="1">
            <a:off x="1924883" y="4134215"/>
            <a:ext cx="435256" cy="5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2" idx="3"/>
            <a:endCxn id="5" idx="1"/>
          </p:cNvCxnSpPr>
          <p:nvPr/>
        </p:nvCxnSpPr>
        <p:spPr>
          <a:xfrm>
            <a:off x="3753242" y="4134215"/>
            <a:ext cx="43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4" idx="1"/>
          </p:cNvCxnSpPr>
          <p:nvPr/>
        </p:nvCxnSpPr>
        <p:spPr>
          <a:xfrm>
            <a:off x="6074833" y="4134215"/>
            <a:ext cx="359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4" idx="3"/>
            <a:endCxn id="76" idx="1"/>
          </p:cNvCxnSpPr>
          <p:nvPr/>
        </p:nvCxnSpPr>
        <p:spPr>
          <a:xfrm>
            <a:off x="8088086" y="4134215"/>
            <a:ext cx="326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6" idx="3"/>
            <a:endCxn id="75" idx="1"/>
          </p:cNvCxnSpPr>
          <p:nvPr/>
        </p:nvCxnSpPr>
        <p:spPr>
          <a:xfrm>
            <a:off x="9775371" y="4134215"/>
            <a:ext cx="3365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3" idx="2"/>
            <a:endCxn id="72" idx="0"/>
          </p:cNvCxnSpPr>
          <p:nvPr/>
        </p:nvCxnSpPr>
        <p:spPr>
          <a:xfrm flipH="1">
            <a:off x="3056691" y="2557312"/>
            <a:ext cx="1268" cy="1215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6" idx="0"/>
            <a:endCxn id="73" idx="3"/>
          </p:cNvCxnSpPr>
          <p:nvPr/>
        </p:nvCxnSpPr>
        <p:spPr>
          <a:xfrm rot="16200000" flipV="1">
            <a:off x="5720667" y="398437"/>
            <a:ext cx="1576902" cy="51714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907157" y="5814339"/>
            <a:ext cx="276726" cy="276726"/>
            <a:chOff x="8696830" y="5402177"/>
            <a:chExt cx="276726" cy="276726"/>
          </a:xfrm>
        </p:grpSpPr>
        <p:sp>
          <p:nvSpPr>
            <p:cNvPr id="31" name="Oval 30"/>
            <p:cNvSpPr/>
            <p:nvPr/>
          </p:nvSpPr>
          <p:spPr>
            <a:xfrm flipV="1">
              <a:off x="8696830" y="5402177"/>
              <a:ext cx="276726" cy="276726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8762319" y="5468540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75" idx="0"/>
            <a:endCxn id="31" idx="4"/>
          </p:cNvCxnSpPr>
          <p:nvPr/>
        </p:nvCxnSpPr>
        <p:spPr>
          <a:xfrm flipH="1">
            <a:off x="11045520" y="3772629"/>
            <a:ext cx="1" cy="2041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5592" y="264235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65975" y="3778003"/>
            <a:ext cx="1658908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60139" y="3772629"/>
            <a:ext cx="1393103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92540" y="1834141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onRestart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34323" y="3772629"/>
            <a:ext cx="1653763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onPause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111877" y="3772629"/>
            <a:ext cx="186728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414344" y="3772629"/>
            <a:ext cx="136102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onStop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58" name="Straight Connector 157"/>
          <p:cNvCxnSpPr>
            <a:stCxn id="74" idx="2"/>
          </p:cNvCxnSpPr>
          <p:nvPr/>
        </p:nvCxnSpPr>
        <p:spPr>
          <a:xfrm flipH="1">
            <a:off x="7258813" y="4495800"/>
            <a:ext cx="2392" cy="718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endCxn id="5" idx="2"/>
          </p:cNvCxnSpPr>
          <p:nvPr/>
        </p:nvCxnSpPr>
        <p:spPr>
          <a:xfrm rot="10800000">
            <a:off x="5133659" y="4495801"/>
            <a:ext cx="2125154" cy="7184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309339" y="3136387"/>
            <a:ext cx="176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partly hidden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703746" y="3126297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088086" y="1539306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653890" y="4518396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7843817" y="4495800"/>
            <a:ext cx="7356" cy="13587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76" idx="2"/>
          </p:cNvCxnSpPr>
          <p:nvPr/>
        </p:nvCxnSpPr>
        <p:spPr>
          <a:xfrm flipH="1">
            <a:off x="7848600" y="4495800"/>
            <a:ext cx="1246258" cy="1360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endCxn id="71" idx="2"/>
          </p:cNvCxnSpPr>
          <p:nvPr/>
        </p:nvCxnSpPr>
        <p:spPr>
          <a:xfrm rot="10800000">
            <a:off x="1095429" y="4501174"/>
            <a:ext cx="6755744" cy="1364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924502" y="5936070"/>
            <a:ext cx="19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is killed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584581" y="5847040"/>
            <a:ext cx="192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gets back to application</a:t>
            </a:r>
          </a:p>
        </p:txBody>
      </p:sp>
    </p:spTree>
    <p:extLst>
      <p:ext uri="{BB962C8B-B14F-4D97-AF65-F5344CB8AC3E}">
        <p14:creationId xmlns:p14="http://schemas.microsoft.com/office/powerpoint/2010/main" val="25454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1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65" grpId="0"/>
      <p:bldP spid="166" grpId="0"/>
      <p:bldP spid="167" grpId="0"/>
      <p:bldP spid="168" grpId="0"/>
      <p:bldP spid="184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urier New" panose="02070309020205020404" pitchFamily="49" charset="0"/>
              </a:rPr>
              <a:t>AndroidManifest.xml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838200" y="1690688"/>
            <a:ext cx="10515600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se.ju.larpet.myapplication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&lt;application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 Cool App"&gt;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Here we list all our fundamental app components.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&lt;/application&gt;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1429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838200" y="1690688"/>
            <a:ext cx="10515600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Setup the GUI.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838200" y="4302703"/>
            <a:ext cx="10515600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...&gt;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&lt;activity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="Main"&gt;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&lt;/activity&gt;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C821B2B-1C82-4A88-8CF5-97F5378222EA}"/>
              </a:ext>
            </a:extLst>
          </p:cNvPr>
          <p:cNvSpPr txBox="1">
            <a:spLocks/>
          </p:cNvSpPr>
          <p:nvPr/>
        </p:nvSpPr>
        <p:spPr>
          <a:xfrm>
            <a:off x="4447723" y="3258059"/>
            <a:ext cx="7297237" cy="13634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&lt;intent-filter&gt;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&lt;category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.LAUNCHER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&lt;action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&lt;/intent-filter&gt;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E29C0FB-2F61-4BE3-82C3-2577995DEE6A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5293331" y="2701302"/>
            <a:ext cx="882804" cy="4723219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7424775" cy="4150969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Activity = one screen presented to the user.</a:t>
            </a:r>
          </a:p>
          <a:p>
            <a:r>
              <a:rPr lang="en-US" dirty="0">
                <a:latin typeface="Georgia" panose="02040502050405020303" pitchFamily="18" charset="0"/>
              </a:rPr>
              <a:t>Small screen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do one thing.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Consists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View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s.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Exists over 100 different.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Widget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View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you can see.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ViewGroup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contains Widgets.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07578" y="1690688"/>
            <a:ext cx="2633802" cy="4443067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41081" y="2068830"/>
            <a:ext cx="77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eorgia" panose="02040502050405020303" pitchFamily="18" charset="0"/>
              </a:rPr>
              <a:t>Name: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96986" y="2085558"/>
            <a:ext cx="128859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41081" y="2389596"/>
            <a:ext cx="77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eorgia" panose="02040502050405020303" pitchFamily="18" charset="0"/>
              </a:rPr>
              <a:t>Pass: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6986" y="2406324"/>
            <a:ext cx="128859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295864" y="2931820"/>
            <a:ext cx="857229" cy="3213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Login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295864" y="3541515"/>
            <a:ext cx="857229" cy="3213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Sign up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9724478" y="592635"/>
            <a:ext cx="2036618" cy="1015134"/>
          </a:xfrm>
          <a:prstGeom prst="cloudCallout">
            <a:avLst>
              <a:gd name="adj1" fmla="val -36649"/>
              <a:gd name="adj2" fmla="val 108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7259246" y="642236"/>
            <a:ext cx="2036618" cy="1015134"/>
          </a:xfrm>
          <a:prstGeom prst="cloudCallout">
            <a:avLst>
              <a:gd name="adj1" fmla="val 36310"/>
              <a:gd name="adj2" fmla="val 10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6032417" y="2755434"/>
            <a:ext cx="2036618" cy="1015134"/>
          </a:xfrm>
          <a:prstGeom prst="cloudCallout">
            <a:avLst>
              <a:gd name="adj1" fmla="val 113351"/>
              <a:gd name="adj2" fmla="val -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2915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7" y="3749770"/>
            <a:ext cx="1119590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0A2091-A502-44EE-89C9-C9D9B54B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403461"/>
          </a:xfrm>
        </p:spPr>
        <p:txBody>
          <a:bodyPr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dirty="0">
                <a:latin typeface="Georgia" panose="02040502050405020303" pitchFamily="18" charset="0"/>
              </a:rPr>
              <a:t> contains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dirty="0">
                <a:latin typeface="Georgia" panose="02040502050405020303" pitchFamily="18" charset="0"/>
              </a:rPr>
              <a:t> by default.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Has the 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android.R.id.content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theActivity.findViewById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4F5068-ECF2-4123-8EE1-52B28D17F7A2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3086100" y="1690688"/>
            <a:chExt cx="2423160" cy="4287202"/>
          </a:xfrm>
        </p:grpSpPr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777C1CC2-EBEA-42E6-BE9F-8AC80A5EC4A4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71A38D-0743-4750-A8DA-FA8C2FC1D9E3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6">
              <a:extLst>
                <a:ext uri="{FF2B5EF4-FFF2-40B4-BE49-F238E27FC236}">
                  <a16:creationId xmlns:a16="http://schemas.microsoft.com/office/drawing/2014/main" id="{873AEC01-0DBC-4E36-8574-C77D6BDF373A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Rounded Rectangle 7">
              <a:extLst>
                <a:ext uri="{FF2B5EF4-FFF2-40B4-BE49-F238E27FC236}">
                  <a16:creationId xmlns:a16="http://schemas.microsoft.com/office/drawing/2014/main" id="{C5C1CC2E-FEDB-4226-A230-51DBB1653FD4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Rounded Rectangle 8">
              <a:extLst>
                <a:ext uri="{FF2B5EF4-FFF2-40B4-BE49-F238E27FC236}">
                  <a16:creationId xmlns:a16="http://schemas.microsoft.com/office/drawing/2014/main" id="{C968C092-5277-4C24-B93B-65608CC4DEDB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38" name="Rounded Rectangle 14">
            <a:extLst>
              <a:ext uri="{FF2B5EF4-FFF2-40B4-BE49-F238E27FC236}">
                <a16:creationId xmlns:a16="http://schemas.microsoft.com/office/drawing/2014/main" id="{4071A46F-BAF0-44E9-8426-C48547B6B724}"/>
              </a:ext>
            </a:extLst>
          </p:cNvPr>
          <p:cNvSpPr/>
          <p:nvPr/>
        </p:nvSpPr>
        <p:spPr>
          <a:xfrm>
            <a:off x="10490573" y="314350"/>
            <a:ext cx="818367" cy="3660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Click Me!</a:t>
            </a:r>
          </a:p>
        </p:txBody>
      </p:sp>
    </p:spTree>
    <p:extLst>
      <p:ext uri="{BB962C8B-B14F-4D97-AF65-F5344CB8AC3E}">
        <p14:creationId xmlns:p14="http://schemas.microsoft.com/office/powerpoint/2010/main" val="34317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3611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 Me!");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(button);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0A5904-ADAE-4CA3-AA33-59904D421EE7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9689623" y="465204"/>
            <a:chExt cx="1741539" cy="29378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F0CF08-7C07-45EE-B6FC-5A19621E377F}"/>
                </a:ext>
              </a:extLst>
            </p:cNvPr>
            <p:cNvGrpSpPr/>
            <p:nvPr/>
          </p:nvGrpSpPr>
          <p:grpSpPr>
            <a:xfrm>
              <a:off x="9689623" y="465204"/>
              <a:ext cx="1741539" cy="2937873"/>
              <a:chOff x="3086100" y="1690688"/>
              <a:chExt cx="2423160" cy="4287202"/>
            </a:xfrm>
          </p:grpSpPr>
          <p:sp>
            <p:nvSpPr>
              <p:cNvPr id="32" name="Rounded Rectangle 4">
                <a:extLst>
                  <a:ext uri="{FF2B5EF4-FFF2-40B4-BE49-F238E27FC236}">
                    <a16:creationId xmlns:a16="http://schemas.microsoft.com/office/drawing/2014/main" id="{CAD40182-874A-4A4D-8248-5F5AC5312101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E1693A-10F3-4217-990E-7C801112EEFA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6">
                <a:extLst>
                  <a:ext uri="{FF2B5EF4-FFF2-40B4-BE49-F238E27FC236}">
                    <a16:creationId xmlns:a16="http://schemas.microsoft.com/office/drawing/2014/main" id="{5F14DB89-4443-4B3A-85A6-93EE935973C9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5" name="Rounded Rectangle 7">
                <a:extLst>
                  <a:ext uri="{FF2B5EF4-FFF2-40B4-BE49-F238E27FC236}">
                    <a16:creationId xmlns:a16="http://schemas.microsoft.com/office/drawing/2014/main" id="{81887F13-47D3-4BA6-BCCF-DE022770CAEA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6" name="Rounded Rectangle 8">
                <a:extLst>
                  <a:ext uri="{FF2B5EF4-FFF2-40B4-BE49-F238E27FC236}">
                    <a16:creationId xmlns:a16="http://schemas.microsoft.com/office/drawing/2014/main" id="{3D4B11B5-DF27-4F25-954D-FD11699E7E6D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10209B3B-DE46-4C50-BD10-0D31771BB126}"/>
                </a:ext>
              </a:extLst>
            </p:cNvPr>
            <p:cNvSpPr/>
            <p:nvPr/>
          </p:nvSpPr>
          <p:spPr>
            <a:xfrm>
              <a:off x="10151208" y="708632"/>
              <a:ext cx="818367" cy="3660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Click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6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52398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 Me!");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button.setOnClickListener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v){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Button clicked.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(button);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00638-DB2E-4553-81C1-F1A82614654B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9689623" y="465204"/>
            <a:chExt cx="1741539" cy="29378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8AF523-3FF7-4B63-8357-FF9B5145E2A5}"/>
                </a:ext>
              </a:extLst>
            </p:cNvPr>
            <p:cNvGrpSpPr/>
            <p:nvPr/>
          </p:nvGrpSpPr>
          <p:grpSpPr>
            <a:xfrm>
              <a:off x="9689623" y="465204"/>
              <a:ext cx="1741539" cy="2937873"/>
              <a:chOff x="3086100" y="1690688"/>
              <a:chExt cx="2423160" cy="4287202"/>
            </a:xfrm>
          </p:grpSpPr>
          <p:sp>
            <p:nvSpPr>
              <p:cNvPr id="24" name="Rounded Rectangle 4">
                <a:extLst>
                  <a:ext uri="{FF2B5EF4-FFF2-40B4-BE49-F238E27FC236}">
                    <a16:creationId xmlns:a16="http://schemas.microsoft.com/office/drawing/2014/main" id="{E2C94EAC-1896-40F1-A4BB-AA43824128EA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EEDE3B-3824-45DF-A2F6-13E4E60D1764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6">
                <a:extLst>
                  <a:ext uri="{FF2B5EF4-FFF2-40B4-BE49-F238E27FC236}">
                    <a16:creationId xmlns:a16="http://schemas.microsoft.com/office/drawing/2014/main" id="{5A938DD8-73C6-43FF-BAB5-3CF7FD40D733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7" name="Rounded Rectangle 7">
                <a:extLst>
                  <a:ext uri="{FF2B5EF4-FFF2-40B4-BE49-F238E27FC236}">
                    <a16:creationId xmlns:a16="http://schemas.microsoft.com/office/drawing/2014/main" id="{0A24B058-1A5C-4E35-AAEB-A6F6EEF8DF12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" name="Rounded Rectangle 8">
                <a:extLst>
                  <a:ext uri="{FF2B5EF4-FFF2-40B4-BE49-F238E27FC236}">
                    <a16:creationId xmlns:a16="http://schemas.microsoft.com/office/drawing/2014/main" id="{78BDBA63-EFF0-41B3-B0C1-7E2B478116B2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23" name="Rounded Rectangle 14">
              <a:extLst>
                <a:ext uri="{FF2B5EF4-FFF2-40B4-BE49-F238E27FC236}">
                  <a16:creationId xmlns:a16="http://schemas.microsoft.com/office/drawing/2014/main" id="{2ADBF288-FCEE-4799-B852-3725CA8E9A60}"/>
                </a:ext>
              </a:extLst>
            </p:cNvPr>
            <p:cNvSpPr/>
            <p:nvPr/>
          </p:nvSpPr>
          <p:spPr>
            <a:xfrm>
              <a:off x="10151208" y="708632"/>
              <a:ext cx="818367" cy="3660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Click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3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1555</Words>
  <Application>Microsoft Office PowerPoint</Application>
  <PresentationFormat>Widescreen</PresentationFormat>
  <Paragraphs>271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Activities</vt:lpstr>
      <vt:lpstr>Fundamental app components</vt:lpstr>
      <vt:lpstr>AndroidManifest.xml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Layouts</vt:lpstr>
      <vt:lpstr>Linear Layout</vt:lpstr>
      <vt:lpstr>Relative Layout</vt:lpstr>
      <vt:lpstr>Grid Layout</vt:lpstr>
      <vt:lpstr>Layout files</vt:lpstr>
      <vt:lpstr>Layout files</vt:lpstr>
      <vt:lpstr>String resources</vt:lpstr>
      <vt:lpstr>String resources</vt:lpstr>
      <vt:lpstr>Intents</vt:lpstr>
      <vt:lpstr>Closing an Activity</vt:lpstr>
      <vt:lpstr>Start Activity for result</vt:lpstr>
      <vt:lpstr>Returning a result</vt:lpstr>
      <vt:lpstr>An activity's life cycle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234</cp:revision>
  <dcterms:created xsi:type="dcterms:W3CDTF">2015-07-17T09:22:03Z</dcterms:created>
  <dcterms:modified xsi:type="dcterms:W3CDTF">2020-01-13T13:13:23Z</dcterms:modified>
</cp:coreProperties>
</file>