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6" r:id="rId2"/>
    <p:sldId id="412" r:id="rId3"/>
    <p:sldId id="371" r:id="rId4"/>
    <p:sldId id="443" r:id="rId5"/>
    <p:sldId id="445" r:id="rId6"/>
    <p:sldId id="446" r:id="rId7"/>
    <p:sldId id="447" r:id="rId8"/>
    <p:sldId id="450" r:id="rId9"/>
    <p:sldId id="448" r:id="rId10"/>
    <p:sldId id="452" r:id="rId11"/>
    <p:sldId id="453" r:id="rId12"/>
    <p:sldId id="454" r:id="rId13"/>
    <p:sldId id="455" r:id="rId14"/>
    <p:sldId id="456" r:id="rId15"/>
    <p:sldId id="457" r:id="rId16"/>
    <p:sldId id="458" r:id="rId17"/>
    <p:sldId id="459" r:id="rId18"/>
    <p:sldId id="461" r:id="rId19"/>
    <p:sldId id="462" r:id="rId20"/>
    <p:sldId id="463" r:id="rId21"/>
    <p:sldId id="464" r:id="rId22"/>
    <p:sldId id="465" r:id="rId23"/>
    <p:sldId id="466" r:id="rId24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48C00"/>
    <a:srgbClr val="787878"/>
    <a:srgbClr val="DE9F00"/>
    <a:srgbClr val="C88F00"/>
    <a:srgbClr val="006E9A"/>
    <a:srgbClr val="007EB0"/>
    <a:srgbClr val="FFB500"/>
    <a:srgbClr val="003865"/>
    <a:srgbClr val="961B81"/>
    <a:srgbClr val="FBFB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3842" autoAdjust="0"/>
  </p:normalViewPr>
  <p:slideViewPr>
    <p:cSldViewPr snapToGrid="0">
      <p:cViewPr varScale="1">
        <p:scale>
          <a:sx n="62" d="100"/>
          <a:sy n="62" d="100"/>
        </p:scale>
        <p:origin x="792" y="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0" d="100"/>
          <a:sy n="70" d="100"/>
        </p:scale>
        <p:origin x="324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65E8AE-67CB-425F-A941-9EF2C260E158}" type="datetimeFigureOut">
              <a:rPr lang="sv-SE" smtClean="0"/>
              <a:t>2020-01-17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FD9500-0E6C-49D5-A107-84DBCD3E4A1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529774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366049-D807-473D-9795-762417EEF104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399416-7FF3-4448-BBB1-EB14C80E0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3832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U Intro">
    <p:bg>
      <p:bgPr>
        <a:solidFill>
          <a:srgbClr val="7878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2020-01-17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pic>
        <p:nvPicPr>
          <p:cNvPr id="8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8029" y="2514600"/>
            <a:ext cx="3295941" cy="1834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800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>
                <a:solidFill>
                  <a:srgbClr val="787878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rgbClr val="787878"/>
                </a:solidFill>
              </a:defRPr>
            </a:lvl1pPr>
            <a:lvl2pPr>
              <a:defRPr>
                <a:solidFill>
                  <a:srgbClr val="787878"/>
                </a:solidFill>
              </a:defRPr>
            </a:lvl2pPr>
            <a:lvl3pPr>
              <a:defRPr>
                <a:solidFill>
                  <a:srgbClr val="787878"/>
                </a:solidFill>
              </a:defRPr>
            </a:lvl3pPr>
            <a:lvl4pPr>
              <a:defRPr>
                <a:solidFill>
                  <a:srgbClr val="787878"/>
                </a:solidFill>
              </a:defRPr>
            </a:lvl4pPr>
            <a:lvl5pPr>
              <a:defRPr>
                <a:solidFill>
                  <a:srgbClr val="787878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solidFill>
                  <a:srgbClr val="787878"/>
                </a:solidFill>
              </a:defRPr>
            </a:lvl1pPr>
            <a:lvl2pPr>
              <a:defRPr>
                <a:solidFill>
                  <a:srgbClr val="787878"/>
                </a:solidFill>
              </a:defRPr>
            </a:lvl2pPr>
            <a:lvl3pPr>
              <a:defRPr>
                <a:solidFill>
                  <a:srgbClr val="787878"/>
                </a:solidFill>
              </a:defRPr>
            </a:lvl3pPr>
            <a:lvl4pPr>
              <a:defRPr>
                <a:solidFill>
                  <a:srgbClr val="787878"/>
                </a:solidFill>
              </a:defRPr>
            </a:lvl4pPr>
            <a:lvl5pPr>
              <a:defRPr>
                <a:solidFill>
                  <a:srgbClr val="787878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2020-01-17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0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306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72200" y="802696"/>
            <a:ext cx="5181600" cy="1325563"/>
          </a:xfrm>
        </p:spPr>
        <p:txBody>
          <a:bodyPr anchor="b" anchorCtr="0"/>
          <a:lstStyle>
            <a:lvl1pPr>
              <a:defRPr cap="all" baseline="0"/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338141"/>
            <a:ext cx="5181600" cy="383882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2020-01-17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1" name="Picture Placeholder 2"/>
          <p:cNvSpPr>
            <a:spLocks noGrp="1"/>
          </p:cNvSpPr>
          <p:nvPr>
            <p:ph type="pic" idx="1"/>
          </p:nvPr>
        </p:nvSpPr>
        <p:spPr>
          <a:xfrm>
            <a:off x="520700" y="476093"/>
            <a:ext cx="5194300" cy="53698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cxnSp>
        <p:nvCxnSpPr>
          <p:cNvPr id="12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8877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Content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72200" y="802696"/>
            <a:ext cx="5181600" cy="1325563"/>
          </a:xfrm>
        </p:spPr>
        <p:txBody>
          <a:bodyPr anchor="b" anchorCtr="0"/>
          <a:lstStyle>
            <a:lvl1pPr>
              <a:defRPr cap="all" baseline="0">
                <a:solidFill>
                  <a:srgbClr val="787878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338141"/>
            <a:ext cx="5181600" cy="3838821"/>
          </a:xfrm>
        </p:spPr>
        <p:txBody>
          <a:bodyPr/>
          <a:lstStyle>
            <a:lvl1pPr>
              <a:defRPr>
                <a:solidFill>
                  <a:srgbClr val="787878"/>
                </a:solidFill>
              </a:defRPr>
            </a:lvl1pPr>
            <a:lvl2pPr>
              <a:defRPr>
                <a:solidFill>
                  <a:srgbClr val="787878"/>
                </a:solidFill>
              </a:defRPr>
            </a:lvl2pPr>
            <a:lvl3pPr>
              <a:defRPr>
                <a:solidFill>
                  <a:srgbClr val="787878"/>
                </a:solidFill>
              </a:defRPr>
            </a:lvl3pPr>
            <a:lvl4pPr>
              <a:defRPr>
                <a:solidFill>
                  <a:srgbClr val="787878"/>
                </a:solidFill>
              </a:defRPr>
            </a:lvl4pPr>
            <a:lvl5pPr>
              <a:defRPr>
                <a:solidFill>
                  <a:srgbClr val="787878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2020-01-17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1" name="Picture Placeholder 2"/>
          <p:cNvSpPr>
            <a:spLocks noGrp="1"/>
          </p:cNvSpPr>
          <p:nvPr>
            <p:ph type="pic" idx="1"/>
          </p:nvPr>
        </p:nvSpPr>
        <p:spPr>
          <a:xfrm>
            <a:off x="520700" y="476093"/>
            <a:ext cx="5194300" cy="5369844"/>
          </a:xfrm>
        </p:spPr>
        <p:txBody>
          <a:bodyPr/>
          <a:lstStyle>
            <a:lvl1pPr marL="0" indent="0">
              <a:buNone/>
              <a:defRPr sz="3200">
                <a:solidFill>
                  <a:srgbClr val="787878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 dirty="0"/>
          </a:p>
        </p:txBody>
      </p:sp>
      <p:cxnSp>
        <p:nvCxnSpPr>
          <p:cNvPr id="12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8800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 boxes recta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175275"/>
            <a:ext cx="4489502" cy="3797247"/>
          </a:xfrm>
          <a:prstGeom prst="round2DiagRect">
            <a:avLst/>
          </a:prstGeom>
          <a:solidFill>
            <a:srgbClr val="939393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5980" y="1153050"/>
            <a:ext cx="4489200" cy="3819472"/>
          </a:xfrm>
          <a:prstGeom prst="round2Diag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solidFill>
                  <a:srgbClr val="787878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2020-01-17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150092" y="2467261"/>
            <a:ext cx="392823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4"/>
          </p:nvPr>
        </p:nvSpPr>
        <p:spPr>
          <a:xfrm>
            <a:off x="6990248" y="2467260"/>
            <a:ext cx="405166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rgbClr val="787878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4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9525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 boxes rectangle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175275"/>
            <a:ext cx="4489502" cy="3767019"/>
          </a:xfrm>
          <a:prstGeom prst="round2DiagRect">
            <a:avLst/>
          </a:prstGeom>
          <a:solidFill>
            <a:srgbClr val="939393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5980" y="1153050"/>
            <a:ext cx="4489200" cy="3789244"/>
          </a:xfrm>
          <a:prstGeom prst="round2DiagRect">
            <a:avLst/>
          </a:prstGeom>
          <a:solidFill>
            <a:srgbClr val="787878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2020-01-17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150092" y="2467261"/>
            <a:ext cx="392823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4"/>
          </p:nvPr>
        </p:nvSpPr>
        <p:spPr>
          <a:xfrm>
            <a:off x="6990248" y="2467260"/>
            <a:ext cx="405166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1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5431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 boxes teardr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0092" y="1175275"/>
            <a:ext cx="3798000" cy="3797247"/>
          </a:xfrm>
          <a:prstGeom prst="teardrop">
            <a:avLst/>
          </a:prstGeom>
          <a:solidFill>
            <a:srgbClr val="939393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5980" y="1153050"/>
            <a:ext cx="3798000" cy="3798000"/>
          </a:xfrm>
          <a:prstGeom prst="teardrop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solidFill>
                  <a:srgbClr val="787878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2020-01-17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084977" y="2817853"/>
            <a:ext cx="392823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4"/>
          </p:nvPr>
        </p:nvSpPr>
        <p:spPr>
          <a:xfrm>
            <a:off x="6629150" y="2817854"/>
            <a:ext cx="405166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rgbClr val="787878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4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5478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 boxes teardrop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59112" y="1175274"/>
            <a:ext cx="3798000" cy="3798000"/>
          </a:xfrm>
          <a:prstGeom prst="teardrop">
            <a:avLst/>
          </a:prstGeom>
          <a:solidFill>
            <a:srgbClr val="939393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5980" y="1153050"/>
            <a:ext cx="3798000" cy="3798000"/>
          </a:xfrm>
          <a:prstGeom prst="teardrop">
            <a:avLst/>
          </a:prstGeom>
          <a:solidFill>
            <a:srgbClr val="787878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2020-01-17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893997" y="2818606"/>
            <a:ext cx="392823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4"/>
          </p:nvPr>
        </p:nvSpPr>
        <p:spPr>
          <a:xfrm>
            <a:off x="6629150" y="2818606"/>
            <a:ext cx="405166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1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0333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/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2020-01-17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9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3601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>
                <a:solidFill>
                  <a:srgbClr val="787878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2020-01-17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8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7992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2020-01-17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8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220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tart Grey">
    <p:bg>
      <p:bgPr>
        <a:solidFill>
          <a:srgbClr val="7878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08079" y="1122363"/>
            <a:ext cx="11501792" cy="2387600"/>
          </a:xfrm>
        </p:spPr>
        <p:txBody>
          <a:bodyPr anchor="b"/>
          <a:lstStyle>
            <a:lvl1pPr algn="l">
              <a:defRPr sz="6000" cap="all" baseline="0"/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8079" y="3602038"/>
            <a:ext cx="11501792" cy="1655762"/>
          </a:xfrm>
        </p:spPr>
        <p:txBody>
          <a:bodyPr/>
          <a:lstStyle>
            <a:lvl1pPr marL="0" indent="0" algn="l">
              <a:buNone/>
              <a:defRPr sz="24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2020-01-17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9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  <p:cxnSp>
        <p:nvCxnSpPr>
          <p:cNvPr id="11" name="Rak 6"/>
          <p:cNvCxnSpPr/>
          <p:nvPr userDrawn="1"/>
        </p:nvCxnSpPr>
        <p:spPr>
          <a:xfrm>
            <a:off x="520700" y="475096"/>
            <a:ext cx="11389171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71508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2020-01-17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7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27342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bor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20700" y="476093"/>
            <a:ext cx="11132232" cy="53698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2020-01-17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1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6579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border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20700" y="476093"/>
            <a:ext cx="11132232" cy="5369844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2020-01-17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8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94727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out bor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12192000" cy="584593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2020-01-17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1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54950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out border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12192000" cy="5845937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2020-01-17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8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829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 Orange">
    <p:bg>
      <p:bgPr>
        <a:solidFill>
          <a:srgbClr val="FFB5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/>
          <p:cNvSpPr>
            <a:spLocks noGrp="1"/>
          </p:cNvSpPr>
          <p:nvPr>
            <p:ph type="ctrTitle" hasCustomPrompt="1"/>
          </p:nvPr>
        </p:nvSpPr>
        <p:spPr>
          <a:xfrm>
            <a:off x="408079" y="1122363"/>
            <a:ext cx="11501792" cy="2387600"/>
          </a:xfrm>
        </p:spPr>
        <p:txBody>
          <a:bodyPr anchor="b"/>
          <a:lstStyle>
            <a:lvl1pPr algn="l">
              <a:defRPr sz="6000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6" name="Subtitle 2"/>
          <p:cNvSpPr>
            <a:spLocks noGrp="1"/>
          </p:cNvSpPr>
          <p:nvPr>
            <p:ph type="subTitle" idx="1"/>
          </p:nvPr>
        </p:nvSpPr>
        <p:spPr>
          <a:xfrm>
            <a:off x="408079" y="3602038"/>
            <a:ext cx="11501792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sv-SE" dirty="0"/>
          </a:p>
        </p:txBody>
      </p:sp>
      <p:cxnSp>
        <p:nvCxnSpPr>
          <p:cNvPr id="37" name="Rak 6"/>
          <p:cNvCxnSpPr/>
          <p:nvPr userDrawn="1"/>
        </p:nvCxnSpPr>
        <p:spPr>
          <a:xfrm>
            <a:off x="520700" y="475096"/>
            <a:ext cx="11389171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754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2020-01-17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32" name="Title 1"/>
          <p:cNvSpPr>
            <a:spLocks noGrp="1"/>
          </p:cNvSpPr>
          <p:nvPr>
            <p:ph type="ctrTitle" hasCustomPrompt="1"/>
          </p:nvPr>
        </p:nvSpPr>
        <p:spPr>
          <a:xfrm>
            <a:off x="408079" y="1122363"/>
            <a:ext cx="11501792" cy="2387600"/>
          </a:xfrm>
        </p:spPr>
        <p:txBody>
          <a:bodyPr anchor="b"/>
          <a:lstStyle>
            <a:lvl1pPr algn="l">
              <a:defRPr sz="6000" cap="all" baseline="0">
                <a:solidFill>
                  <a:srgbClr val="787878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3" name="Subtitle 2"/>
          <p:cNvSpPr>
            <a:spLocks noGrp="1"/>
          </p:cNvSpPr>
          <p:nvPr>
            <p:ph type="subTitle" idx="1"/>
          </p:nvPr>
        </p:nvSpPr>
        <p:spPr>
          <a:xfrm>
            <a:off x="408079" y="3602038"/>
            <a:ext cx="11501792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rgbClr val="787878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sv-SE" dirty="0"/>
          </a:p>
        </p:txBody>
      </p:sp>
      <p:cxnSp>
        <p:nvCxnSpPr>
          <p:cNvPr id="37" name="Rak 6"/>
          <p:cNvCxnSpPr/>
          <p:nvPr userDrawn="1"/>
        </p:nvCxnSpPr>
        <p:spPr>
          <a:xfrm>
            <a:off x="520700" y="475096"/>
            <a:ext cx="11389171" cy="0"/>
          </a:xfrm>
          <a:prstGeom prst="line">
            <a:avLst/>
          </a:prstGeom>
          <a:ln w="9525" cmpd="sng">
            <a:solidFill>
              <a:srgbClr val="78787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08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 Blue">
    <p:bg>
      <p:bgPr>
        <a:solidFill>
          <a:srgbClr val="00386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408079" y="1122363"/>
            <a:ext cx="11501792" cy="2387600"/>
          </a:xfrm>
        </p:spPr>
        <p:txBody>
          <a:bodyPr anchor="b"/>
          <a:lstStyle>
            <a:lvl1pPr algn="l">
              <a:defRPr sz="6000" cap="all" baseline="0"/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408079" y="3602038"/>
            <a:ext cx="11501792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sv-SE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28859CC-B640-4DB3-BB6F-301CDED75AAD}" type="datetimeFigureOut">
              <a:rPr lang="sv-SE" smtClean="0"/>
              <a:t>2020-01-17</a:t>
            </a:fld>
            <a:endParaRPr lang="sv-SE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sv-SE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6" name="Rak 6"/>
          <p:cNvCxnSpPr/>
          <p:nvPr userDrawn="1"/>
        </p:nvCxnSpPr>
        <p:spPr>
          <a:xfrm>
            <a:off x="520700" y="475096"/>
            <a:ext cx="11389171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791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 Purple">
    <p:bg>
      <p:bgPr>
        <a:solidFill>
          <a:srgbClr val="961B8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408079" y="1122363"/>
            <a:ext cx="11501792" cy="2387600"/>
          </a:xfrm>
        </p:spPr>
        <p:txBody>
          <a:bodyPr anchor="b"/>
          <a:lstStyle>
            <a:lvl1pPr algn="l">
              <a:defRPr sz="6000" cap="all" baseline="0"/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408079" y="3602038"/>
            <a:ext cx="11501792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sv-SE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28859CC-B640-4DB3-BB6F-301CDED75AAD}" type="datetimeFigureOut">
              <a:rPr lang="sv-SE" smtClean="0"/>
              <a:t>2020-01-17</a:t>
            </a:fld>
            <a:endParaRPr lang="sv-SE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sv-SE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6" name="Rak 6"/>
          <p:cNvCxnSpPr/>
          <p:nvPr userDrawn="1"/>
        </p:nvCxnSpPr>
        <p:spPr>
          <a:xfrm>
            <a:off x="520700" y="475096"/>
            <a:ext cx="11389171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112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Georgia" panose="02040502050405020303" pitchFamily="18" charset="0"/>
              </a:defRPr>
            </a:lvl1pPr>
            <a:lvl2pPr>
              <a:defRPr>
                <a:latin typeface="Georgia" panose="02040502050405020303" pitchFamily="18" charset="0"/>
              </a:defRPr>
            </a:lvl2pPr>
            <a:lvl3pPr>
              <a:defRPr>
                <a:latin typeface="Georgia" panose="02040502050405020303" pitchFamily="18" charset="0"/>
              </a:defRPr>
            </a:lvl3pPr>
            <a:lvl4pPr>
              <a:defRPr>
                <a:latin typeface="Georgia" panose="02040502050405020303" pitchFamily="18" charset="0"/>
              </a:defRPr>
            </a:lvl4pPr>
            <a:lvl5pPr>
              <a:defRPr>
                <a:latin typeface="Georgia" panose="02040502050405020303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2020-01-17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0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735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>
                <a:solidFill>
                  <a:srgbClr val="787878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787878"/>
                </a:solidFill>
              </a:defRPr>
            </a:lvl1pPr>
            <a:lvl2pPr>
              <a:defRPr>
                <a:solidFill>
                  <a:srgbClr val="787878"/>
                </a:solidFill>
              </a:defRPr>
            </a:lvl2pPr>
            <a:lvl3pPr>
              <a:defRPr>
                <a:solidFill>
                  <a:srgbClr val="787878"/>
                </a:solidFill>
              </a:defRPr>
            </a:lvl3pPr>
            <a:lvl4pPr>
              <a:defRPr>
                <a:solidFill>
                  <a:srgbClr val="787878"/>
                </a:solidFill>
              </a:defRPr>
            </a:lvl4pPr>
            <a:lvl5pPr>
              <a:defRPr>
                <a:solidFill>
                  <a:srgbClr val="787878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2020-01-17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9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196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/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2020-01-17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1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72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878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8859CC-B640-4DB3-BB6F-301CDED75AAD}" type="datetimeFigureOut">
              <a:rPr lang="sv-SE" smtClean="0"/>
              <a:t>2020-01-17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54189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49" r:id="rId2"/>
    <p:sldLayoutId id="2147483674" r:id="rId3"/>
    <p:sldLayoutId id="2147483681" r:id="rId4"/>
    <p:sldLayoutId id="2147483673" r:id="rId5"/>
    <p:sldLayoutId id="2147483672" r:id="rId6"/>
    <p:sldLayoutId id="2147483650" r:id="rId7"/>
    <p:sldLayoutId id="2147483682" r:id="rId8"/>
    <p:sldLayoutId id="2147483652" r:id="rId9"/>
    <p:sldLayoutId id="2147483683" r:id="rId10"/>
    <p:sldLayoutId id="2147483689" r:id="rId11"/>
    <p:sldLayoutId id="2147483690" r:id="rId12"/>
    <p:sldLayoutId id="2147483675" r:id="rId13"/>
    <p:sldLayoutId id="2147483676" r:id="rId14"/>
    <p:sldLayoutId id="2147483686" r:id="rId15"/>
    <p:sldLayoutId id="2147483687" r:id="rId16"/>
    <p:sldLayoutId id="2147483654" r:id="rId17"/>
    <p:sldLayoutId id="2147483684" r:id="rId18"/>
    <p:sldLayoutId id="2147483655" r:id="rId19"/>
    <p:sldLayoutId id="2147483685" r:id="rId20"/>
    <p:sldLayoutId id="2147483677" r:id="rId21"/>
    <p:sldLayoutId id="2147483678" r:id="rId22"/>
    <p:sldLayoutId id="2147483680" r:id="rId23"/>
    <p:sldLayoutId id="2147483679" r:id="rId2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BentonSans Medium" panose="02000603000000020004" pitchFamily="50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BentonSans Regular" panose="02000503000000020004" pitchFamily="50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BentonSans Regular" panose="02000503000000020004" pitchFamily="50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BentonSans Regular" panose="02000503000000020004" pitchFamily="50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BentonSans Regular" panose="02000503000000020004" pitchFamily="50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55273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functions</a:t>
            </a:r>
          </a:p>
        </p:txBody>
      </p:sp>
      <p:sp>
        <p:nvSpPr>
          <p:cNvPr id="4" name="Content Placeholder 7">
            <a:extLst>
              <a:ext uri="{FF2B5EF4-FFF2-40B4-BE49-F238E27FC236}">
                <a16:creationId xmlns:a16="http://schemas.microsoft.com/office/drawing/2014/main" id="{EE30C338-92AE-47F9-B89D-CB766FF6016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867930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 function can access variables created in the scopes surrounding the function.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C398E78-1FFF-48BA-8757-3CD8D166A6D4}"/>
              </a:ext>
            </a:extLst>
          </p:cNvPr>
          <p:cNvSpPr txBox="1">
            <a:spLocks/>
          </p:cNvSpPr>
          <p:nvPr/>
        </p:nvSpPr>
        <p:spPr>
          <a:xfrm>
            <a:off x="1208069" y="2828492"/>
            <a:ext cx="7031805" cy="300313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counter = 0</a:t>
            </a:r>
          </a:p>
          <a:p>
            <a:pPr marL="0" indent="0">
              <a:buNone/>
            </a:pP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incCounter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(): Int {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counter += 1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counter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incCounter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 </a:t>
            </a:r>
            <a:r>
              <a:rPr lang="en-US" sz="2200" i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1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incCounter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 </a:t>
            </a:r>
            <a:r>
              <a:rPr lang="en-US" sz="2200" i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2</a:t>
            </a:r>
          </a:p>
        </p:txBody>
      </p:sp>
    </p:spTree>
    <p:extLst>
      <p:ext uri="{BB962C8B-B14F-4D97-AF65-F5344CB8AC3E}">
        <p14:creationId xmlns:p14="http://schemas.microsoft.com/office/powerpoint/2010/main" val="3187737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" grpId="0" build="p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functions</a:t>
            </a:r>
          </a:p>
        </p:txBody>
      </p:sp>
      <p:sp>
        <p:nvSpPr>
          <p:cNvPr id="4" name="Content Placeholder 7">
            <a:extLst>
              <a:ext uri="{FF2B5EF4-FFF2-40B4-BE49-F238E27FC236}">
                <a16:creationId xmlns:a16="http://schemas.microsoft.com/office/drawing/2014/main" id="{EE30C338-92AE-47F9-B89D-CB766FF6016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80131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Functions are values that can be tossed around, e.g. returned.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C398E78-1FFF-48BA-8757-3CD8D166A6D4}"/>
              </a:ext>
            </a:extLst>
          </p:cNvPr>
          <p:cNvSpPr txBox="1">
            <a:spLocks/>
          </p:cNvSpPr>
          <p:nvPr/>
        </p:nvSpPr>
        <p:spPr>
          <a:xfrm>
            <a:off x="1249166" y="2440693"/>
            <a:ext cx="6137953" cy="3436069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createCounter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(): () -&gt; Int {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counter = 0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incCounter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(): Int {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counter += 1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counter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::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incCounter</a:t>
            </a:r>
            <a:endParaRPr lang="en-US" sz="2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495C792-7D3C-4B01-AE37-EC19C1FB4BA6}"/>
              </a:ext>
            </a:extLst>
          </p:cNvPr>
          <p:cNvSpPr txBox="1">
            <a:spLocks/>
          </p:cNvSpPr>
          <p:nvPr/>
        </p:nvSpPr>
        <p:spPr>
          <a:xfrm>
            <a:off x="5368248" y="4399852"/>
            <a:ext cx="5913634" cy="1704313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glow rad="139700">
              <a:schemeClr val="bg1">
                <a:lumMod val="8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incCounterA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createCounter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incCounterB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createCounter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incCounterA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 </a:t>
            </a:r>
            <a:r>
              <a:rPr lang="en-US" sz="2200" i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1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incCounterB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 </a:t>
            </a:r>
            <a:r>
              <a:rPr lang="en-US" sz="2200" i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1</a:t>
            </a:r>
          </a:p>
        </p:txBody>
      </p:sp>
    </p:spTree>
    <p:extLst>
      <p:ext uri="{BB962C8B-B14F-4D97-AF65-F5344CB8AC3E}">
        <p14:creationId xmlns:p14="http://schemas.microsoft.com/office/powerpoint/2010/main" val="1519604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" grpId="0" build="p" animBg="1"/>
      <p:bldP spid="5" grpId="0" build="p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functions</a:t>
            </a:r>
          </a:p>
        </p:txBody>
      </p:sp>
      <p:sp>
        <p:nvSpPr>
          <p:cNvPr id="4" name="Content Placeholder 7">
            <a:extLst>
              <a:ext uri="{FF2B5EF4-FFF2-40B4-BE49-F238E27FC236}">
                <a16:creationId xmlns:a16="http://schemas.microsoft.com/office/drawing/2014/main" id="{EE30C338-92AE-47F9-B89D-CB766FF6016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1192838" cy="480131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Functions are values that can be tossed around, e.g. passed to a fun.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C398E78-1FFF-48BA-8757-3CD8D166A6D4}"/>
              </a:ext>
            </a:extLst>
          </p:cNvPr>
          <p:cNvSpPr txBox="1">
            <a:spLocks/>
          </p:cNvSpPr>
          <p:nvPr/>
        </p:nvSpPr>
        <p:spPr>
          <a:xfrm>
            <a:off x="838200" y="2440693"/>
            <a:ext cx="10709953" cy="2137252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areBoth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(a: Int, b: Int, test: (Int) -&gt; Boolean): Boolean {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test(a) &amp;&amp; test(b)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isOdd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(x: Int) = x % 2 == 1</a:t>
            </a:r>
          </a:p>
          <a:p>
            <a:pPr marL="0" indent="0">
              <a:buNone/>
            </a:pP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areBothOdd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areBoth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(3, 5, ::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isOdd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30385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" grpId="0" uiExpand="1" build="p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functions</a:t>
            </a:r>
          </a:p>
        </p:txBody>
      </p:sp>
      <p:sp>
        <p:nvSpPr>
          <p:cNvPr id="4" name="Content Placeholder 7">
            <a:extLst>
              <a:ext uri="{FF2B5EF4-FFF2-40B4-BE49-F238E27FC236}">
                <a16:creationId xmlns:a16="http://schemas.microsoft.com/office/drawing/2014/main" id="{EE30C338-92AE-47F9-B89D-CB766FF6016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1192838" cy="480131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Functions are values that can be tossed around, e.g. passed to a fun.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C398E78-1FFF-48BA-8757-3CD8D166A6D4}"/>
              </a:ext>
            </a:extLst>
          </p:cNvPr>
          <p:cNvSpPr txBox="1">
            <a:spLocks/>
          </p:cNvSpPr>
          <p:nvPr/>
        </p:nvSpPr>
        <p:spPr>
          <a:xfrm>
            <a:off x="838200" y="2440693"/>
            <a:ext cx="10709953" cy="1704313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areBoth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(a: Int, b: Int, test: (Int) -&gt; Boolean): Boolean {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test(a) &amp;&amp; test(b)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areBothOdd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areBoth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(3, 5,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(x: Int) = x % 2 == 1)</a:t>
            </a:r>
          </a:p>
        </p:txBody>
      </p:sp>
    </p:spTree>
    <p:extLst>
      <p:ext uri="{BB962C8B-B14F-4D97-AF65-F5344CB8AC3E}">
        <p14:creationId xmlns:p14="http://schemas.microsoft.com/office/powerpoint/2010/main" val="2441806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functions</a:t>
            </a:r>
          </a:p>
        </p:txBody>
      </p:sp>
      <p:sp>
        <p:nvSpPr>
          <p:cNvPr id="4" name="Content Placeholder 7">
            <a:extLst>
              <a:ext uri="{FF2B5EF4-FFF2-40B4-BE49-F238E27FC236}">
                <a16:creationId xmlns:a16="http://schemas.microsoft.com/office/drawing/2014/main" id="{EE30C338-92AE-47F9-B89D-CB766FF6016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1192838" cy="480131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Functions are values that can be tossed around, e.g. passed to a fun.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C398E78-1FFF-48BA-8757-3CD8D166A6D4}"/>
              </a:ext>
            </a:extLst>
          </p:cNvPr>
          <p:cNvSpPr txBox="1">
            <a:spLocks/>
          </p:cNvSpPr>
          <p:nvPr/>
        </p:nvSpPr>
        <p:spPr>
          <a:xfrm>
            <a:off x="838200" y="2440693"/>
            <a:ext cx="10709953" cy="1704313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areBoth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(a: Int, b: Int, test: (Int) -&gt; Boolean): Boolean {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test(a) &amp;&amp; test(b)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areBothOdd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areBoth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(3, 5, { x -&gt; x % 2 == 1})</a:t>
            </a:r>
          </a:p>
        </p:txBody>
      </p:sp>
    </p:spTree>
    <p:extLst>
      <p:ext uri="{BB962C8B-B14F-4D97-AF65-F5344CB8AC3E}">
        <p14:creationId xmlns:p14="http://schemas.microsoft.com/office/powerpoint/2010/main" val="3742956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functions</a:t>
            </a:r>
          </a:p>
        </p:txBody>
      </p:sp>
      <p:sp>
        <p:nvSpPr>
          <p:cNvPr id="4" name="Content Placeholder 7">
            <a:extLst>
              <a:ext uri="{FF2B5EF4-FFF2-40B4-BE49-F238E27FC236}">
                <a16:creationId xmlns:a16="http://schemas.microsoft.com/office/drawing/2014/main" id="{EE30C338-92AE-47F9-B89D-CB766FF6016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1192838" cy="480131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Functions are values that can be tossed around, e.g. passed to a fun.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C398E78-1FFF-48BA-8757-3CD8D166A6D4}"/>
              </a:ext>
            </a:extLst>
          </p:cNvPr>
          <p:cNvSpPr txBox="1">
            <a:spLocks/>
          </p:cNvSpPr>
          <p:nvPr/>
        </p:nvSpPr>
        <p:spPr>
          <a:xfrm>
            <a:off x="838200" y="2440693"/>
            <a:ext cx="10709953" cy="1704313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areBoth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(a: Int, b: Int, test: (Int) -&gt; Boolean): Boolean {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test(a) &amp;&amp; test(b)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areBothOdd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areBoth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(3, 5, { it % 2 == 1})</a:t>
            </a:r>
          </a:p>
        </p:txBody>
      </p:sp>
    </p:spTree>
    <p:extLst>
      <p:ext uri="{BB962C8B-B14F-4D97-AF65-F5344CB8AC3E}">
        <p14:creationId xmlns:p14="http://schemas.microsoft.com/office/powerpoint/2010/main" val="2133582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functions</a:t>
            </a:r>
          </a:p>
        </p:txBody>
      </p:sp>
      <p:sp>
        <p:nvSpPr>
          <p:cNvPr id="4" name="Content Placeholder 7">
            <a:extLst>
              <a:ext uri="{FF2B5EF4-FFF2-40B4-BE49-F238E27FC236}">
                <a16:creationId xmlns:a16="http://schemas.microsoft.com/office/drawing/2014/main" id="{EE30C338-92AE-47F9-B89D-CB766FF6016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1192838" cy="480131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Functions are values that can be tossed around, e.g. passed to a fun.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C398E78-1FFF-48BA-8757-3CD8D166A6D4}"/>
              </a:ext>
            </a:extLst>
          </p:cNvPr>
          <p:cNvSpPr txBox="1">
            <a:spLocks/>
          </p:cNvSpPr>
          <p:nvPr/>
        </p:nvSpPr>
        <p:spPr>
          <a:xfrm>
            <a:off x="838200" y="2440693"/>
            <a:ext cx="10709953" cy="2570191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areBoth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(a: Int, b: Int, test: (Int) -&gt; Boolean): Boolean {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test(a) &amp;&amp; test(b)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areBothOdd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areBoth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(3, 5){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it % 2 == 1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17583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functions</a:t>
            </a:r>
          </a:p>
        </p:txBody>
      </p:sp>
      <p:sp>
        <p:nvSpPr>
          <p:cNvPr id="4" name="Content Placeholder 7">
            <a:extLst>
              <a:ext uri="{FF2B5EF4-FFF2-40B4-BE49-F238E27FC236}">
                <a16:creationId xmlns:a16="http://schemas.microsoft.com/office/drawing/2014/main" id="{EE30C338-92AE-47F9-B89D-CB766FF6016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1192838" cy="480131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Functions are values that can be tossed around, e.g. passed to a fun.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C398E78-1FFF-48BA-8757-3CD8D166A6D4}"/>
              </a:ext>
            </a:extLst>
          </p:cNvPr>
          <p:cNvSpPr txBox="1">
            <a:spLocks/>
          </p:cNvSpPr>
          <p:nvPr/>
        </p:nvSpPr>
        <p:spPr>
          <a:xfrm>
            <a:off x="838200" y="2440693"/>
            <a:ext cx="10709953" cy="4301947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callTwice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theFunction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() -&gt; Unit): Unit {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theFunction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theFunction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callTwice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print("Hi!")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callTwice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print("Hi!")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41110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special let &amp; run function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C398E78-1FFF-48BA-8757-3CD8D166A6D4}"/>
              </a:ext>
            </a:extLst>
          </p:cNvPr>
          <p:cNvSpPr txBox="1">
            <a:spLocks/>
          </p:cNvSpPr>
          <p:nvPr/>
        </p:nvSpPr>
        <p:spPr>
          <a:xfrm>
            <a:off x="838200" y="1796015"/>
            <a:ext cx="6405081" cy="838435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fileManager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FileManager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fileManager.deleteFile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("data.txt")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AFFE3A8-E4A8-4E2F-B079-F2CB0681613C}"/>
              </a:ext>
            </a:extLst>
          </p:cNvPr>
          <p:cNvSpPr txBox="1">
            <a:spLocks/>
          </p:cNvSpPr>
          <p:nvPr/>
        </p:nvSpPr>
        <p:spPr>
          <a:xfrm>
            <a:off x="838201" y="3009782"/>
            <a:ext cx="4750942" cy="1271374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FileManager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().let {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it.deleteFile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("data.txt")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13E2EC2-0F4F-4C2A-8975-A52F6AEA2715}"/>
              </a:ext>
            </a:extLst>
          </p:cNvPr>
          <p:cNvSpPr txBox="1">
            <a:spLocks/>
          </p:cNvSpPr>
          <p:nvPr/>
        </p:nvSpPr>
        <p:spPr>
          <a:xfrm>
            <a:off x="6096000" y="3004903"/>
            <a:ext cx="4750942" cy="1271374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FileManager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().run {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deleteFile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("data.txt")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74729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 animBg="1"/>
      <p:bldP spid="5" grpId="0" uiExpand="1" build="p" animBg="1"/>
      <p:bldP spid="7" grpId="0" uiExpand="1" build="p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special let &amp; run function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C398E78-1FFF-48BA-8757-3CD8D166A6D4}"/>
              </a:ext>
            </a:extLst>
          </p:cNvPr>
          <p:cNvSpPr txBox="1">
            <a:spLocks/>
          </p:cNvSpPr>
          <p:nvPr/>
        </p:nvSpPr>
        <p:spPr>
          <a:xfrm>
            <a:off x="838200" y="1796015"/>
            <a:ext cx="8850330" cy="838435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fileManager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FileManager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wasDeleted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fileManager.deleteFile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("data.txt")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AFFE3A8-E4A8-4E2F-B079-F2CB0681613C}"/>
              </a:ext>
            </a:extLst>
          </p:cNvPr>
          <p:cNvSpPr txBox="1">
            <a:spLocks/>
          </p:cNvSpPr>
          <p:nvPr/>
        </p:nvSpPr>
        <p:spPr>
          <a:xfrm>
            <a:off x="838200" y="3009782"/>
            <a:ext cx="8850329" cy="1271374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wasDeleted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FileManager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().let {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it.deleteFile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("data.txt")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13E2EC2-0F4F-4C2A-8975-A52F6AEA2715}"/>
              </a:ext>
            </a:extLst>
          </p:cNvPr>
          <p:cNvSpPr txBox="1">
            <a:spLocks/>
          </p:cNvSpPr>
          <p:nvPr/>
        </p:nvSpPr>
        <p:spPr>
          <a:xfrm>
            <a:off x="838199" y="4653320"/>
            <a:ext cx="8850329" cy="1271374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wasDeleted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FileManager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().run {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deleteFile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("data.txt")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54273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 animBg="1"/>
      <p:bldP spid="5" grpId="0" uiExpand="1" build="p" animBg="1"/>
      <p:bldP spid="7" grpId="0" uiExpand="1" build="p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Kotlin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Peter Larsson-Green</a:t>
            </a:r>
          </a:p>
          <a:p>
            <a:r>
              <a:rPr lang="en-US" dirty="0"/>
              <a:t>Jönköping University</a:t>
            </a:r>
          </a:p>
          <a:p>
            <a:r>
              <a:rPr lang="en-US"/>
              <a:t>Spring 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82475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946258" cy="1325563"/>
          </a:xfrm>
        </p:spPr>
        <p:txBody>
          <a:bodyPr/>
          <a:lstStyle/>
          <a:p>
            <a:r>
              <a:rPr lang="en-US" dirty="0"/>
              <a:t>The special apply &amp; also function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C398E78-1FFF-48BA-8757-3CD8D166A6D4}"/>
              </a:ext>
            </a:extLst>
          </p:cNvPr>
          <p:cNvSpPr txBox="1">
            <a:spLocks/>
          </p:cNvSpPr>
          <p:nvPr/>
        </p:nvSpPr>
        <p:spPr>
          <a:xfrm>
            <a:off x="838200" y="1796015"/>
            <a:ext cx="8850330" cy="838435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fileManager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FileManager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fileManager.deleteFile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("data.txt")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AFFE3A8-E4A8-4E2F-B079-F2CB0681613C}"/>
              </a:ext>
            </a:extLst>
          </p:cNvPr>
          <p:cNvSpPr txBox="1">
            <a:spLocks/>
          </p:cNvSpPr>
          <p:nvPr/>
        </p:nvSpPr>
        <p:spPr>
          <a:xfrm>
            <a:off x="838200" y="3009782"/>
            <a:ext cx="8850329" cy="1271374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fileManager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FileManager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().also {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it.deleteFile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("data.txt")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13E2EC2-0F4F-4C2A-8975-A52F6AEA2715}"/>
              </a:ext>
            </a:extLst>
          </p:cNvPr>
          <p:cNvSpPr txBox="1">
            <a:spLocks/>
          </p:cNvSpPr>
          <p:nvPr/>
        </p:nvSpPr>
        <p:spPr>
          <a:xfrm>
            <a:off x="838199" y="4653320"/>
            <a:ext cx="8850329" cy="1271374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fileManager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FileManager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().apply {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deleteFile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("data.txt")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21528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 animBg="1"/>
      <p:bldP spid="5" grpId="0" uiExpand="1" build="p" animBg="1"/>
      <p:bldP spid="7" grpId="0" uiExpand="1" build="p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946258" cy="1325563"/>
          </a:xfrm>
        </p:spPr>
        <p:txBody>
          <a:bodyPr/>
          <a:lstStyle/>
          <a:p>
            <a:r>
              <a:rPr lang="en-US" dirty="0"/>
              <a:t>Data classes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C398E78-1FFF-48BA-8757-3CD8D166A6D4}"/>
              </a:ext>
            </a:extLst>
          </p:cNvPr>
          <p:cNvSpPr txBox="1">
            <a:spLocks/>
          </p:cNvSpPr>
          <p:nvPr/>
        </p:nvSpPr>
        <p:spPr>
          <a:xfrm>
            <a:off x="838200" y="1796015"/>
            <a:ext cx="8850330" cy="405496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 class 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Human(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name: String,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age: Int)</a:t>
            </a:r>
          </a:p>
        </p:txBody>
      </p:sp>
      <p:sp>
        <p:nvSpPr>
          <p:cNvPr id="6" name="Content Placeholder 7">
            <a:extLst>
              <a:ext uri="{FF2B5EF4-FFF2-40B4-BE49-F238E27FC236}">
                <a16:creationId xmlns:a16="http://schemas.microsoft.com/office/drawing/2014/main" id="{FA5D9A24-7D4D-4E64-9F42-6D70BB116BFE}"/>
              </a:ext>
            </a:extLst>
          </p:cNvPr>
          <p:cNvSpPr txBox="1">
            <a:spLocks/>
          </p:cNvSpPr>
          <p:nvPr/>
        </p:nvSpPr>
        <p:spPr>
          <a:xfrm>
            <a:off x="714910" y="2400983"/>
            <a:ext cx="11192838" cy="2066207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Compiler generates: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equals()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hashCode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copy()</a:t>
            </a:r>
          </a:p>
        </p:txBody>
      </p:sp>
    </p:spTree>
    <p:extLst>
      <p:ext uri="{BB962C8B-B14F-4D97-AF65-F5344CB8AC3E}">
        <p14:creationId xmlns:p14="http://schemas.microsoft.com/office/powerpoint/2010/main" val="3288021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6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946258" cy="1325563"/>
          </a:xfrm>
        </p:spPr>
        <p:txBody>
          <a:bodyPr/>
          <a:lstStyle/>
          <a:p>
            <a:r>
              <a:rPr lang="en-US" dirty="0"/>
              <a:t>classes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C398E78-1FFF-48BA-8757-3CD8D166A6D4}"/>
              </a:ext>
            </a:extLst>
          </p:cNvPr>
          <p:cNvSpPr txBox="1">
            <a:spLocks/>
          </p:cNvSpPr>
          <p:nvPr/>
        </p:nvSpPr>
        <p:spPr>
          <a:xfrm>
            <a:off x="838200" y="1796015"/>
            <a:ext cx="8850330" cy="1704313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Human(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name: String,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age: Int){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city = "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Jönköpoing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getPresentation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= "Hi! My name is $name."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68370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946258" cy="1325563"/>
          </a:xfrm>
        </p:spPr>
        <p:txBody>
          <a:bodyPr/>
          <a:lstStyle/>
          <a:p>
            <a:r>
              <a:rPr lang="en-US" dirty="0"/>
              <a:t>Inheritance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C398E78-1FFF-48BA-8757-3CD8D166A6D4}"/>
              </a:ext>
            </a:extLst>
          </p:cNvPr>
          <p:cNvSpPr txBox="1">
            <a:spLocks/>
          </p:cNvSpPr>
          <p:nvPr/>
        </p:nvSpPr>
        <p:spPr>
          <a:xfrm>
            <a:off x="838199" y="1796015"/>
            <a:ext cx="9970213" cy="1704313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open class 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Human(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name: String,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age: Int){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city = "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Jönköpoing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open fun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getPresentation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= "Hi! My name is $name."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32CB275-B5B8-4506-BD58-71D6D8E2F6E3}"/>
              </a:ext>
            </a:extLst>
          </p:cNvPr>
          <p:cNvSpPr txBox="1">
            <a:spLocks/>
          </p:cNvSpPr>
          <p:nvPr/>
        </p:nvSpPr>
        <p:spPr>
          <a:xfrm>
            <a:off x="838200" y="4219004"/>
            <a:ext cx="8850330" cy="1271374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Superman : Human("Superman", 26){</a:t>
            </a:r>
          </a:p>
          <a:p>
            <a:pPr marL="0" indent="0">
              <a:buNone/>
            </a:pP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override fun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getPresentation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= "I'm $name!"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34070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 animBg="1"/>
      <p:bldP spid="4" grpId="0" uiExpand="1" build="p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Datatypes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12072D6-F028-4DAF-8BDB-A3FD3E3667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Same basic datatypes as in Java.</a:t>
            </a:r>
          </a:p>
        </p:txBody>
      </p:sp>
      <p:graphicFrame>
        <p:nvGraphicFramePr>
          <p:cNvPr id="12" name="Content Placeholder 3">
            <a:extLst>
              <a:ext uri="{FF2B5EF4-FFF2-40B4-BE49-F238E27FC236}">
                <a16:creationId xmlns:a16="http://schemas.microsoft.com/office/drawing/2014/main" id="{8D6C1ECF-178F-46A4-9D85-493ED5EEA8F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27751416"/>
              </p:ext>
            </p:extLst>
          </p:nvPr>
        </p:nvGraphicFramePr>
        <p:xfrm>
          <a:off x="2038889" y="2286589"/>
          <a:ext cx="8114222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72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8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047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Georgia" panose="02040502050405020303" pitchFamily="18" charset="0"/>
                        </a:rPr>
                        <a:t>Datatype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Georgia" panose="02040502050405020303" pitchFamily="18" charset="0"/>
                        </a:rPr>
                        <a:t>Size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Georgia" panose="02040502050405020303" pitchFamily="18" charset="0"/>
                        </a:rPr>
                        <a:t>Min value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Georgia" panose="02040502050405020303" pitchFamily="18" charset="0"/>
                        </a:rPr>
                        <a:t>Max value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Georgia" panose="02040502050405020303" pitchFamily="18" charset="0"/>
                        </a:rPr>
                        <a:t>byte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latin typeface="Georgia" panose="02040502050405020303" pitchFamily="18" charset="0"/>
                        </a:rPr>
                        <a:t>8 bits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Georgia" panose="02040502050405020303" pitchFamily="18" charset="0"/>
                        </a:rPr>
                        <a:t>short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latin typeface="Georgia" panose="02040502050405020303" pitchFamily="18" charset="0"/>
                        </a:rPr>
                        <a:t>16</a:t>
                      </a:r>
                      <a:r>
                        <a:rPr lang="en-US" sz="2400" baseline="0" dirty="0">
                          <a:latin typeface="Georgia" panose="02040502050405020303" pitchFamily="18" charset="0"/>
                        </a:rPr>
                        <a:t> bits</a:t>
                      </a:r>
                      <a:endParaRPr lang="en-US" sz="24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-32 768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32 767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>
                          <a:latin typeface="Georgia" panose="02040502050405020303" pitchFamily="18" charset="0"/>
                        </a:rPr>
                        <a:t>int</a:t>
                      </a:r>
                      <a:endParaRPr lang="en-US" sz="24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latin typeface="Georgia" panose="02040502050405020303" pitchFamily="18" charset="0"/>
                        </a:rPr>
                        <a:t>32 bits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-2 147 483 648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2 147 483 647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Georgia" panose="02040502050405020303" pitchFamily="18" charset="0"/>
                        </a:rPr>
                        <a:t>long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latin typeface="Georgia" panose="02040502050405020303" pitchFamily="18" charset="0"/>
                        </a:rPr>
                        <a:t>64 bits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-2</a:t>
                      </a:r>
                      <a:r>
                        <a:rPr lang="en-US" sz="2400" baseline="30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63</a:t>
                      </a:r>
                      <a:endParaRPr lang="en-US" sz="2400" baseline="0" dirty="0">
                        <a:ln>
                          <a:noFill/>
                        </a:ln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r>
                        <a:rPr lang="en-US" sz="2400" baseline="30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63</a:t>
                      </a:r>
                      <a:r>
                        <a:rPr lang="en-U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Georgia" panose="02040502050405020303" pitchFamily="18" charset="0"/>
                        </a:rPr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latin typeface="Georgia" panose="02040502050405020303" pitchFamily="18" charset="0"/>
                        </a:rPr>
                        <a:t>32 bits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Georgia" panose="02040502050405020303" pitchFamily="18" charset="0"/>
                        </a:rPr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latin typeface="Georgia" panose="02040502050405020303" pitchFamily="18" charset="0"/>
                        </a:rPr>
                        <a:t>64 bits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Georgia" panose="02040502050405020303" pitchFamily="18" charset="0"/>
                        </a:rPr>
                        <a:t>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latin typeface="Georgia" panose="02040502050405020303" pitchFamily="18" charset="0"/>
                        </a:rPr>
                        <a:t>16 bits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>
                          <a:latin typeface="Georgia" panose="02040502050405020303" pitchFamily="18" charset="0"/>
                        </a:rPr>
                        <a:t>boolean</a:t>
                      </a:r>
                      <a:endParaRPr lang="en-US" sz="24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5900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4" name="Content Placeholder 7">
            <a:extLst>
              <a:ext uri="{FF2B5EF4-FFF2-40B4-BE49-F238E27FC236}">
                <a16:creationId xmlns:a16="http://schemas.microsoft.com/office/drawing/2014/main" id="{EE30C338-92AE-47F9-B89D-CB766FF6016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1392689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 Java, global variables do not exist.</a:t>
            </a:r>
          </a:p>
          <a:p>
            <a:pPr lvl="1"/>
            <a:r>
              <a:rPr lang="en-US" dirty="0"/>
              <a:t>Use class variables instead (static instance variables).</a:t>
            </a:r>
          </a:p>
          <a:p>
            <a:r>
              <a:rPr lang="en-US" dirty="0"/>
              <a:t>In Kotlin, global variables do exist.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DE77344-3199-4415-A457-7A0D785C912D}"/>
              </a:ext>
            </a:extLst>
          </p:cNvPr>
          <p:cNvSpPr txBox="1">
            <a:spLocks/>
          </p:cNvSpPr>
          <p:nvPr/>
        </p:nvSpPr>
        <p:spPr>
          <a:xfrm>
            <a:off x="1226905" y="3639687"/>
            <a:ext cx="4167027" cy="405496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theNumber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12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FD42CD2-1FD6-4675-98BD-78986B6A4320}"/>
              </a:ext>
            </a:extLst>
          </p:cNvPr>
          <p:cNvSpPr txBox="1">
            <a:spLocks/>
          </p:cNvSpPr>
          <p:nvPr/>
        </p:nvSpPr>
        <p:spPr>
          <a:xfrm>
            <a:off x="6012951" y="3639687"/>
            <a:ext cx="3264614" cy="405496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theNumber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12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DB6C800-79A8-4FA0-A16E-80F5545808CF}"/>
              </a:ext>
            </a:extLst>
          </p:cNvPr>
          <p:cNvSpPr txBox="1">
            <a:spLocks/>
          </p:cNvSpPr>
          <p:nvPr/>
        </p:nvSpPr>
        <p:spPr>
          <a:xfrm>
            <a:off x="6012951" y="4441460"/>
            <a:ext cx="3264614" cy="838435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theNumber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theNumber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44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C398E78-1FFF-48BA-8757-3CD8D166A6D4}"/>
              </a:ext>
            </a:extLst>
          </p:cNvPr>
          <p:cNvSpPr txBox="1">
            <a:spLocks/>
          </p:cNvSpPr>
          <p:nvPr/>
        </p:nvSpPr>
        <p:spPr>
          <a:xfrm>
            <a:off x="1226904" y="4441460"/>
            <a:ext cx="4167027" cy="838435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theNumber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theNumber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44</a:t>
            </a:r>
          </a:p>
        </p:txBody>
      </p:sp>
    </p:spTree>
    <p:extLst>
      <p:ext uri="{BB962C8B-B14F-4D97-AF65-F5344CB8AC3E}">
        <p14:creationId xmlns:p14="http://schemas.microsoft.com/office/powerpoint/2010/main" val="419843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  <p:bldP spid="8" grpId="0" animBg="1"/>
      <p:bldP spid="9" grpId="0" build="p" animBg="1"/>
      <p:bldP spid="10" grpId="0" build="p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4" name="Content Placeholder 7">
            <a:extLst>
              <a:ext uri="{FF2B5EF4-FFF2-40B4-BE49-F238E27FC236}">
                <a16:creationId xmlns:a16="http://schemas.microsoft.com/office/drawing/2014/main" id="{EE30C338-92AE-47F9-B89D-CB766FF6016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996170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 Java, we can use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dirty="0"/>
              <a:t>.</a:t>
            </a:r>
          </a:p>
          <a:p>
            <a:r>
              <a:rPr lang="en-US" dirty="0"/>
              <a:t>In Kotlin, we avoid using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dirty="0"/>
              <a:t>.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DE77344-3199-4415-A457-7A0D785C912D}"/>
              </a:ext>
            </a:extLst>
          </p:cNvPr>
          <p:cNvSpPr txBox="1">
            <a:spLocks/>
          </p:cNvSpPr>
          <p:nvPr/>
        </p:nvSpPr>
        <p:spPr>
          <a:xfrm>
            <a:off x="918679" y="3197770"/>
            <a:ext cx="4167027" cy="405496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Dog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myDog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3D44E89-420E-4DE1-9A59-8CC22BFC442C}"/>
              </a:ext>
            </a:extLst>
          </p:cNvPr>
          <p:cNvSpPr txBox="1">
            <a:spLocks/>
          </p:cNvSpPr>
          <p:nvPr/>
        </p:nvSpPr>
        <p:spPr>
          <a:xfrm>
            <a:off x="6024081" y="3197770"/>
            <a:ext cx="4764640" cy="405496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myDog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Dog =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B1115736-4784-4F1A-8601-64B737B4DFCA}"/>
              </a:ext>
            </a:extLst>
          </p:cNvPr>
          <p:cNvSpPr txBox="1">
            <a:spLocks/>
          </p:cNvSpPr>
          <p:nvPr/>
        </p:nvSpPr>
        <p:spPr>
          <a:xfrm>
            <a:off x="6024081" y="3894584"/>
            <a:ext cx="4764640" cy="405496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myDog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Dog? =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87C8868-21C0-4411-9999-38355EA8911C}"/>
              </a:ext>
            </a:extLst>
          </p:cNvPr>
          <p:cNvSpPr txBox="1">
            <a:spLocks/>
          </p:cNvSpPr>
          <p:nvPr/>
        </p:nvSpPr>
        <p:spPr>
          <a:xfrm>
            <a:off x="6024081" y="4591398"/>
            <a:ext cx="4764640" cy="405496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myDog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p:sp>
        <p:nvSpPr>
          <p:cNvPr id="3" name="Thought Bubble: Cloud 2">
            <a:extLst>
              <a:ext uri="{FF2B5EF4-FFF2-40B4-BE49-F238E27FC236}">
                <a16:creationId xmlns:a16="http://schemas.microsoft.com/office/drawing/2014/main" id="{A54C24DE-E24C-4B77-8BC1-5EB33CE0BE16}"/>
              </a:ext>
            </a:extLst>
          </p:cNvPr>
          <p:cNvSpPr/>
          <p:nvPr/>
        </p:nvSpPr>
        <p:spPr>
          <a:xfrm>
            <a:off x="6791218" y="5335549"/>
            <a:ext cx="1921267" cy="1160980"/>
          </a:xfrm>
          <a:prstGeom prst="cloudCallout">
            <a:avLst>
              <a:gd name="adj1" fmla="val -28320"/>
              <a:gd name="adj2" fmla="val -7997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Nothing?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D542F8C-1438-4151-8B8C-59AEB41CD8DA}"/>
              </a:ext>
            </a:extLst>
          </p:cNvPr>
          <p:cNvCxnSpPr/>
          <p:nvPr/>
        </p:nvCxnSpPr>
        <p:spPr>
          <a:xfrm>
            <a:off x="6024081" y="3197770"/>
            <a:ext cx="4764640" cy="40549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E66D721-06E9-4C29-9AF8-027489EB1E59}"/>
              </a:ext>
            </a:extLst>
          </p:cNvPr>
          <p:cNvCxnSpPr>
            <a:cxnSpLocks/>
          </p:cNvCxnSpPr>
          <p:nvPr/>
        </p:nvCxnSpPr>
        <p:spPr>
          <a:xfrm flipV="1">
            <a:off x="6024081" y="3197770"/>
            <a:ext cx="4764640" cy="40549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7781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animBg="1"/>
      <p:bldP spid="12" grpId="0" animBg="1"/>
      <p:bldP spid="13" grpId="0" animBg="1"/>
      <p:bldP spid="7" grpId="0" animBg="1"/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4" name="Content Placeholder 7">
            <a:extLst>
              <a:ext uri="{FF2B5EF4-FFF2-40B4-BE49-F238E27FC236}">
                <a16:creationId xmlns:a16="http://schemas.microsoft.com/office/drawing/2014/main" id="{EE30C338-92AE-47F9-B89D-CB766FF6016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996170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 Java, we can use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dirty="0"/>
              <a:t>.</a:t>
            </a:r>
          </a:p>
          <a:p>
            <a:r>
              <a:rPr lang="en-US" dirty="0"/>
              <a:t>In Kotlin, we avoid using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dirty="0"/>
              <a:t>.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DE77344-3199-4415-A457-7A0D785C912D}"/>
              </a:ext>
            </a:extLst>
          </p:cNvPr>
          <p:cNvSpPr txBox="1">
            <a:spLocks/>
          </p:cNvSpPr>
          <p:nvPr/>
        </p:nvSpPr>
        <p:spPr>
          <a:xfrm>
            <a:off x="1226904" y="3197771"/>
            <a:ext cx="4167027" cy="2570191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Dog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myDog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...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myDog.bark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myDog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!=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myDog.bark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DB6C800-79A8-4FA0-A16E-80F5545808CF}"/>
              </a:ext>
            </a:extLst>
          </p:cNvPr>
          <p:cNvSpPr txBox="1">
            <a:spLocks/>
          </p:cNvSpPr>
          <p:nvPr/>
        </p:nvSpPr>
        <p:spPr>
          <a:xfrm>
            <a:off x="5869112" y="2834577"/>
            <a:ext cx="4764640" cy="3869008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myDog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Dog? =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...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myDog.bark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myDog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?.bark()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myDog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!!.bark()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theDog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Dog = !!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myDog</a:t>
            </a:r>
            <a:endParaRPr lang="en-US" sz="2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myDog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!=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myDog.bark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D3C3AD0-1826-459D-83F0-A865D40AD0D6}"/>
              </a:ext>
            </a:extLst>
          </p:cNvPr>
          <p:cNvCxnSpPr>
            <a:cxnSpLocks/>
          </p:cNvCxnSpPr>
          <p:nvPr/>
        </p:nvCxnSpPr>
        <p:spPr>
          <a:xfrm>
            <a:off x="6010382" y="3791164"/>
            <a:ext cx="1880171" cy="19185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44F924C-D3EC-49EF-8716-664B45815645}"/>
              </a:ext>
            </a:extLst>
          </p:cNvPr>
          <p:cNvCxnSpPr>
            <a:cxnSpLocks/>
          </p:cNvCxnSpPr>
          <p:nvPr/>
        </p:nvCxnSpPr>
        <p:spPr>
          <a:xfrm flipV="1">
            <a:off x="6010382" y="3791165"/>
            <a:ext cx="1952090" cy="19185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0851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  <p:bldP spid="9" grpId="0" uiExpand="1" build="p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4" name="Content Placeholder 7">
            <a:extLst>
              <a:ext uri="{FF2B5EF4-FFF2-40B4-BE49-F238E27FC236}">
                <a16:creationId xmlns:a16="http://schemas.microsoft.com/office/drawing/2014/main" id="{EE30C338-92AE-47F9-B89D-CB766FF6016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1392689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 Java, global functions do not exist.</a:t>
            </a:r>
          </a:p>
          <a:p>
            <a:pPr lvl="1"/>
            <a:r>
              <a:rPr lang="en-US" dirty="0"/>
              <a:t>Use class functions instead (static instance methods).</a:t>
            </a:r>
          </a:p>
          <a:p>
            <a:r>
              <a:rPr lang="en-US" dirty="0"/>
              <a:t>In Kotlin, global functions do exist.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C398E78-1FFF-48BA-8757-3CD8D166A6D4}"/>
              </a:ext>
            </a:extLst>
          </p:cNvPr>
          <p:cNvSpPr txBox="1">
            <a:spLocks/>
          </p:cNvSpPr>
          <p:nvPr/>
        </p:nvSpPr>
        <p:spPr>
          <a:xfrm>
            <a:off x="838199" y="3353251"/>
            <a:ext cx="6456453" cy="1271374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isPositive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(x: Int): Boolean {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0 &lt;= x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EA207AA-55DE-4012-9DE7-52A4C71C89EA}"/>
              </a:ext>
            </a:extLst>
          </p:cNvPr>
          <p:cNvSpPr txBox="1">
            <a:spLocks/>
          </p:cNvSpPr>
          <p:nvPr/>
        </p:nvSpPr>
        <p:spPr>
          <a:xfrm>
            <a:off x="838200" y="4954307"/>
            <a:ext cx="6456454" cy="1271374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isPositive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(x: Int = 5): Boolean {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0 &lt;= x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26244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10" grpId="0" uiExpand="1" build="p" animBg="1"/>
      <p:bldP spid="11" grpId="0" uiExpand="1" build="p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4" name="Content Placeholder 7">
            <a:extLst>
              <a:ext uri="{FF2B5EF4-FFF2-40B4-BE49-F238E27FC236}">
                <a16:creationId xmlns:a16="http://schemas.microsoft.com/office/drawing/2014/main" id="{EE30C338-92AE-47F9-B89D-CB766FF6016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1392689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 Java, global functions do not exist.</a:t>
            </a:r>
          </a:p>
          <a:p>
            <a:pPr lvl="1"/>
            <a:r>
              <a:rPr lang="en-US" dirty="0"/>
              <a:t>Use class functions instead (static instance methods).</a:t>
            </a:r>
          </a:p>
          <a:p>
            <a:r>
              <a:rPr lang="en-US" dirty="0"/>
              <a:t>In Kotlin, global functions do exist.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C398E78-1FFF-48BA-8757-3CD8D166A6D4}"/>
              </a:ext>
            </a:extLst>
          </p:cNvPr>
          <p:cNvSpPr txBox="1">
            <a:spLocks/>
          </p:cNvSpPr>
          <p:nvPr/>
        </p:nvSpPr>
        <p:spPr>
          <a:xfrm>
            <a:off x="838199" y="3353251"/>
            <a:ext cx="6456453" cy="1271374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isPositive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(x: Int): Boolean {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0 &lt;= x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EA207AA-55DE-4012-9DE7-52A4C71C89EA}"/>
              </a:ext>
            </a:extLst>
          </p:cNvPr>
          <p:cNvSpPr txBox="1">
            <a:spLocks/>
          </p:cNvSpPr>
          <p:nvPr/>
        </p:nvSpPr>
        <p:spPr>
          <a:xfrm>
            <a:off x="838200" y="4954307"/>
            <a:ext cx="6456454" cy="405496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isPositive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(x: Int) = 0 &lt;= x</a:t>
            </a:r>
          </a:p>
        </p:txBody>
      </p:sp>
    </p:spTree>
    <p:extLst>
      <p:ext uri="{BB962C8B-B14F-4D97-AF65-F5344CB8AC3E}">
        <p14:creationId xmlns:p14="http://schemas.microsoft.com/office/powerpoint/2010/main" val="2332284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4" name="Content Placeholder 7">
            <a:extLst>
              <a:ext uri="{FF2B5EF4-FFF2-40B4-BE49-F238E27FC236}">
                <a16:creationId xmlns:a16="http://schemas.microsoft.com/office/drawing/2014/main" id="{EE30C338-92AE-47F9-B89D-CB766FF6016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1392689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 Java, global functions do not exist.</a:t>
            </a:r>
          </a:p>
          <a:p>
            <a:pPr lvl="1"/>
            <a:r>
              <a:rPr lang="en-US" dirty="0"/>
              <a:t>Use class functions instead (static instance methods).</a:t>
            </a:r>
          </a:p>
          <a:p>
            <a:r>
              <a:rPr lang="en-US" dirty="0"/>
              <a:t>In Kotlin, global functions do exist.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C398E78-1FFF-48BA-8757-3CD8D166A6D4}"/>
              </a:ext>
            </a:extLst>
          </p:cNvPr>
          <p:cNvSpPr txBox="1">
            <a:spLocks/>
          </p:cNvSpPr>
          <p:nvPr/>
        </p:nvSpPr>
        <p:spPr>
          <a:xfrm>
            <a:off x="838199" y="3353251"/>
            <a:ext cx="6456453" cy="1271374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printTwice</a:t>
            </a: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(text: String): Unit {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print(text); print(text)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97347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 animBg="1"/>
    </p:bldLst>
  </p:timing>
</p:sld>
</file>

<file path=ppt/theme/theme1.xml><?xml version="1.0" encoding="utf-8"?>
<a:theme xmlns:a="http://schemas.openxmlformats.org/drawingml/2006/main" name="JU Grå">
  <a:themeElements>
    <a:clrScheme name="Custom 5">
      <a:dk1>
        <a:srgbClr val="000000"/>
      </a:dk1>
      <a:lt1>
        <a:srgbClr val="FFFFFF"/>
      </a:lt1>
      <a:dk2>
        <a:srgbClr val="003865"/>
      </a:dk2>
      <a:lt2>
        <a:srgbClr val="EBEBDF"/>
      </a:lt2>
      <a:accent1>
        <a:srgbClr val="961B81"/>
      </a:accent1>
      <a:accent2>
        <a:srgbClr val="FFB500"/>
      </a:accent2>
      <a:accent3>
        <a:srgbClr val="003865"/>
      </a:accent3>
      <a:accent4>
        <a:srgbClr val="EBEBDF"/>
      </a:accent4>
      <a:accent5>
        <a:srgbClr val="009CDE"/>
      </a:accent5>
      <a:accent6>
        <a:srgbClr val="007A33"/>
      </a:accent6>
      <a:hlink>
        <a:srgbClr val="EBEBDF"/>
      </a:hlink>
      <a:folHlink>
        <a:srgbClr val="EBEBDF"/>
      </a:folHlink>
    </a:clrScheme>
    <a:fontScheme name="Custom 1">
      <a:majorFont>
        <a:latin typeface="Arial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9043</TotalTime>
  <Words>1198</Words>
  <Application>Microsoft Office PowerPoint</Application>
  <PresentationFormat>Widescreen</PresentationFormat>
  <Paragraphs>209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BentonSans Medium</vt:lpstr>
      <vt:lpstr>BentonSans Regular</vt:lpstr>
      <vt:lpstr>Calibri</vt:lpstr>
      <vt:lpstr>Courier New</vt:lpstr>
      <vt:lpstr>Georgia</vt:lpstr>
      <vt:lpstr>JU Grå</vt:lpstr>
      <vt:lpstr>PowerPoint Presentation</vt:lpstr>
      <vt:lpstr>Kotlin</vt:lpstr>
      <vt:lpstr>Datatypes</vt:lpstr>
      <vt:lpstr>Variables</vt:lpstr>
      <vt:lpstr>Variables</vt:lpstr>
      <vt:lpstr>Variables</vt:lpstr>
      <vt:lpstr>Functions</vt:lpstr>
      <vt:lpstr>Functions</vt:lpstr>
      <vt:lpstr>Functions</vt:lpstr>
      <vt:lpstr>Nested functions</vt:lpstr>
      <vt:lpstr>Nested functions</vt:lpstr>
      <vt:lpstr>Nested functions</vt:lpstr>
      <vt:lpstr>Nested functions</vt:lpstr>
      <vt:lpstr>Nested functions</vt:lpstr>
      <vt:lpstr>Nested functions</vt:lpstr>
      <vt:lpstr>Nested functions</vt:lpstr>
      <vt:lpstr>Nested functions</vt:lpstr>
      <vt:lpstr>The special let &amp; run function</vt:lpstr>
      <vt:lpstr>The special let &amp; run function</vt:lpstr>
      <vt:lpstr>The special apply &amp; also function</vt:lpstr>
      <vt:lpstr>Data classes</vt:lpstr>
      <vt:lpstr>classes</vt:lpstr>
      <vt:lpstr>Inheritance</vt:lpstr>
    </vt:vector>
  </TitlesOfParts>
  <Company>Jönköping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Oskar Pollack</dc:creator>
  <cp:lastModifiedBy>Peter Larsson-Green</cp:lastModifiedBy>
  <cp:revision>260</cp:revision>
  <dcterms:created xsi:type="dcterms:W3CDTF">2015-07-17T09:22:03Z</dcterms:created>
  <dcterms:modified xsi:type="dcterms:W3CDTF">2020-01-17T10:59:09Z</dcterms:modified>
</cp:coreProperties>
</file>