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7"/>
  </p:notesMasterIdLst>
  <p:handoutMasterIdLst>
    <p:handoutMasterId r:id="rId18"/>
  </p:handoutMasterIdLst>
  <p:sldIdLst>
    <p:sldId id="446" r:id="rId5"/>
    <p:sldId id="447" r:id="rId6"/>
    <p:sldId id="453" r:id="rId7"/>
    <p:sldId id="454" r:id="rId8"/>
    <p:sldId id="455" r:id="rId9"/>
    <p:sldId id="456" r:id="rId10"/>
    <p:sldId id="457" r:id="rId11"/>
    <p:sldId id="458" r:id="rId12"/>
    <p:sldId id="459" r:id="rId13"/>
    <p:sldId id="460" r:id="rId14"/>
    <p:sldId id="461" r:id="rId15"/>
    <p:sldId id="4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1/10/23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1/10/23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3419159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277826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63598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97096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18335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231095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33772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408124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374591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348789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1/10/23</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t>Book Recommendation system using KNN</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normAutofit/>
          </a:bodyPr>
          <a:lstStyle/>
          <a:p>
            <a:r>
              <a:rPr lang="en-US" dirty="0"/>
              <a:t>KNN implementation</a:t>
            </a:r>
          </a:p>
        </p:txBody>
      </p:sp>
      <p:sp>
        <p:nvSpPr>
          <p:cNvPr id="3" name="Text Placeholder 2">
            <a:extLst>
              <a:ext uri="{FF2B5EF4-FFF2-40B4-BE49-F238E27FC236}">
                <a16:creationId xmlns:a16="http://schemas.microsoft.com/office/drawing/2014/main" id="{C83ADDD5-D231-0F18-CE26-6A22636D77BC}"/>
              </a:ext>
            </a:extLst>
          </p:cNvPr>
          <p:cNvSpPr>
            <a:spLocks noGrp="1"/>
          </p:cNvSpPr>
          <p:nvPr>
            <p:ph type="body" sz="quarter" idx="14"/>
          </p:nvPr>
        </p:nvSpPr>
        <p:spPr>
          <a:xfrm>
            <a:off x="853965" y="1741504"/>
            <a:ext cx="10539249" cy="903767"/>
          </a:xfrm>
        </p:spPr>
        <p:txBody>
          <a:bodyPr/>
          <a:lstStyle/>
          <a:p>
            <a:r>
              <a:rPr lang="en-US" b="0" i="0" dirty="0">
                <a:solidFill>
                  <a:srgbClr val="D5D5D5"/>
                </a:solidFill>
                <a:effectLst/>
                <a:latin typeface="Roboto" panose="02000000000000000000" pitchFamily="2" charset="0"/>
              </a:rPr>
              <a:t>implementing KNN algorithm in order to get the best recommend books</a:t>
            </a:r>
            <a:endParaRPr lang="en-US" b="0" dirty="0">
              <a:solidFill>
                <a:srgbClr val="D4D4D4"/>
              </a:solidFill>
              <a:effectLst/>
              <a:latin typeface="Courier New" panose="02070309020205020404" pitchFamily="49" charset="0"/>
            </a:endParaRPr>
          </a:p>
        </p:txBody>
      </p:sp>
      <p:pic>
        <p:nvPicPr>
          <p:cNvPr id="10" name="Picture 9">
            <a:extLst>
              <a:ext uri="{FF2B5EF4-FFF2-40B4-BE49-F238E27FC236}">
                <a16:creationId xmlns:a16="http://schemas.microsoft.com/office/drawing/2014/main" id="{2741E22A-904F-4EDD-65FF-AEC5883057DC}"/>
              </a:ext>
            </a:extLst>
          </p:cNvPr>
          <p:cNvPicPr>
            <a:picLocks noChangeAspect="1"/>
          </p:cNvPicPr>
          <p:nvPr/>
        </p:nvPicPr>
        <p:blipFill>
          <a:blip r:embed="rId3"/>
          <a:srcRect/>
          <a:stretch/>
        </p:blipFill>
        <p:spPr>
          <a:xfrm>
            <a:off x="1709573" y="3340861"/>
            <a:ext cx="9089242" cy="2116953"/>
          </a:xfrm>
          <a:prstGeom prst="rect">
            <a:avLst/>
          </a:prstGeom>
        </p:spPr>
      </p:pic>
    </p:spTree>
    <p:extLst>
      <p:ext uri="{BB962C8B-B14F-4D97-AF65-F5344CB8AC3E}">
        <p14:creationId xmlns:p14="http://schemas.microsoft.com/office/powerpoint/2010/main" val="163502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normAutofit/>
          </a:bodyPr>
          <a:lstStyle/>
          <a:p>
            <a:r>
              <a:rPr lang="en-US" dirty="0"/>
              <a:t>Final Result</a:t>
            </a:r>
          </a:p>
        </p:txBody>
      </p:sp>
      <p:sp>
        <p:nvSpPr>
          <p:cNvPr id="3" name="Text Placeholder 2">
            <a:extLst>
              <a:ext uri="{FF2B5EF4-FFF2-40B4-BE49-F238E27FC236}">
                <a16:creationId xmlns:a16="http://schemas.microsoft.com/office/drawing/2014/main" id="{C83ADDD5-D231-0F18-CE26-6A22636D77BC}"/>
              </a:ext>
            </a:extLst>
          </p:cNvPr>
          <p:cNvSpPr>
            <a:spLocks noGrp="1"/>
          </p:cNvSpPr>
          <p:nvPr>
            <p:ph type="body" sz="quarter" idx="14"/>
          </p:nvPr>
        </p:nvSpPr>
        <p:spPr>
          <a:xfrm>
            <a:off x="853965" y="1741504"/>
            <a:ext cx="10539249" cy="903767"/>
          </a:xfrm>
        </p:spPr>
        <p:txBody>
          <a:bodyPr/>
          <a:lstStyle/>
          <a:p>
            <a:r>
              <a:rPr lang="en-US" b="0" dirty="0">
                <a:effectLst/>
                <a:latin typeface="Courier New" panose="02070309020205020404" pitchFamily="49" charset="0"/>
              </a:rPr>
              <a:t>the most 5 Recommended Books</a:t>
            </a:r>
            <a:r>
              <a:rPr lang="en-US" dirty="0">
                <a:latin typeface="Courier New" panose="02070309020205020404" pitchFamily="49" charset="0"/>
              </a:rPr>
              <a:t> for the given book name</a:t>
            </a:r>
            <a:r>
              <a:rPr lang="en-US" dirty="0">
                <a:solidFill>
                  <a:srgbClr val="D4D4D4"/>
                </a:solidFill>
                <a:latin typeface="Courier New" panose="02070309020205020404" pitchFamily="49" charset="0"/>
              </a:rPr>
              <a:t>:</a:t>
            </a:r>
            <a:endParaRPr lang="en-US" b="0" dirty="0">
              <a:solidFill>
                <a:srgbClr val="D4D4D4"/>
              </a:solidFill>
              <a:effectLst/>
              <a:latin typeface="Courier New" panose="02070309020205020404" pitchFamily="49" charset="0"/>
            </a:endParaRPr>
          </a:p>
        </p:txBody>
      </p:sp>
      <p:pic>
        <p:nvPicPr>
          <p:cNvPr id="5" name="Picture 4" descr="Graphical user interface, text&#10;&#10;Description automatically generated">
            <a:extLst>
              <a:ext uri="{FF2B5EF4-FFF2-40B4-BE49-F238E27FC236}">
                <a16:creationId xmlns:a16="http://schemas.microsoft.com/office/drawing/2014/main" id="{3E32E1FE-5696-A2F5-97F1-A441A534A0FA}"/>
              </a:ext>
            </a:extLst>
          </p:cNvPr>
          <p:cNvPicPr>
            <a:picLocks noChangeAspect="1"/>
          </p:cNvPicPr>
          <p:nvPr/>
        </p:nvPicPr>
        <p:blipFill>
          <a:blip r:embed="rId3"/>
          <a:stretch>
            <a:fillRect/>
          </a:stretch>
        </p:blipFill>
        <p:spPr>
          <a:xfrm>
            <a:off x="1277516" y="2732567"/>
            <a:ext cx="9636968" cy="1969508"/>
          </a:xfrm>
          <a:prstGeom prst="rect">
            <a:avLst/>
          </a:prstGeom>
        </p:spPr>
      </p:pic>
    </p:spTree>
    <p:extLst>
      <p:ext uri="{BB962C8B-B14F-4D97-AF65-F5344CB8AC3E}">
        <p14:creationId xmlns:p14="http://schemas.microsoft.com/office/powerpoint/2010/main" val="141850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5255"/>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6847488" y="3993931"/>
            <a:ext cx="11174819" cy="903767"/>
          </a:xfrm>
        </p:spPr>
        <p:txBody>
          <a:bodyPr>
            <a:normAutofit/>
          </a:bodyPr>
          <a:lstStyle/>
          <a:p>
            <a:r>
              <a:rPr lang="en-US" dirty="0"/>
              <a:t>Thank you</a:t>
            </a:r>
          </a:p>
        </p:txBody>
      </p:sp>
      <p:sp>
        <p:nvSpPr>
          <p:cNvPr id="6" name="Text Placeholder 5">
            <a:extLst>
              <a:ext uri="{FF2B5EF4-FFF2-40B4-BE49-F238E27FC236}">
                <a16:creationId xmlns:a16="http://schemas.microsoft.com/office/drawing/2014/main" id="{12B2D29F-C119-C69D-FF91-0BDB8DF9C35F}"/>
              </a:ext>
            </a:extLst>
          </p:cNvPr>
          <p:cNvSpPr>
            <a:spLocks noGrp="1"/>
          </p:cNvSpPr>
          <p:nvPr>
            <p:ph type="body" sz="quarter" idx="14"/>
          </p:nvPr>
        </p:nvSpPr>
        <p:spPr>
          <a:xfrm>
            <a:off x="8579069" y="5102684"/>
            <a:ext cx="4645152" cy="903768"/>
          </a:xfrm>
        </p:spPr>
        <p:txBody>
          <a:bodyPr/>
          <a:lstStyle/>
          <a:p>
            <a:r>
              <a:rPr lang="en-TR" dirty="0"/>
              <a:t>Maryam Alrubaye </a:t>
            </a:r>
          </a:p>
          <a:p>
            <a:r>
              <a:rPr lang="en-US" dirty="0"/>
              <a:t>B1905.090004</a:t>
            </a:r>
            <a:endParaRPr lang="en-TR" dirty="0"/>
          </a:p>
        </p:txBody>
      </p:sp>
    </p:spTree>
    <p:extLst>
      <p:ext uri="{BB962C8B-B14F-4D97-AF65-F5344CB8AC3E}">
        <p14:creationId xmlns:p14="http://schemas.microsoft.com/office/powerpoint/2010/main" val="50395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What is Book Recommendation system?</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998482" y="2239535"/>
            <a:ext cx="10415751" cy="4197096"/>
          </a:xfrm>
        </p:spPr>
        <p:txBody>
          <a:bodyPr/>
          <a:lstStyle/>
          <a:p>
            <a:r>
              <a:rPr lang="en-US" sz="2400" b="0" i="0" dirty="0">
                <a:effectLst/>
                <a:latin typeface="Söhne"/>
              </a:rPr>
              <a:t>A book recommendation system is a computer-based system that uses data and algorithms to recommend books to users based on their interests and preferences. The goal of a book recommendation system is to help users discover new books that they might enjoy reading, by presenting them with a list of recommendations based on their past reading history and other relevant factors.</a:t>
            </a:r>
            <a:endParaRPr lang="en-US" sz="2400" dirty="0"/>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What KNN ?</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998482" y="2239535"/>
            <a:ext cx="10415751" cy="4197096"/>
          </a:xfrm>
        </p:spPr>
        <p:txBody>
          <a:bodyPr/>
          <a:lstStyle/>
          <a:p>
            <a:r>
              <a:rPr lang="en-US" sz="2400" dirty="0">
                <a:solidFill>
                  <a:srgbClr val="D1D5DB"/>
                </a:solidFill>
                <a:latin typeface="Söhne"/>
              </a:rPr>
              <a:t>T</a:t>
            </a:r>
            <a:r>
              <a:rPr lang="en-US" sz="2400" b="0" i="0" dirty="0">
                <a:solidFill>
                  <a:srgbClr val="D1D5DB"/>
                </a:solidFill>
                <a:effectLst/>
                <a:latin typeface="Söhne"/>
              </a:rPr>
              <a:t>he k-nearest neighbors (KNN) algorithm is a method for classifying and predicting the value of an unknown data point based on its similarity to a set of known data points. It works by finding the k-nearest neighbors (where k is a user-defined parameter) of the unknown data point, and using the values of these neighbors to make a prediction. KNN is a non-parametric method, meaning that it does not make any assumptions about the underlying data distribution or the relationships between the features. It is often used in applications such as recommendation systems, where it can be used to find similar items and make recommendations based on the preferences of other users.</a:t>
            </a:r>
            <a:endParaRPr lang="en-US" sz="2400" dirty="0"/>
          </a:p>
        </p:txBody>
      </p:sp>
    </p:spTree>
    <p:extLst>
      <p:ext uri="{BB962C8B-B14F-4D97-AF65-F5344CB8AC3E}">
        <p14:creationId xmlns:p14="http://schemas.microsoft.com/office/powerpoint/2010/main" val="206257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Why KNN ?</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903890" y="1933903"/>
            <a:ext cx="10510343" cy="4502728"/>
          </a:xfrm>
        </p:spPr>
        <p:txBody>
          <a:bodyPr/>
          <a:lstStyle/>
          <a:p>
            <a:pPr algn="l"/>
            <a:r>
              <a:rPr lang="en-US" sz="2400" b="0" i="0" dirty="0">
                <a:solidFill>
                  <a:srgbClr val="D1D5DB"/>
                </a:solidFill>
                <a:effectLst/>
                <a:latin typeface="Söhne"/>
              </a:rPr>
              <a:t>KNN was chosen because it is a simple and effective method for finding similar items and making recommendations based on the preferences of other users.</a:t>
            </a:r>
          </a:p>
          <a:p>
            <a:pPr algn="l"/>
            <a:r>
              <a:rPr lang="en-US" sz="2400" b="0" i="0" dirty="0">
                <a:solidFill>
                  <a:srgbClr val="D1D5DB"/>
                </a:solidFill>
                <a:effectLst/>
                <a:latin typeface="Söhne"/>
              </a:rPr>
              <a:t>In the context of a book recommendation system, KNN can be used to recommend books to a user based on the ratings and preferences of other users who have rated similar books. By finding the k-nearest neighbors of a specific book and using their ratings to predict the rating that the user would give to that book, the system can recommend books that are likely to be of interest to the user based on their past reading history and the preferences of other users.</a:t>
            </a:r>
          </a:p>
          <a:p>
            <a:pPr algn="l"/>
            <a:r>
              <a:rPr lang="en-US" sz="2400" b="0" i="0" dirty="0">
                <a:solidFill>
                  <a:srgbClr val="D1D5DB"/>
                </a:solidFill>
                <a:effectLst/>
                <a:latin typeface="Söhne"/>
              </a:rPr>
              <a:t>Overall, KNN is a popular choice for implementing book recommendation systems because it is simple to implement, flexible, and effective at finding similar items and making recommendations based on the preferences of other users.</a:t>
            </a:r>
          </a:p>
        </p:txBody>
      </p:sp>
    </p:spTree>
    <p:extLst>
      <p:ext uri="{BB962C8B-B14F-4D97-AF65-F5344CB8AC3E}">
        <p14:creationId xmlns:p14="http://schemas.microsoft.com/office/powerpoint/2010/main" val="285641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normAutofit fontScale="90000"/>
          </a:bodyPr>
          <a:lstStyle/>
          <a:p>
            <a:r>
              <a:rPr lang="en-US" dirty="0"/>
              <a:t>What is the method used in Book Recommendation system ?</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903890" y="1933903"/>
            <a:ext cx="10510343" cy="4502728"/>
          </a:xfrm>
        </p:spPr>
        <p:txBody>
          <a:bodyPr/>
          <a:lstStyle/>
          <a:p>
            <a:pPr algn="l"/>
            <a:r>
              <a:rPr lang="en-US" sz="2400" b="0" i="0" dirty="0">
                <a:solidFill>
                  <a:srgbClr val="D1D5DB"/>
                </a:solidFill>
                <a:effectLst/>
                <a:latin typeface="Söhne"/>
              </a:rPr>
              <a:t>The method used in this book recommendation system is collaborative filtering, which recommends items to users based on the preferences of similar users. The Nearest Neighbors algorithm from scikit-learn is used to implement the collaborative filtering approach. Collaborative filtering is a widely used method for recommendation systems, as it is able to leverage the preferences of similar users to make personalized recommendations.</a:t>
            </a:r>
          </a:p>
        </p:txBody>
      </p:sp>
    </p:spTree>
    <p:extLst>
      <p:ext uri="{BB962C8B-B14F-4D97-AF65-F5344CB8AC3E}">
        <p14:creationId xmlns:p14="http://schemas.microsoft.com/office/powerpoint/2010/main" val="56274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normAutofit/>
          </a:bodyPr>
          <a:lstStyle/>
          <a:p>
            <a:r>
              <a:rPr lang="en-US" dirty="0"/>
              <a:t>Data Set used after cleaning</a:t>
            </a:r>
          </a:p>
        </p:txBody>
      </p:sp>
      <p:sp>
        <p:nvSpPr>
          <p:cNvPr id="3" name="Text Placeholder 2">
            <a:extLst>
              <a:ext uri="{FF2B5EF4-FFF2-40B4-BE49-F238E27FC236}">
                <a16:creationId xmlns:a16="http://schemas.microsoft.com/office/drawing/2014/main" id="{C83ADDD5-D231-0F18-CE26-6A22636D77BC}"/>
              </a:ext>
            </a:extLst>
          </p:cNvPr>
          <p:cNvSpPr>
            <a:spLocks noGrp="1"/>
          </p:cNvSpPr>
          <p:nvPr>
            <p:ph type="body" sz="quarter" idx="14"/>
          </p:nvPr>
        </p:nvSpPr>
        <p:spPr>
          <a:xfrm>
            <a:off x="853965" y="1741504"/>
            <a:ext cx="10539249" cy="903767"/>
          </a:xfrm>
        </p:spPr>
        <p:txBody>
          <a:bodyPr/>
          <a:lstStyle/>
          <a:p>
            <a:r>
              <a:rPr lang="en-US" dirty="0"/>
              <a:t>The recommendation system has three dataset which are Books and book rating and also users dataset here is the sample of each dataset after </a:t>
            </a:r>
            <a:r>
              <a:rPr lang="en-US" dirty="0" err="1"/>
              <a:t>preproccessing</a:t>
            </a:r>
            <a:r>
              <a:rPr lang="en-US" dirty="0"/>
              <a:t> the data</a:t>
            </a:r>
            <a:endParaRPr lang="en-TR" dirty="0"/>
          </a:p>
        </p:txBody>
      </p:sp>
      <p:pic>
        <p:nvPicPr>
          <p:cNvPr id="7" name="Picture 6" descr="Graphical user interface, application&#10;&#10;Description automatically generated">
            <a:extLst>
              <a:ext uri="{FF2B5EF4-FFF2-40B4-BE49-F238E27FC236}">
                <a16:creationId xmlns:a16="http://schemas.microsoft.com/office/drawing/2014/main" id="{DA365F8C-7831-8286-C3C1-4F91B26A0EDC}"/>
              </a:ext>
            </a:extLst>
          </p:cNvPr>
          <p:cNvPicPr>
            <a:picLocks noChangeAspect="1"/>
          </p:cNvPicPr>
          <p:nvPr/>
        </p:nvPicPr>
        <p:blipFill>
          <a:blip r:embed="rId3"/>
          <a:stretch>
            <a:fillRect/>
          </a:stretch>
        </p:blipFill>
        <p:spPr>
          <a:xfrm>
            <a:off x="544786" y="3030425"/>
            <a:ext cx="3542009" cy="2009409"/>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2741E22A-904F-4EDD-65FF-AEC5883057DC}"/>
              </a:ext>
            </a:extLst>
          </p:cNvPr>
          <p:cNvPicPr>
            <a:picLocks noChangeAspect="1"/>
          </p:cNvPicPr>
          <p:nvPr/>
        </p:nvPicPr>
        <p:blipFill>
          <a:blip r:embed="rId4"/>
          <a:stretch>
            <a:fillRect/>
          </a:stretch>
        </p:blipFill>
        <p:spPr>
          <a:xfrm>
            <a:off x="4498421" y="3030425"/>
            <a:ext cx="3316902" cy="2009409"/>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9A41D38-329C-6A83-B8FC-4FA1763CCF18}"/>
              </a:ext>
            </a:extLst>
          </p:cNvPr>
          <p:cNvPicPr>
            <a:picLocks noChangeAspect="1"/>
          </p:cNvPicPr>
          <p:nvPr/>
        </p:nvPicPr>
        <p:blipFill>
          <a:blip r:embed="rId5"/>
          <a:stretch>
            <a:fillRect/>
          </a:stretch>
        </p:blipFill>
        <p:spPr>
          <a:xfrm>
            <a:off x="8025530" y="3017931"/>
            <a:ext cx="3956263" cy="2021903"/>
          </a:xfrm>
          <a:prstGeom prst="rect">
            <a:avLst/>
          </a:prstGeom>
        </p:spPr>
      </p:pic>
    </p:spTree>
    <p:extLst>
      <p:ext uri="{BB962C8B-B14F-4D97-AF65-F5344CB8AC3E}">
        <p14:creationId xmlns:p14="http://schemas.microsoft.com/office/powerpoint/2010/main" val="215647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normAutofit/>
          </a:bodyPr>
          <a:lstStyle/>
          <a:p>
            <a:r>
              <a:rPr lang="en-US" dirty="0"/>
              <a:t>Data visualization</a:t>
            </a:r>
          </a:p>
        </p:txBody>
      </p:sp>
      <p:sp>
        <p:nvSpPr>
          <p:cNvPr id="3" name="Text Placeholder 2">
            <a:extLst>
              <a:ext uri="{FF2B5EF4-FFF2-40B4-BE49-F238E27FC236}">
                <a16:creationId xmlns:a16="http://schemas.microsoft.com/office/drawing/2014/main" id="{C83ADDD5-D231-0F18-CE26-6A22636D77BC}"/>
              </a:ext>
            </a:extLst>
          </p:cNvPr>
          <p:cNvSpPr>
            <a:spLocks noGrp="1"/>
          </p:cNvSpPr>
          <p:nvPr>
            <p:ph type="body" sz="quarter" idx="14"/>
          </p:nvPr>
        </p:nvSpPr>
        <p:spPr>
          <a:xfrm>
            <a:off x="853965" y="1741504"/>
            <a:ext cx="10539249" cy="903767"/>
          </a:xfrm>
        </p:spPr>
        <p:txBody>
          <a:bodyPr/>
          <a:lstStyle/>
          <a:p>
            <a:r>
              <a:rPr lang="en-US" b="0" dirty="0">
                <a:solidFill>
                  <a:srgbClr val="D4D4D4"/>
                </a:solidFill>
                <a:effectLst/>
                <a:latin typeface="Courier New" panose="02070309020205020404" pitchFamily="49" charset="0"/>
              </a:rPr>
              <a:t>average ratings by age range</a:t>
            </a:r>
          </a:p>
        </p:txBody>
      </p:sp>
      <p:pic>
        <p:nvPicPr>
          <p:cNvPr id="10" name="Picture 9">
            <a:extLst>
              <a:ext uri="{FF2B5EF4-FFF2-40B4-BE49-F238E27FC236}">
                <a16:creationId xmlns:a16="http://schemas.microsoft.com/office/drawing/2014/main" id="{2741E22A-904F-4EDD-65FF-AEC5883057DC}"/>
              </a:ext>
            </a:extLst>
          </p:cNvPr>
          <p:cNvPicPr>
            <a:picLocks noChangeAspect="1"/>
          </p:cNvPicPr>
          <p:nvPr/>
        </p:nvPicPr>
        <p:blipFill>
          <a:blip r:embed="rId3"/>
          <a:srcRect/>
          <a:stretch/>
        </p:blipFill>
        <p:spPr>
          <a:xfrm>
            <a:off x="3296637" y="2935832"/>
            <a:ext cx="4890922" cy="3538290"/>
          </a:xfrm>
          <a:prstGeom prst="rect">
            <a:avLst/>
          </a:prstGeom>
        </p:spPr>
      </p:pic>
    </p:spTree>
    <p:extLst>
      <p:ext uri="{BB962C8B-B14F-4D97-AF65-F5344CB8AC3E}">
        <p14:creationId xmlns:p14="http://schemas.microsoft.com/office/powerpoint/2010/main" val="419374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normAutofit/>
          </a:bodyPr>
          <a:lstStyle/>
          <a:p>
            <a:r>
              <a:rPr lang="en-US" dirty="0"/>
              <a:t>Data visualization</a:t>
            </a:r>
          </a:p>
        </p:txBody>
      </p:sp>
      <p:sp>
        <p:nvSpPr>
          <p:cNvPr id="3" name="Text Placeholder 2">
            <a:extLst>
              <a:ext uri="{FF2B5EF4-FFF2-40B4-BE49-F238E27FC236}">
                <a16:creationId xmlns:a16="http://schemas.microsoft.com/office/drawing/2014/main" id="{C83ADDD5-D231-0F18-CE26-6A22636D77BC}"/>
              </a:ext>
            </a:extLst>
          </p:cNvPr>
          <p:cNvSpPr>
            <a:spLocks noGrp="1"/>
          </p:cNvSpPr>
          <p:nvPr>
            <p:ph type="body" sz="quarter" idx="14"/>
          </p:nvPr>
        </p:nvSpPr>
        <p:spPr>
          <a:xfrm>
            <a:off x="853965" y="1741504"/>
            <a:ext cx="10539249" cy="903767"/>
          </a:xfrm>
        </p:spPr>
        <p:txBody>
          <a:bodyPr/>
          <a:lstStyle/>
          <a:p>
            <a:r>
              <a:rPr lang="en-US" dirty="0">
                <a:solidFill>
                  <a:srgbClr val="D4D4D4"/>
                </a:solidFill>
                <a:latin typeface="Courier New" panose="02070309020205020404" pitchFamily="49" charset="0"/>
              </a:rPr>
              <a:t>D</a:t>
            </a:r>
            <a:r>
              <a:rPr lang="en-US" b="0" dirty="0">
                <a:solidFill>
                  <a:srgbClr val="D4D4D4"/>
                </a:solidFill>
                <a:effectLst/>
                <a:latin typeface="Courier New" panose="02070309020205020404" pitchFamily="49" charset="0"/>
              </a:rPr>
              <a:t>istribution of ratings for different books</a:t>
            </a:r>
          </a:p>
        </p:txBody>
      </p:sp>
      <p:pic>
        <p:nvPicPr>
          <p:cNvPr id="10" name="Picture 9">
            <a:extLst>
              <a:ext uri="{FF2B5EF4-FFF2-40B4-BE49-F238E27FC236}">
                <a16:creationId xmlns:a16="http://schemas.microsoft.com/office/drawing/2014/main" id="{2741E22A-904F-4EDD-65FF-AEC5883057DC}"/>
              </a:ext>
            </a:extLst>
          </p:cNvPr>
          <p:cNvPicPr>
            <a:picLocks noChangeAspect="1"/>
          </p:cNvPicPr>
          <p:nvPr/>
        </p:nvPicPr>
        <p:blipFill>
          <a:blip r:embed="rId3"/>
          <a:srcRect/>
          <a:stretch/>
        </p:blipFill>
        <p:spPr>
          <a:xfrm>
            <a:off x="2298153" y="2635794"/>
            <a:ext cx="7234729" cy="3404578"/>
          </a:xfrm>
          <a:prstGeom prst="rect">
            <a:avLst/>
          </a:prstGeom>
        </p:spPr>
      </p:pic>
    </p:spTree>
    <p:extLst>
      <p:ext uri="{BB962C8B-B14F-4D97-AF65-F5344CB8AC3E}">
        <p14:creationId xmlns:p14="http://schemas.microsoft.com/office/powerpoint/2010/main" val="362784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normAutofit/>
          </a:bodyPr>
          <a:lstStyle/>
          <a:p>
            <a:r>
              <a:rPr lang="en-US" b="0" i="0" dirty="0">
                <a:solidFill>
                  <a:srgbClr val="D5D5D5"/>
                </a:solidFill>
                <a:effectLst/>
                <a:latin typeface="Roboto" panose="020F0502020204030204" pitchFamily="34" charset="0"/>
              </a:rPr>
              <a:t>most popular books</a:t>
            </a:r>
            <a:endParaRPr lang="en-US" dirty="0"/>
          </a:p>
        </p:txBody>
      </p:sp>
      <p:pic>
        <p:nvPicPr>
          <p:cNvPr id="10" name="Picture 9">
            <a:extLst>
              <a:ext uri="{FF2B5EF4-FFF2-40B4-BE49-F238E27FC236}">
                <a16:creationId xmlns:a16="http://schemas.microsoft.com/office/drawing/2014/main" id="{2741E22A-904F-4EDD-65FF-AEC5883057DC}"/>
              </a:ext>
            </a:extLst>
          </p:cNvPr>
          <p:cNvPicPr>
            <a:picLocks noChangeAspect="1"/>
          </p:cNvPicPr>
          <p:nvPr/>
        </p:nvPicPr>
        <p:blipFill>
          <a:blip r:embed="rId3"/>
          <a:srcRect/>
          <a:stretch/>
        </p:blipFill>
        <p:spPr>
          <a:xfrm>
            <a:off x="2298153" y="2802448"/>
            <a:ext cx="7234729" cy="3071269"/>
          </a:xfrm>
          <a:prstGeom prst="rect">
            <a:avLst/>
          </a:prstGeom>
        </p:spPr>
      </p:pic>
    </p:spTree>
    <p:extLst>
      <p:ext uri="{BB962C8B-B14F-4D97-AF65-F5344CB8AC3E}">
        <p14:creationId xmlns:p14="http://schemas.microsoft.com/office/powerpoint/2010/main" val="22932418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526</Words>
  <Application>Microsoft Macintosh PowerPoint</Application>
  <PresentationFormat>Widescreen</PresentationFormat>
  <Paragraphs>37</Paragraphs>
  <Slides>12</Slides>
  <Notes>12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12</vt:i4>
      </vt:variant>
    </vt:vector>
  </HeadingPairs>
  <TitlesOfParts>
    <vt:vector size="23" baseType="lpstr">
      <vt:lpstr>Arial</vt:lpstr>
      <vt:lpstr>Calibri</vt:lpstr>
      <vt:lpstr>Courier New</vt:lpstr>
      <vt:lpstr>Roboto</vt:lpstr>
      <vt:lpstr>Segoe UI</vt:lpstr>
      <vt:lpstr>Segoe UI Light</vt:lpstr>
      <vt:lpstr>Söhne</vt:lpstr>
      <vt:lpstr>Balancing Act</vt:lpstr>
      <vt:lpstr>Wellspring</vt:lpstr>
      <vt:lpstr>Star of the show</vt:lpstr>
      <vt:lpstr>Amusements</vt:lpstr>
      <vt:lpstr>Book Recommendation system using KNN</vt:lpstr>
      <vt:lpstr>What is Book Recommendation system?</vt:lpstr>
      <vt:lpstr>What KNN ?</vt:lpstr>
      <vt:lpstr>Why KNN ?</vt:lpstr>
      <vt:lpstr>What is the method used in Book Recommendation system ?</vt:lpstr>
      <vt:lpstr>Data Set used after cleaning</vt:lpstr>
      <vt:lpstr>Data visualization</vt:lpstr>
      <vt:lpstr>Data visualization</vt:lpstr>
      <vt:lpstr>most popular books</vt:lpstr>
      <vt:lpstr>KNN implementation</vt:lpstr>
      <vt:lpstr>Final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2023-01-09T22:13:25Z</dcterms:modified>
</cp:coreProperties>
</file>