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video/mp4" Extension="mp4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League Spartan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9.jpe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1.pn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svg" Type="http://schemas.openxmlformats.org/officeDocument/2006/relationships/image"/><Relationship Id="rId2" Target="../media/image22.png" Type="http://schemas.openxmlformats.org/officeDocument/2006/relationships/image"/><Relationship Id="rId3" Target="../media/image23.svg" Type="http://schemas.openxmlformats.org/officeDocument/2006/relationships/image"/><Relationship Id="rId4" Target="../media/image24.jpeg" Type="http://schemas.openxmlformats.org/officeDocument/2006/relationships/image"/><Relationship Id="rId5" Target="../media/VAG0EzPWWfg.mp4" Type="http://schemas.openxmlformats.org/officeDocument/2006/relationships/video"/><Relationship Id="rId6" Target="../media/VAG0EzPWWfg.mp4" Type="http://schemas.microsoft.com/office/2007/relationships/media"/><Relationship Id="rId7" Target="../media/image25.png" Type="http://schemas.openxmlformats.org/officeDocument/2006/relationships/image"/><Relationship Id="rId8" Target="../media/image26.svg" Type="http://schemas.openxmlformats.org/officeDocument/2006/relationships/image"/><Relationship Id="rId9" Target="../media/image2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jpeg" Type="http://schemas.openxmlformats.org/officeDocument/2006/relationships/image"/><Relationship Id="rId3" Target="../media/image14.png" Type="http://schemas.openxmlformats.org/officeDocument/2006/relationships/image"/><Relationship Id="rId4" Target="../media/image15.svg" Type="http://schemas.openxmlformats.org/officeDocument/2006/relationships/image"/><Relationship Id="rId5" Target="https://www.kaggle.com/datasets/masoudnickparvar/brain-tumor-mri-dataset" TargetMode="External" Type="http://schemas.openxmlformats.org/officeDocument/2006/relationships/hyperlink"/><Relationship Id="rId6" Target="https://www.kaggle.com/datasets/masoudnickparvar/brain-tumor-mri-dataset" TargetMode="External" Type="http://schemas.openxmlformats.org/officeDocument/2006/relationships/hyperlink"/><Relationship Id="rId7" Target="https://www.kaggle.com/datasets/indk214/brain-tumor-dataset-segmentation-and-classification" TargetMode="External" Type="http://schemas.openxmlformats.org/officeDocument/2006/relationships/hyperlink"/><Relationship Id="rId8" Target="https://www.kaggle.com/datasets/indk214/brain-tumor-dataset-segmentation-and-classification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6.png" Type="http://schemas.openxmlformats.org/officeDocument/2006/relationships/image"/><Relationship Id="rId5" Target="../media/image17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8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19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595729" y="579789"/>
            <a:ext cx="5411743" cy="7770453"/>
            <a:chOff x="0" y="0"/>
            <a:chExt cx="4137660" cy="59410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-350520" y="-288290"/>
              <a:ext cx="4956810" cy="6334760"/>
            </a:xfrm>
            <a:custGeom>
              <a:avLst/>
              <a:gdLst/>
              <a:ahLst/>
              <a:cxnLst/>
              <a:rect r="r" b="b" t="t" l="l"/>
              <a:pathLst>
                <a:path h="6334760" w="4956810">
                  <a:moveTo>
                    <a:pt x="762000" y="824230"/>
                  </a:moveTo>
                  <a:cubicBezTo>
                    <a:pt x="1517650" y="146050"/>
                    <a:pt x="2913380" y="0"/>
                    <a:pt x="3416300" y="1047750"/>
                  </a:cubicBezTo>
                  <a:cubicBezTo>
                    <a:pt x="3614420" y="1484630"/>
                    <a:pt x="3507740" y="1979930"/>
                    <a:pt x="3566160" y="2440940"/>
                  </a:cubicBezTo>
                  <a:cubicBezTo>
                    <a:pt x="3647440" y="3079750"/>
                    <a:pt x="4140200" y="3562350"/>
                    <a:pt x="4362450" y="4147820"/>
                  </a:cubicBezTo>
                  <a:cubicBezTo>
                    <a:pt x="4956810" y="5591810"/>
                    <a:pt x="3315970" y="6334760"/>
                    <a:pt x="2122170" y="6216650"/>
                  </a:cubicBezTo>
                  <a:cubicBezTo>
                    <a:pt x="1496060" y="6215380"/>
                    <a:pt x="762000" y="6047740"/>
                    <a:pt x="467360" y="5431790"/>
                  </a:cubicBezTo>
                  <a:cubicBezTo>
                    <a:pt x="166370" y="4765040"/>
                    <a:pt x="539750" y="4028440"/>
                    <a:pt x="553720" y="3336290"/>
                  </a:cubicBezTo>
                  <a:cubicBezTo>
                    <a:pt x="571500" y="2500630"/>
                    <a:pt x="0" y="1489710"/>
                    <a:pt x="762000" y="824230"/>
                  </a:cubicBezTo>
                  <a:close/>
                </a:path>
              </a:pathLst>
            </a:custGeom>
            <a:blipFill>
              <a:blip r:embed="rId2"/>
              <a:stretch>
                <a:fillRect l="-23709" t="0" r="-23709" b="0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 rot="5400000">
            <a:off x="8629650" y="628650"/>
            <a:ext cx="1028700" cy="18288000"/>
          </a:xfrm>
          <a:prstGeom prst="rect">
            <a:avLst/>
          </a:prstGeom>
          <a:solidFill>
            <a:srgbClr val="3DBDBD"/>
          </a:solidFill>
        </p:spPr>
      </p:sp>
      <p:sp>
        <p:nvSpPr>
          <p:cNvPr name="AutoShape 5" id="5"/>
          <p:cNvSpPr/>
          <p:nvPr/>
        </p:nvSpPr>
        <p:spPr>
          <a:xfrm>
            <a:off x="1028700" y="9764651"/>
            <a:ext cx="16230600" cy="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9291987" y="6345704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4" y="0"/>
                </a:lnTo>
                <a:lnTo>
                  <a:pt x="1410684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66299" y="1283450"/>
            <a:ext cx="12625776" cy="36611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515"/>
              </a:lnSpc>
            </a:pPr>
            <a:r>
              <a:rPr lang="en-US" sz="9515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Brain Tumor MRI Classification Using Deep Learning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4896984"/>
            <a:ext cx="10900974" cy="389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22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028700" y="6037154"/>
            <a:ext cx="6755457" cy="2971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</a:pPr>
            <a:r>
              <a:rPr lang="en-US" sz="3300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Team Members:</a:t>
            </a:r>
          </a:p>
          <a:p>
            <a:pPr algn="l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Maryam Awadallah</a:t>
            </a:r>
          </a:p>
          <a:p>
            <a:pPr algn="l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Nada Mostafa Kamel</a:t>
            </a:r>
          </a:p>
          <a:p>
            <a:pPr algn="l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Mariam Mohamed Elfar</a:t>
            </a:r>
          </a:p>
          <a:p>
            <a:pPr algn="l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Tasneem Ahmed</a:t>
            </a:r>
          </a:p>
          <a:p>
            <a:pPr algn="l" marL="712470" indent="-356235" lvl="1">
              <a:lnSpc>
                <a:spcPts val="396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Yasmine Essam Muhammad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79134" y="6555250"/>
            <a:ext cx="6508866" cy="3731750"/>
          </a:xfrm>
          <a:custGeom>
            <a:avLst/>
            <a:gdLst/>
            <a:ahLst/>
            <a:cxnLst/>
            <a:rect r="r" b="b" t="t" l="l"/>
            <a:pathLst>
              <a:path h="3731750" w="6508866">
                <a:moveTo>
                  <a:pt x="0" y="0"/>
                </a:moveTo>
                <a:lnTo>
                  <a:pt x="6508866" y="0"/>
                </a:lnTo>
                <a:lnTo>
                  <a:pt x="6508866" y="3731750"/>
                </a:lnTo>
                <a:lnTo>
                  <a:pt x="0" y="373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16520" y="1703057"/>
            <a:ext cx="11282165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8"/>
              </a:lnSpc>
              <a:spcBef>
                <a:spcPct val="0"/>
              </a:spcBef>
            </a:pPr>
            <a:r>
              <a:rPr lang="en-US" sz="7207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 Layers Add</a:t>
            </a:r>
            <a:r>
              <a:rPr lang="en-US" sz="7207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6520" y="3379342"/>
            <a:ext cx="11521268" cy="557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52"/>
              </a:lnSpc>
              <a:spcBef>
                <a:spcPct val="0"/>
              </a:spcBef>
            </a:pPr>
            <a:r>
              <a:rPr lang="en-US" sz="3377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After VGG19 base</a:t>
            </a:r>
            <a:r>
              <a:rPr lang="en-US" sz="337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:</a:t>
            </a:r>
          </a:p>
          <a:p>
            <a:pPr algn="l" marL="0" indent="0" lvl="0">
              <a:lnSpc>
                <a:spcPts val="4052"/>
              </a:lnSpc>
              <a:spcBef>
                <a:spcPct val="0"/>
              </a:spcBef>
            </a:pPr>
          </a:p>
          <a:p>
            <a:pPr algn="l" marL="729139" indent="-364569" lvl="1">
              <a:lnSpc>
                <a:spcPts val="4052"/>
              </a:lnSpc>
              <a:spcBef>
                <a:spcPct val="0"/>
              </a:spcBef>
              <a:buFont typeface="Arial"/>
              <a:buChar char="•"/>
            </a:pPr>
            <a:r>
              <a:rPr lang="en-US" sz="337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Global Average Pooling → reduces overfitting and parameters</a:t>
            </a:r>
          </a:p>
          <a:p>
            <a:pPr algn="l">
              <a:lnSpc>
                <a:spcPts val="4052"/>
              </a:lnSpc>
              <a:spcBef>
                <a:spcPct val="0"/>
              </a:spcBef>
            </a:pPr>
          </a:p>
          <a:p>
            <a:pPr algn="l" marL="729139" indent="-364569" lvl="1">
              <a:lnSpc>
                <a:spcPts val="4052"/>
              </a:lnSpc>
              <a:spcBef>
                <a:spcPct val="0"/>
              </a:spcBef>
              <a:buFont typeface="Arial"/>
              <a:buChar char="•"/>
            </a:pPr>
            <a:r>
              <a:rPr lang="en-US" sz="337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Dense(256, ReLU) + Batch Normalization + Dropout(0.3)</a:t>
            </a:r>
          </a:p>
          <a:p>
            <a:pPr algn="l">
              <a:lnSpc>
                <a:spcPts val="4052"/>
              </a:lnSpc>
              <a:spcBef>
                <a:spcPct val="0"/>
              </a:spcBef>
            </a:pPr>
          </a:p>
          <a:p>
            <a:pPr algn="l" marL="729139" indent="-364569" lvl="1">
              <a:lnSpc>
                <a:spcPts val="4052"/>
              </a:lnSpc>
              <a:spcBef>
                <a:spcPct val="0"/>
              </a:spcBef>
              <a:buFont typeface="Arial"/>
              <a:buChar char="•"/>
            </a:pPr>
            <a:r>
              <a:rPr lang="en-US" sz="337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Output layer: Dense(4, Softmax) → one neuron per tumor type</a:t>
            </a:r>
          </a:p>
          <a:p>
            <a:pPr algn="l" marL="0" indent="0" lvl="0">
              <a:lnSpc>
                <a:spcPts val="4052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547584" y="275244"/>
            <a:ext cx="1371171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34"/>
              </a:lnSpc>
              <a:spcBef>
                <a:spcPct val="0"/>
              </a:spcBef>
            </a:pPr>
            <a:r>
              <a:rPr lang="en-US" sz="3112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</a:t>
            </a:r>
            <a:r>
              <a:rPr lang="en-US" sz="3112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tribution:  Maryam Awadallah &amp; Yasmine Essam Muhammad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79134" y="6555250"/>
            <a:ext cx="6508866" cy="3731750"/>
          </a:xfrm>
          <a:custGeom>
            <a:avLst/>
            <a:gdLst/>
            <a:ahLst/>
            <a:cxnLst/>
            <a:rect r="r" b="b" t="t" l="l"/>
            <a:pathLst>
              <a:path h="3731750" w="6508866">
                <a:moveTo>
                  <a:pt x="0" y="0"/>
                </a:moveTo>
                <a:lnTo>
                  <a:pt x="6508866" y="0"/>
                </a:lnTo>
                <a:lnTo>
                  <a:pt x="6508866" y="3731750"/>
                </a:lnTo>
                <a:lnTo>
                  <a:pt x="0" y="373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99384" y="1549375"/>
            <a:ext cx="14536598" cy="2190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8648"/>
              </a:lnSpc>
              <a:spcBef>
                <a:spcPct val="0"/>
              </a:spcBef>
            </a:pPr>
            <a:r>
              <a:rPr lang="en-US" sz="7207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Training Configuration</a:t>
            </a:r>
          </a:p>
          <a:p>
            <a:pPr algn="l" marL="0" indent="0" lvl="0">
              <a:lnSpc>
                <a:spcPts val="864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699384" y="3166526"/>
            <a:ext cx="11079750" cy="73337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4505" indent="-377253" lvl="1">
              <a:lnSpc>
                <a:spcPts val="4193"/>
              </a:lnSpc>
              <a:spcBef>
                <a:spcPct val="0"/>
              </a:spcBef>
              <a:buFont typeface="Arial"/>
              <a:buChar char="•"/>
            </a:pPr>
            <a:r>
              <a:rPr lang="en-US" sz="3494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Sp</a:t>
            </a:r>
            <a:r>
              <a:rPr lang="en-US" sz="349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lit: 70% training, 20% validation, 10% testing</a:t>
            </a:r>
          </a:p>
          <a:p>
            <a:pPr algn="l">
              <a:lnSpc>
                <a:spcPts val="4193"/>
              </a:lnSpc>
              <a:spcBef>
                <a:spcPct val="0"/>
              </a:spcBef>
            </a:pPr>
          </a:p>
          <a:p>
            <a:pPr algn="l" marL="754505" indent="-377253" lvl="1">
              <a:lnSpc>
                <a:spcPts val="4193"/>
              </a:lnSpc>
              <a:spcBef>
                <a:spcPct val="0"/>
              </a:spcBef>
              <a:buFont typeface="Arial"/>
              <a:buChar char="•"/>
            </a:pPr>
            <a:r>
              <a:rPr lang="en-US" sz="349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Batch Size: 16</a:t>
            </a:r>
          </a:p>
          <a:p>
            <a:pPr algn="l" marL="754505" indent="-377253" lvl="1">
              <a:lnSpc>
                <a:spcPts val="4193"/>
              </a:lnSpc>
              <a:spcBef>
                <a:spcPct val="0"/>
              </a:spcBef>
              <a:buFont typeface="Arial"/>
              <a:buChar char="•"/>
            </a:pPr>
            <a:r>
              <a:rPr lang="en-US" sz="349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Epochs: 30</a:t>
            </a:r>
          </a:p>
          <a:p>
            <a:pPr algn="l" marL="754505" indent="-377253" lvl="1">
              <a:lnSpc>
                <a:spcPts val="4193"/>
              </a:lnSpc>
              <a:spcBef>
                <a:spcPct val="0"/>
              </a:spcBef>
              <a:buFont typeface="Arial"/>
              <a:buChar char="•"/>
            </a:pPr>
            <a:r>
              <a:rPr lang="en-US" sz="349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Optimizer: Adam (lr=1e-4)</a:t>
            </a:r>
          </a:p>
          <a:p>
            <a:pPr algn="l">
              <a:lnSpc>
                <a:spcPts val="4193"/>
              </a:lnSpc>
              <a:spcBef>
                <a:spcPct val="0"/>
              </a:spcBef>
            </a:pPr>
          </a:p>
          <a:p>
            <a:pPr algn="l" marL="754505" indent="-377253" lvl="1">
              <a:lnSpc>
                <a:spcPts val="4193"/>
              </a:lnSpc>
              <a:spcBef>
                <a:spcPct val="0"/>
              </a:spcBef>
              <a:buFont typeface="Arial"/>
              <a:buChar char="•"/>
            </a:pPr>
            <a:r>
              <a:rPr lang="en-US" sz="349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Loss Function: Sparse Categorical Crossentropy</a:t>
            </a:r>
          </a:p>
          <a:p>
            <a:pPr algn="l">
              <a:lnSpc>
                <a:spcPts val="4193"/>
              </a:lnSpc>
              <a:spcBef>
                <a:spcPct val="0"/>
              </a:spcBef>
            </a:pPr>
          </a:p>
          <a:p>
            <a:pPr algn="l" marL="754505" indent="-377253" lvl="1">
              <a:lnSpc>
                <a:spcPts val="4193"/>
              </a:lnSpc>
              <a:spcBef>
                <a:spcPct val="0"/>
              </a:spcBef>
              <a:buFont typeface="Arial"/>
              <a:buChar char="•"/>
            </a:pPr>
            <a:r>
              <a:rPr lang="en-US" sz="349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  <a:r>
              <a:rPr lang="en-US" sz="349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lass Weights: balanced automatically using sklearn → handled slight imbalance across classes</a:t>
            </a:r>
          </a:p>
          <a:p>
            <a:pPr algn="l" marL="0" indent="0" lvl="0">
              <a:lnSpc>
                <a:spcPts val="4193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547584" y="275244"/>
            <a:ext cx="13711716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34"/>
              </a:lnSpc>
              <a:spcBef>
                <a:spcPct val="0"/>
              </a:spcBef>
            </a:pPr>
            <a:r>
              <a:rPr lang="en-US" sz="3112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</a:t>
            </a:r>
            <a:r>
              <a:rPr lang="en-US" sz="3112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tribution:  Maryam Awadallah &amp; Yasmine Essam Muhammad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79134" y="6555250"/>
            <a:ext cx="6508866" cy="3731750"/>
          </a:xfrm>
          <a:custGeom>
            <a:avLst/>
            <a:gdLst/>
            <a:ahLst/>
            <a:cxnLst/>
            <a:rect r="r" b="b" t="t" l="l"/>
            <a:pathLst>
              <a:path h="3731750" w="6508866">
                <a:moveTo>
                  <a:pt x="0" y="0"/>
                </a:moveTo>
                <a:lnTo>
                  <a:pt x="6508866" y="0"/>
                </a:lnTo>
                <a:lnTo>
                  <a:pt x="6508866" y="3731750"/>
                </a:lnTo>
                <a:lnTo>
                  <a:pt x="0" y="373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911925" y="1381772"/>
            <a:ext cx="14536598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8"/>
              </a:lnSpc>
              <a:spcBef>
                <a:spcPct val="0"/>
              </a:spcBef>
            </a:pPr>
            <a:r>
              <a:rPr lang="en-US" sz="7207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Training Enhancements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19008" y="3107225"/>
            <a:ext cx="12057167" cy="6896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63054" indent="-381527" lvl="1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534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EarlyStopp</a:t>
            </a:r>
            <a:r>
              <a:rPr lang="en-US" sz="353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ing: stopped training when no improvement in validation loss</a:t>
            </a:r>
          </a:p>
          <a:p>
            <a:pPr algn="l">
              <a:lnSpc>
                <a:spcPts val="4241"/>
              </a:lnSpc>
              <a:spcBef>
                <a:spcPct val="0"/>
              </a:spcBef>
            </a:pPr>
          </a:p>
          <a:p>
            <a:pPr algn="l" marL="763054" indent="-381527" lvl="1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53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ReduceLROnPlateau: decreased learning rate when model plateaued</a:t>
            </a:r>
          </a:p>
          <a:p>
            <a:pPr algn="l">
              <a:lnSpc>
                <a:spcPts val="4241"/>
              </a:lnSpc>
              <a:spcBef>
                <a:spcPct val="0"/>
              </a:spcBef>
            </a:pPr>
          </a:p>
          <a:p>
            <a:pPr algn="l" marL="763054" indent="-381527" lvl="1">
              <a:lnSpc>
                <a:spcPts val="4241"/>
              </a:lnSpc>
              <a:spcBef>
                <a:spcPct val="0"/>
              </a:spcBef>
              <a:buFont typeface="Arial"/>
              <a:buChar char="•"/>
            </a:pPr>
            <a:r>
              <a:rPr lang="en-US" sz="353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  <a:r>
              <a:rPr lang="en-US" sz="353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odelCheckpoint: saved the best version of the model automatically</a:t>
            </a:r>
          </a:p>
          <a:p>
            <a:pPr algn="l">
              <a:lnSpc>
                <a:spcPts val="4241"/>
              </a:lnSpc>
              <a:spcBef>
                <a:spcPct val="0"/>
              </a:spcBef>
            </a:pPr>
          </a:p>
          <a:p>
            <a:pPr algn="l">
              <a:lnSpc>
                <a:spcPts val="4241"/>
              </a:lnSpc>
              <a:spcBef>
                <a:spcPct val="0"/>
              </a:spcBef>
            </a:pPr>
            <a:r>
              <a:rPr lang="en-US" sz="353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Together, these ensured efficient training, prevented overfitting, and produced the best possible model.</a:t>
            </a:r>
          </a:p>
          <a:p>
            <a:pPr algn="l" marL="0" indent="0" lvl="0">
              <a:lnSpc>
                <a:spcPts val="4241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547584" y="275046"/>
            <a:ext cx="13711716" cy="476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34"/>
              </a:lnSpc>
              <a:spcBef>
                <a:spcPct val="0"/>
              </a:spcBef>
            </a:pPr>
            <a:r>
              <a:rPr lang="en-US" sz="3112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</a:t>
            </a:r>
            <a:r>
              <a:rPr lang="en-US" sz="3112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tribution:  Maryam Awadallah &amp; Yasmine Essam Muhammad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559570" y="4112872"/>
            <a:ext cx="7451230" cy="6174128"/>
          </a:xfrm>
          <a:custGeom>
            <a:avLst/>
            <a:gdLst/>
            <a:ahLst/>
            <a:cxnLst/>
            <a:rect r="r" b="b" t="t" l="l"/>
            <a:pathLst>
              <a:path h="6174128" w="7451230">
                <a:moveTo>
                  <a:pt x="0" y="0"/>
                </a:moveTo>
                <a:lnTo>
                  <a:pt x="7451230" y="0"/>
                </a:lnTo>
                <a:lnTo>
                  <a:pt x="7451230" y="6174128"/>
                </a:lnTo>
                <a:lnTo>
                  <a:pt x="0" y="6174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6700" y="1068549"/>
            <a:ext cx="6338936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8"/>
              </a:lnSpc>
              <a:spcBef>
                <a:spcPct val="0"/>
              </a:spcBef>
            </a:pPr>
            <a:r>
              <a:rPr lang="en-US" sz="7207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  <a:r>
              <a:rPr lang="en-US" sz="7207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etrics Used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4032" y="5292428"/>
            <a:ext cx="10755178" cy="38150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3965" indent="-391982" lvl="1">
              <a:lnSpc>
                <a:spcPts val="4357"/>
              </a:lnSpc>
              <a:buFont typeface="Arial"/>
              <a:buChar char="•"/>
            </a:pPr>
            <a:r>
              <a:rPr lang="en-US" sz="36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Accuracy</a:t>
            </a:r>
          </a:p>
          <a:p>
            <a:pPr algn="l" marL="783965" indent="-391982" lvl="1">
              <a:lnSpc>
                <a:spcPts val="4357"/>
              </a:lnSpc>
              <a:buFont typeface="Arial"/>
              <a:buChar char="•"/>
            </a:pPr>
            <a:r>
              <a:rPr lang="en-US" sz="36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F1-sc</a:t>
            </a:r>
            <a:r>
              <a:rPr lang="en-US" sz="36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ore (Macro &amp; Weighted)</a:t>
            </a:r>
          </a:p>
          <a:p>
            <a:pPr algn="l" marL="783965" indent="-391982" lvl="1">
              <a:lnSpc>
                <a:spcPts val="4357"/>
              </a:lnSpc>
              <a:spcBef>
                <a:spcPct val="0"/>
              </a:spcBef>
              <a:buFont typeface="Arial"/>
              <a:buChar char="•"/>
            </a:pPr>
            <a:r>
              <a:rPr lang="en-US" sz="36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Confu</a:t>
            </a:r>
            <a:r>
              <a:rPr lang="en-US" sz="36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sion Matrix → shows misclassifications</a:t>
            </a:r>
          </a:p>
          <a:p>
            <a:pPr algn="l" marL="783965" indent="-391982" lvl="1">
              <a:lnSpc>
                <a:spcPts val="4357"/>
              </a:lnSpc>
              <a:spcBef>
                <a:spcPct val="0"/>
              </a:spcBef>
              <a:buFont typeface="Arial"/>
              <a:buChar char="•"/>
            </a:pPr>
            <a:r>
              <a:rPr lang="en-US" sz="36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ROC-AUC curves → show how well the model distinguishes each class</a:t>
            </a:r>
          </a:p>
          <a:p>
            <a:pPr algn="l" marL="0" indent="0" lvl="0">
              <a:lnSpc>
                <a:spcPts val="4357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66700" y="2711611"/>
            <a:ext cx="12677871" cy="1064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44"/>
              </a:lnSpc>
              <a:spcBef>
                <a:spcPct val="0"/>
              </a:spcBef>
            </a:pPr>
            <a:r>
              <a:rPr lang="en-US" sz="3536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</a:t>
            </a:r>
            <a:r>
              <a:rPr lang="en-US" sz="3536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 Evaluation– By Maryam Awadallah &amp; Yasmine Essam Muhammad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6500" y="1269460"/>
            <a:ext cx="16015000" cy="11144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9"/>
              </a:lnSpc>
              <a:spcBef>
                <a:spcPct val="0"/>
              </a:spcBef>
            </a:pPr>
            <a:r>
              <a:rPr lang="en-US" sz="7374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</a:t>
            </a:r>
            <a:r>
              <a:rPr lang="en-US" sz="7374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esults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215910"/>
            <a:ext cx="15392334" cy="5084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4189" indent="-457094" lvl="1">
              <a:lnSpc>
                <a:spcPts val="5081"/>
              </a:lnSpc>
              <a:buFont typeface="Arial"/>
              <a:buChar char="•"/>
            </a:pPr>
            <a:r>
              <a:rPr lang="en-US" sz="4234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Test Accuracy: ~98%</a:t>
            </a:r>
          </a:p>
          <a:p>
            <a:pPr algn="l" marL="914189" indent="-457094" lvl="1">
              <a:lnSpc>
                <a:spcPts val="5081"/>
              </a:lnSpc>
              <a:spcBef>
                <a:spcPct val="0"/>
              </a:spcBef>
              <a:buFont typeface="Arial"/>
              <a:buChar char="•"/>
            </a:pPr>
            <a:r>
              <a:rPr lang="en-US" sz="4234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Macro F1-</a:t>
            </a:r>
            <a:r>
              <a:rPr lang="en-US" sz="423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score: ~0.98</a:t>
            </a:r>
          </a:p>
          <a:p>
            <a:pPr algn="l" marL="914189" indent="-457094" lvl="1">
              <a:lnSpc>
                <a:spcPts val="5081"/>
              </a:lnSpc>
              <a:spcBef>
                <a:spcPct val="0"/>
              </a:spcBef>
              <a:buFont typeface="Arial"/>
              <a:buChar char="•"/>
            </a:pPr>
            <a:r>
              <a:rPr lang="en-US" sz="423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ROC-AUC: &gt;0.97 across all classes</a:t>
            </a:r>
          </a:p>
          <a:p>
            <a:pPr algn="l">
              <a:lnSpc>
                <a:spcPts val="5081"/>
              </a:lnSpc>
              <a:spcBef>
                <a:spcPct val="0"/>
              </a:spcBef>
            </a:pPr>
          </a:p>
          <a:p>
            <a:pPr algn="l">
              <a:lnSpc>
                <a:spcPts val="5081"/>
              </a:lnSpc>
              <a:spcBef>
                <a:spcPct val="0"/>
              </a:spcBef>
            </a:pPr>
          </a:p>
          <a:p>
            <a:pPr algn="l">
              <a:lnSpc>
                <a:spcPts val="5081"/>
              </a:lnSpc>
              <a:spcBef>
                <a:spcPct val="0"/>
              </a:spcBef>
            </a:pPr>
            <a:r>
              <a:rPr lang="en-US" sz="4234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model showed very strong performance and very few misclassifications</a:t>
            </a:r>
          </a:p>
          <a:p>
            <a:pPr algn="l" marL="0" indent="0" lvl="0">
              <a:lnSpc>
                <a:spcPts val="5081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3547584" y="275046"/>
            <a:ext cx="13711716" cy="476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34"/>
              </a:lnSpc>
              <a:spcBef>
                <a:spcPct val="0"/>
              </a:spcBef>
            </a:pPr>
            <a:r>
              <a:rPr lang="en-US" sz="3112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</a:t>
            </a:r>
            <a:r>
              <a:rPr lang="en-US" sz="3112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tribution:  Maryam Awadallah &amp; Yasmine Essam Muhammad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7178944" y="3533927"/>
            <a:ext cx="9601336" cy="5936743"/>
          </a:xfrm>
          <a:custGeom>
            <a:avLst/>
            <a:gdLst/>
            <a:ahLst/>
            <a:cxnLst/>
            <a:rect r="r" b="b" t="t" l="l"/>
            <a:pathLst>
              <a:path h="5936743" w="9601336">
                <a:moveTo>
                  <a:pt x="0" y="0"/>
                </a:moveTo>
                <a:lnTo>
                  <a:pt x="9601336" y="0"/>
                </a:lnTo>
                <a:lnTo>
                  <a:pt x="9601336" y="5936742"/>
                </a:lnTo>
                <a:lnTo>
                  <a:pt x="0" y="593674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66700" y="1305707"/>
            <a:ext cx="15650894" cy="4381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8"/>
              </a:lnSpc>
            </a:pPr>
            <a:r>
              <a:rPr lang="en-US" sz="7207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Visualization of Results</a:t>
            </a:r>
          </a:p>
          <a:p>
            <a:pPr algn="l">
              <a:lnSpc>
                <a:spcPts val="8648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8648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8648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566700" y="2930643"/>
            <a:ext cx="6320794" cy="6540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83965" indent="-391982" lvl="1">
              <a:lnSpc>
                <a:spcPts val="4357"/>
              </a:lnSpc>
              <a:spcBef>
                <a:spcPct val="0"/>
              </a:spcBef>
              <a:buFont typeface="Arial"/>
              <a:buChar char="•"/>
            </a:pPr>
            <a:r>
              <a:rPr lang="en-US" sz="36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Confu</a:t>
            </a:r>
            <a:r>
              <a:rPr lang="en-US" sz="36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sion Matrix: almost all predictions correct</a:t>
            </a:r>
          </a:p>
          <a:p>
            <a:pPr algn="l" marL="783965" indent="-391982" lvl="1">
              <a:lnSpc>
                <a:spcPts val="4357"/>
              </a:lnSpc>
              <a:spcBef>
                <a:spcPct val="0"/>
              </a:spcBef>
              <a:buFont typeface="Arial"/>
              <a:buChar char="•"/>
            </a:pPr>
            <a:r>
              <a:rPr lang="en-US" sz="36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ROC Curves: all curves close to top-left (excellent separability)</a:t>
            </a:r>
          </a:p>
          <a:p>
            <a:pPr algn="l" marL="783965" indent="-391982" lvl="1">
              <a:lnSpc>
                <a:spcPts val="4357"/>
              </a:lnSpc>
              <a:spcBef>
                <a:spcPct val="0"/>
              </a:spcBef>
              <a:buFont typeface="Arial"/>
              <a:buChar char="•"/>
            </a:pPr>
            <a:r>
              <a:rPr lang="en-US" sz="36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Sample Predictions:</a:t>
            </a:r>
          </a:p>
          <a:p>
            <a:pPr algn="l" marL="783965" indent="-391982" lvl="1">
              <a:lnSpc>
                <a:spcPts val="4357"/>
              </a:lnSpc>
              <a:spcBef>
                <a:spcPct val="0"/>
              </a:spcBef>
              <a:buFont typeface="Arial"/>
              <a:buChar char="•"/>
            </a:pPr>
            <a:r>
              <a:rPr lang="en-US" sz="36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Green titles = correct predictions</a:t>
            </a:r>
          </a:p>
          <a:p>
            <a:pPr algn="l" marL="783965" indent="-391982" lvl="1">
              <a:lnSpc>
                <a:spcPts val="4357"/>
              </a:lnSpc>
              <a:spcBef>
                <a:spcPct val="0"/>
              </a:spcBef>
              <a:buFont typeface="Arial"/>
              <a:buChar char="•"/>
            </a:pPr>
            <a:r>
              <a:rPr lang="en-US" sz="36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Red titles = incorrect predictions</a:t>
            </a:r>
          </a:p>
          <a:p>
            <a:pPr algn="l" marL="0" indent="0" lvl="0">
              <a:lnSpc>
                <a:spcPts val="4357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3547584" y="275046"/>
            <a:ext cx="13711716" cy="476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734"/>
              </a:lnSpc>
              <a:spcBef>
                <a:spcPct val="0"/>
              </a:spcBef>
            </a:pPr>
            <a:r>
              <a:rPr lang="en-US" sz="3112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</a:t>
            </a:r>
            <a:r>
              <a:rPr lang="en-US" sz="3112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tribution:  Maryam Awadallah &amp; Yasmine Essam Muhammad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6700" y="973229"/>
            <a:ext cx="1565089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8"/>
              </a:lnSpc>
              <a:spcBef>
                <a:spcPct val="0"/>
              </a:spcBef>
            </a:pPr>
            <a:r>
              <a:rPr lang="en-US" sz="7207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Web Interface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434202"/>
            <a:ext cx="13009140" cy="4400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91912" indent="-445956" lvl="1">
              <a:lnSpc>
                <a:spcPts val="4957"/>
              </a:lnSpc>
              <a:buFont typeface="Arial"/>
              <a:buChar char="•"/>
            </a:pPr>
            <a:r>
              <a:rPr lang="en-US" sz="41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Implemented using Streamlit</a:t>
            </a:r>
          </a:p>
          <a:p>
            <a:pPr algn="l">
              <a:lnSpc>
                <a:spcPts val="4957"/>
              </a:lnSpc>
            </a:pPr>
          </a:p>
          <a:p>
            <a:pPr algn="l" marL="891912" indent="-445956" lvl="1">
              <a:lnSpc>
                <a:spcPts val="4957"/>
              </a:lnSpc>
              <a:buFont typeface="Arial"/>
              <a:buChar char="•"/>
            </a:pPr>
            <a:r>
              <a:rPr lang="en-US" sz="41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</a:t>
            </a:r>
            <a:r>
              <a:rPr lang="en-US" sz="41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</a:t>
            </a:r>
            <a:r>
              <a:rPr lang="en-US" sz="41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ers can upload MRI images</a:t>
            </a:r>
          </a:p>
          <a:p>
            <a:pPr algn="l">
              <a:lnSpc>
                <a:spcPts val="4957"/>
              </a:lnSpc>
            </a:pPr>
          </a:p>
          <a:p>
            <a:pPr algn="l" marL="891912" indent="-445956" lvl="1">
              <a:lnSpc>
                <a:spcPts val="4957"/>
              </a:lnSpc>
              <a:spcBef>
                <a:spcPct val="0"/>
              </a:spcBef>
              <a:buFont typeface="Arial"/>
              <a:buChar char="•"/>
            </a:pPr>
            <a:r>
              <a:rPr lang="en-US" sz="41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m</a:t>
            </a:r>
            <a:r>
              <a:rPr lang="en-US" sz="41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odel aut</a:t>
            </a:r>
            <a:r>
              <a:rPr lang="en-US" sz="41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omatically preprocesses (resize + normalize) and predicts tumor type</a:t>
            </a:r>
          </a:p>
          <a:p>
            <a:pPr algn="l" marL="0" indent="0" lvl="0">
              <a:lnSpc>
                <a:spcPts val="4957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1028700" y="2217331"/>
            <a:ext cx="10223864" cy="10644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44"/>
              </a:lnSpc>
              <a:spcBef>
                <a:spcPct val="0"/>
              </a:spcBef>
            </a:pPr>
            <a:r>
              <a:rPr lang="en-US" sz="3536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  <a:r>
              <a:rPr lang="en-US" sz="3536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eployment – By Tasneem Ahmed</a:t>
            </a:r>
          </a:p>
          <a:p>
            <a:pPr algn="l" marL="0" indent="0" lvl="0">
              <a:lnSpc>
                <a:spcPts val="4244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845902" y="468271"/>
            <a:ext cx="10809530" cy="1114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849"/>
              </a:lnSpc>
              <a:spcBef>
                <a:spcPct val="0"/>
              </a:spcBef>
            </a:pPr>
            <a:r>
              <a:rPr lang="en-US" sz="7374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</a:t>
            </a:r>
            <a:r>
              <a:rPr lang="en-US" sz="7374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oles &amp; Contributions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2105025"/>
            <a:ext cx="15497663" cy="818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72"/>
              </a:lnSpc>
            </a:pPr>
            <a:r>
              <a:rPr lang="en-US" sz="3143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1- Nada Mostafa Kamel</a:t>
            </a:r>
          </a:p>
          <a:p>
            <a:pPr algn="l">
              <a:lnSpc>
                <a:spcPts val="3532"/>
              </a:lnSpc>
            </a:pPr>
          </a:p>
          <a:p>
            <a:pPr algn="l">
              <a:lnSpc>
                <a:spcPts val="3532"/>
              </a:lnSpc>
            </a:pPr>
            <a:r>
              <a:rPr lang="en-US" sz="2943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preparation (collection, cleaning, label unifi</a:t>
            </a:r>
            <a:r>
              <a:rPr lang="en-US" sz="2943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cation, duplicate removal)</a:t>
            </a:r>
          </a:p>
          <a:p>
            <a:pPr algn="l">
              <a:lnSpc>
                <a:spcPts val="3772"/>
              </a:lnSpc>
            </a:pPr>
          </a:p>
          <a:p>
            <a:pPr algn="l">
              <a:lnSpc>
                <a:spcPts val="3772"/>
              </a:lnSpc>
            </a:pPr>
            <a:r>
              <a:rPr lang="en-US" sz="3143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2-Mariam Mohamed Elfar</a:t>
            </a:r>
          </a:p>
          <a:p>
            <a:pPr algn="l">
              <a:lnSpc>
                <a:spcPts val="3532"/>
              </a:lnSpc>
            </a:pPr>
          </a:p>
          <a:p>
            <a:pPr algn="l">
              <a:lnSpc>
                <a:spcPts val="3532"/>
              </a:lnSpc>
            </a:pPr>
            <a:r>
              <a:rPr lang="en-US" sz="2943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Preprocessing &amp; EDA (resizing, normalization, augmentation, distribution analysis)</a:t>
            </a:r>
          </a:p>
          <a:p>
            <a:pPr algn="l">
              <a:lnSpc>
                <a:spcPts val="3532"/>
              </a:lnSpc>
            </a:pPr>
          </a:p>
          <a:p>
            <a:pPr algn="l">
              <a:lnSpc>
                <a:spcPts val="3772"/>
              </a:lnSpc>
            </a:pPr>
            <a:r>
              <a:rPr lang="en-US" sz="3143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3-Maryam Awadallah &amp; Yasmine Essam Muhammad</a:t>
            </a:r>
          </a:p>
          <a:p>
            <a:pPr algn="l">
              <a:lnSpc>
                <a:spcPts val="3532"/>
              </a:lnSpc>
            </a:pPr>
          </a:p>
          <a:p>
            <a:pPr algn="l">
              <a:lnSpc>
                <a:spcPts val="3532"/>
              </a:lnSpc>
            </a:pPr>
            <a:r>
              <a:rPr lang="en-US" sz="2943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Model training &amp; evaluation (VGG19 setup, training strategy, metrics, results)</a:t>
            </a:r>
          </a:p>
          <a:p>
            <a:pPr algn="l">
              <a:lnSpc>
                <a:spcPts val="3532"/>
              </a:lnSpc>
            </a:pPr>
          </a:p>
          <a:p>
            <a:pPr algn="l">
              <a:lnSpc>
                <a:spcPts val="3652"/>
              </a:lnSpc>
            </a:pPr>
            <a:r>
              <a:rPr lang="en-US" sz="3043" u="non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4-Tasneem Ahmed</a:t>
            </a:r>
          </a:p>
          <a:p>
            <a:pPr algn="l">
              <a:lnSpc>
                <a:spcPts val="3532"/>
              </a:lnSpc>
            </a:pPr>
          </a:p>
          <a:p>
            <a:pPr algn="l">
              <a:lnSpc>
                <a:spcPts val="3532"/>
              </a:lnSpc>
            </a:pPr>
            <a:r>
              <a:rPr lang="en-US" sz="2943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Deployment (Streamlit app, integration of preprocessing + model for real-time predictions)</a:t>
            </a:r>
          </a:p>
          <a:p>
            <a:pPr algn="l">
              <a:lnSpc>
                <a:spcPts val="3532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5400000">
            <a:off x="8629650" y="628650"/>
            <a:ext cx="1028700" cy="18288000"/>
          </a:xfrm>
          <a:prstGeom prst="rect">
            <a:avLst/>
          </a:prstGeom>
          <a:solidFill>
            <a:srgbClr val="3DBDBD"/>
          </a:solidFill>
        </p:spPr>
      </p:sp>
      <p:sp>
        <p:nvSpPr>
          <p:cNvPr name="AutoShape 3" id="3"/>
          <p:cNvSpPr/>
          <p:nvPr/>
        </p:nvSpPr>
        <p:spPr>
          <a:xfrm>
            <a:off x="1028700" y="9764651"/>
            <a:ext cx="16230600" cy="0"/>
          </a:xfrm>
          <a:prstGeom prst="line">
            <a:avLst/>
          </a:prstGeom>
          <a:ln cap="flat" w="9525">
            <a:solidFill>
              <a:srgbClr val="09A2A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812903" y="5393858"/>
            <a:ext cx="544058" cy="815345"/>
          </a:xfrm>
          <a:custGeom>
            <a:avLst/>
            <a:gdLst/>
            <a:ahLst/>
            <a:cxnLst/>
            <a:rect r="r" b="b" t="t" l="l"/>
            <a:pathLst>
              <a:path h="815345" w="544058">
                <a:moveTo>
                  <a:pt x="0" y="0"/>
                </a:moveTo>
                <a:lnTo>
                  <a:pt x="544058" y="0"/>
                </a:lnTo>
                <a:lnTo>
                  <a:pt x="544058" y="815345"/>
                </a:lnTo>
                <a:lnTo>
                  <a:pt x="0" y="815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109533" y="5393858"/>
            <a:ext cx="544058" cy="815345"/>
          </a:xfrm>
          <a:custGeom>
            <a:avLst/>
            <a:gdLst/>
            <a:ahLst/>
            <a:cxnLst/>
            <a:rect r="r" b="b" t="t" l="l"/>
            <a:pathLst>
              <a:path h="815345" w="544058">
                <a:moveTo>
                  <a:pt x="0" y="0"/>
                </a:moveTo>
                <a:lnTo>
                  <a:pt x="544058" y="0"/>
                </a:lnTo>
                <a:lnTo>
                  <a:pt x="544058" y="815345"/>
                </a:lnTo>
                <a:lnTo>
                  <a:pt x="0" y="81534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pic>
        <p:nvPicPr>
          <p:cNvPr name="Picture 6" id="6">
            <a:hlinkClick action="ppaction://media"/>
          </p:cNvPr>
          <p:cNvPicPr>
            <a:picLocks noChangeAspect="true"/>
          </p:cNvPicPr>
          <p:nvPr>
            <a:videoFile r:link="rId5"/>
            <p:extLst>
              <p:ext uri="{DAA4B4D4-6D71-4841-9C94-3DE7FCFB9230}">
                <p14:media xmlns:p14="http://schemas.microsoft.com/office/powerpoint/2010/main" r:embed="rId6"/>
              </p:ext>
            </p:extLst>
          </p:nvPr>
        </p:nvPicPr>
        <p:blipFill>
          <a:blip r:embed="rId4"/>
          <a:srcRect l="0" t="4863" r="0" b="4863"/>
          <a:stretch>
            <a:fillRect/>
          </a:stretch>
        </p:blipFill>
        <p:spPr>
          <a:xfrm flipH="false" flipV="false" rot="0">
            <a:off x="2618232" y="1676291"/>
            <a:ext cx="13051537" cy="7854756"/>
          </a:xfrm>
          <a:prstGeom prst="rect">
            <a:avLst/>
          </a:prstGeom>
        </p:spPr>
      </p:pic>
      <p:sp>
        <p:nvSpPr>
          <p:cNvPr name="Freeform 7" id="7"/>
          <p:cNvSpPr/>
          <p:nvPr/>
        </p:nvSpPr>
        <p:spPr>
          <a:xfrm flipH="false" flipV="false" rot="0">
            <a:off x="867203" y="4163871"/>
            <a:ext cx="979516" cy="2459973"/>
          </a:xfrm>
          <a:custGeom>
            <a:avLst/>
            <a:gdLst/>
            <a:ahLst/>
            <a:cxnLst/>
            <a:rect r="r" b="b" t="t" l="l"/>
            <a:pathLst>
              <a:path h="2459973" w="979516">
                <a:moveTo>
                  <a:pt x="0" y="0"/>
                </a:moveTo>
                <a:lnTo>
                  <a:pt x="979516" y="0"/>
                </a:lnTo>
                <a:lnTo>
                  <a:pt x="979516" y="2459973"/>
                </a:lnTo>
                <a:lnTo>
                  <a:pt x="0" y="245997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6381562" y="4163871"/>
            <a:ext cx="979516" cy="2459973"/>
          </a:xfrm>
          <a:custGeom>
            <a:avLst/>
            <a:gdLst/>
            <a:ahLst/>
            <a:cxnLst/>
            <a:rect r="r" b="b" t="t" l="l"/>
            <a:pathLst>
              <a:path h="2459973" w="979516">
                <a:moveTo>
                  <a:pt x="0" y="0"/>
                </a:moveTo>
                <a:lnTo>
                  <a:pt x="979516" y="0"/>
                </a:lnTo>
                <a:lnTo>
                  <a:pt x="979516" y="2459973"/>
                </a:lnTo>
                <a:lnTo>
                  <a:pt x="0" y="245997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429043"/>
            <a:ext cx="16230600" cy="1981907"/>
            <a:chOff x="0" y="0"/>
            <a:chExt cx="21640800" cy="2642542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2124383"/>
              <a:ext cx="21640800" cy="51816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120"/>
                </a:lnSpc>
              </a:pP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-9525"/>
              <a:ext cx="21640800" cy="1647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9716"/>
                </a:lnSpc>
                <a:spcBef>
                  <a:spcPct val="0"/>
                </a:spcBef>
              </a:pPr>
              <a:r>
                <a:rPr lang="en-US" sz="8097">
                  <a:solidFill>
                    <a:srgbClr val="02202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Demo video</a:t>
              </a:r>
            </a:p>
          </p:txBody>
        </p:sp>
      </p:grpSp>
    </p:spTree>
  </p:cSld>
  <p:clrMapOvr>
    <a:masterClrMapping/>
  </p:clrMapOvr>
  <p:timing>
    <p:tnLst>
      <p:par>
        <p:cTn dur="indefinite" restart="never" nodeType="tmRoot">
          <p:childTnLst>
            <p:video>
              <p:cMediaNode vol="100000">
                <p:cTn fill="hold" display="false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</p:childTnLst>
        </p:cTn>
      </p:par>
    </p:tnLst>
  </p:timing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3DBDBD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09A2A2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0">
            <a:off x="12287250" y="0"/>
            <a:ext cx="5491163" cy="10287000"/>
            <a:chOff x="0" y="0"/>
            <a:chExt cx="1084674" cy="203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084674" cy="2032000"/>
            </a:xfrm>
            <a:custGeom>
              <a:avLst/>
              <a:gdLst/>
              <a:ahLst/>
              <a:cxnLst/>
              <a:rect r="r" b="b" t="t" l="l"/>
              <a:pathLst>
                <a:path h="2032000" w="1084674">
                  <a:moveTo>
                    <a:pt x="0" y="0"/>
                  </a:moveTo>
                  <a:lnTo>
                    <a:pt x="1084674" y="0"/>
                  </a:lnTo>
                  <a:lnTo>
                    <a:pt x="1084674" y="2032000"/>
                  </a:lnTo>
                  <a:lnTo>
                    <a:pt x="0" y="2032000"/>
                  </a:lnTo>
                  <a:close/>
                </a:path>
              </a:pathLst>
            </a:custGeom>
            <a:blipFill>
              <a:blip r:embed="rId2"/>
              <a:stretch>
                <a:fillRect l="-20251" t="0" r="-20251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5400000">
            <a:off x="10567506" y="9057014"/>
            <a:ext cx="979516" cy="2459973"/>
          </a:xfrm>
          <a:custGeom>
            <a:avLst/>
            <a:gdLst/>
            <a:ahLst/>
            <a:cxnLst/>
            <a:rect r="r" b="b" t="t" l="l"/>
            <a:pathLst>
              <a:path h="2459973" w="979516">
                <a:moveTo>
                  <a:pt x="0" y="0"/>
                </a:moveTo>
                <a:lnTo>
                  <a:pt x="979516" y="0"/>
                </a:lnTo>
                <a:lnTo>
                  <a:pt x="979516" y="2459972"/>
                </a:lnTo>
                <a:lnTo>
                  <a:pt x="0" y="2459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56679" y="-691044"/>
            <a:ext cx="979516" cy="2459973"/>
          </a:xfrm>
          <a:custGeom>
            <a:avLst/>
            <a:gdLst/>
            <a:ahLst/>
            <a:cxnLst/>
            <a:rect r="r" b="b" t="t" l="l"/>
            <a:pathLst>
              <a:path h="2459973" w="979516">
                <a:moveTo>
                  <a:pt x="0" y="0"/>
                </a:moveTo>
                <a:lnTo>
                  <a:pt x="979516" y="0"/>
                </a:lnTo>
                <a:lnTo>
                  <a:pt x="979516" y="2459972"/>
                </a:lnTo>
                <a:lnTo>
                  <a:pt x="0" y="2459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586183" y="1616632"/>
            <a:ext cx="10946214" cy="3448330"/>
            <a:chOff x="0" y="0"/>
            <a:chExt cx="14594952" cy="459777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088009"/>
              <a:ext cx="14594952" cy="250976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783"/>
                </a:lnSpc>
              </a:pPr>
              <a:r>
                <a:rPr lang="en-US" sz="2910">
                  <a:solidFill>
                    <a:srgbClr val="02202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Bra</a:t>
              </a:r>
              <a:r>
                <a:rPr lang="en-US" sz="2910">
                  <a:solidFill>
                    <a:srgbClr val="02202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in tumors are serious medical conditions that can be fatal if not detected early. MRI imaging is commonly used by radiologists for diagnosis.</a:t>
              </a:r>
            </a:p>
            <a:p>
              <a:pPr algn="l" marL="0" indent="0" lvl="0">
                <a:lnSpc>
                  <a:spcPts val="3783"/>
                </a:lnSpc>
              </a:pP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9525"/>
              <a:ext cx="14594952" cy="17303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10293"/>
                </a:lnSpc>
                <a:spcBef>
                  <a:spcPct val="0"/>
                </a:spcBef>
              </a:pPr>
              <a:r>
                <a:rPr lang="en-US" sz="8577">
                  <a:solidFill>
                    <a:srgbClr val="1B2C4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P</a:t>
              </a:r>
              <a:r>
                <a:rPr lang="en-US" sz="8577" u="none">
                  <a:solidFill>
                    <a:srgbClr val="1B2C4D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roblem Statement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46437" y="5104293"/>
            <a:ext cx="5433441" cy="4242509"/>
            <a:chOff x="0" y="0"/>
            <a:chExt cx="7244588" cy="5656679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9525"/>
              <a:ext cx="7244588" cy="1438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4293"/>
                </a:lnSpc>
                <a:spcBef>
                  <a:spcPct val="0"/>
                </a:spcBef>
              </a:pPr>
              <a:r>
                <a:rPr lang="en-US" sz="3578">
                  <a:solidFill>
                    <a:srgbClr val="02202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Chall</a:t>
              </a:r>
              <a:r>
                <a:rPr lang="en-US" sz="3578">
                  <a:solidFill>
                    <a:srgbClr val="022020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enges in manual diagnosis: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1866974"/>
              <a:ext cx="7244588" cy="37897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623089" indent="-311545" lvl="1">
                <a:lnSpc>
                  <a:spcPts val="3751"/>
                </a:lnSpc>
                <a:buFont typeface="Arial"/>
                <a:buChar char="•"/>
              </a:pPr>
              <a:r>
                <a:rPr lang="en-US" sz="2886">
                  <a:solidFill>
                    <a:srgbClr val="09A2A2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Requi</a:t>
              </a:r>
              <a:r>
                <a:rPr lang="en-US" sz="2886" u="none">
                  <a:solidFill>
                    <a:srgbClr val="09A2A2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res extensive medical expertise</a:t>
              </a:r>
            </a:p>
            <a:p>
              <a:pPr algn="l" marL="623089" indent="-311545" lvl="1">
                <a:lnSpc>
                  <a:spcPts val="3751"/>
                </a:lnSpc>
                <a:buFont typeface="Arial"/>
                <a:buChar char="•"/>
              </a:pPr>
              <a:r>
                <a:rPr lang="en-US" sz="2886" u="none">
                  <a:solidFill>
                    <a:srgbClr val="09A2A2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Takes a long time for analysis</a:t>
              </a:r>
            </a:p>
            <a:p>
              <a:pPr algn="l" marL="623089" indent="-311545" lvl="1">
                <a:lnSpc>
                  <a:spcPts val="3751"/>
                </a:lnSpc>
                <a:buFont typeface="Arial"/>
                <a:buChar char="•"/>
              </a:pPr>
              <a:r>
                <a:rPr lang="en-US" sz="2886" u="none">
                  <a:solidFill>
                    <a:srgbClr val="09A2A2"/>
                  </a:solidFill>
                  <a:latin typeface="League Spartan"/>
                  <a:ea typeface="League Spartan"/>
                  <a:cs typeface="League Spartan"/>
                  <a:sym typeface="League Spartan"/>
                </a:rPr>
                <a:t>Risk of human error</a:t>
              </a:r>
            </a:p>
            <a:p>
              <a:pPr algn="l">
                <a:lnSpc>
                  <a:spcPts val="3751"/>
                </a:lnSpc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6059290" y="5322002"/>
            <a:ext cx="4499714" cy="706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0"/>
              </a:lnSpc>
              <a:spcBef>
                <a:spcPct val="0"/>
              </a:spcBef>
            </a:pPr>
            <a:r>
              <a:rPr lang="en-US" sz="43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</a:t>
            </a:r>
            <a:r>
              <a:rPr lang="en-US" sz="43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al: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6870769" y="6522085"/>
            <a:ext cx="4993005" cy="2736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39"/>
              </a:lnSpc>
              <a:spcBef>
                <a:spcPct val="0"/>
              </a:spcBef>
            </a:pPr>
            <a:r>
              <a:rPr lang="en-US" sz="2799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</a:t>
            </a:r>
            <a:r>
              <a:rPr lang="en-US" sz="2799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evelop an AI-powered classification system to help radiologists detect tumors faster and more accurately.</a:t>
            </a:r>
          </a:p>
          <a:p>
            <a:pPr algn="l">
              <a:lnSpc>
                <a:spcPts val="363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028700" y="4102187"/>
            <a:ext cx="969368" cy="1041313"/>
          </a:xfrm>
          <a:custGeom>
            <a:avLst/>
            <a:gdLst/>
            <a:ahLst/>
            <a:cxnLst/>
            <a:rect r="r" b="b" t="t" l="l"/>
            <a:pathLst>
              <a:path h="1041313" w="969368">
                <a:moveTo>
                  <a:pt x="0" y="0"/>
                </a:moveTo>
                <a:lnTo>
                  <a:pt x="969368" y="0"/>
                </a:lnTo>
                <a:lnTo>
                  <a:pt x="969368" y="1041313"/>
                </a:lnTo>
                <a:lnTo>
                  <a:pt x="0" y="10413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28700" y="6984949"/>
            <a:ext cx="969368" cy="1041313"/>
          </a:xfrm>
          <a:custGeom>
            <a:avLst/>
            <a:gdLst/>
            <a:ahLst/>
            <a:cxnLst/>
            <a:rect r="r" b="b" t="t" l="l"/>
            <a:pathLst>
              <a:path h="1041313" w="969368">
                <a:moveTo>
                  <a:pt x="0" y="0"/>
                </a:moveTo>
                <a:lnTo>
                  <a:pt x="969368" y="0"/>
                </a:lnTo>
                <a:lnTo>
                  <a:pt x="969368" y="1041314"/>
                </a:lnTo>
                <a:lnTo>
                  <a:pt x="0" y="1041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915223" y="4102187"/>
            <a:ext cx="969368" cy="1041313"/>
          </a:xfrm>
          <a:custGeom>
            <a:avLst/>
            <a:gdLst/>
            <a:ahLst/>
            <a:cxnLst/>
            <a:rect r="r" b="b" t="t" l="l"/>
            <a:pathLst>
              <a:path h="1041313" w="969368">
                <a:moveTo>
                  <a:pt x="0" y="0"/>
                </a:moveTo>
                <a:lnTo>
                  <a:pt x="969369" y="0"/>
                </a:lnTo>
                <a:lnTo>
                  <a:pt x="969369" y="1041313"/>
                </a:lnTo>
                <a:lnTo>
                  <a:pt x="0" y="104131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15223" y="6984949"/>
            <a:ext cx="969368" cy="1041313"/>
          </a:xfrm>
          <a:custGeom>
            <a:avLst/>
            <a:gdLst/>
            <a:ahLst/>
            <a:cxnLst/>
            <a:rect r="r" b="b" t="t" l="l"/>
            <a:pathLst>
              <a:path h="1041313" w="969368">
                <a:moveTo>
                  <a:pt x="0" y="0"/>
                </a:moveTo>
                <a:lnTo>
                  <a:pt x="969369" y="0"/>
                </a:lnTo>
                <a:lnTo>
                  <a:pt x="969369" y="1041314"/>
                </a:lnTo>
                <a:lnTo>
                  <a:pt x="0" y="10413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1607907"/>
            <a:ext cx="9716490" cy="1257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839"/>
              </a:lnSpc>
              <a:spcBef>
                <a:spcPct val="0"/>
              </a:spcBef>
            </a:pPr>
            <a:r>
              <a:rPr lang="en-US" sz="8199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</a:t>
            </a:r>
            <a:r>
              <a:rPr lang="en-US" sz="8199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roject Objective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645976" y="4102187"/>
            <a:ext cx="5621548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</a:t>
            </a:r>
            <a:r>
              <a:rPr lang="en-US" sz="3300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 Deep Learning (VGG19) to classify brain tumors from MRI scans</a:t>
            </a:r>
          </a:p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355026" y="6788013"/>
            <a:ext cx="6203448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Provide</a:t>
            </a:r>
            <a:r>
              <a:rPr lang="en-US" sz="3300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 Streamlit web application where anyone can upload MRI scans and get predictions</a:t>
            </a:r>
          </a:p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532292" y="4083137"/>
            <a:ext cx="5385652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3"/>
              </a:lnSpc>
              <a:spcBef>
                <a:spcPct val="0"/>
              </a:spcBef>
            </a:pPr>
            <a:r>
              <a:rPr lang="en-US" sz="3302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Improve di</a:t>
            </a:r>
            <a:r>
              <a:rPr lang="en-US" sz="3302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agnosis speed and accuracy by reducing manual effort</a:t>
            </a:r>
          </a:p>
          <a:p>
            <a:pPr algn="l" marL="0" indent="0" lvl="0">
              <a:lnSpc>
                <a:spcPts val="396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13558" y="6788013"/>
            <a:ext cx="6716775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Ens</a:t>
            </a:r>
            <a:r>
              <a:rPr lang="en-US" sz="3300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ure the pipeline covers data preparation, preprocessing, modeling, evaluation, and deployment</a:t>
            </a:r>
          </a:p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72900" y="244879"/>
            <a:ext cx="5486400" cy="9797242"/>
            <a:chOff x="0" y="0"/>
            <a:chExt cx="1083733" cy="193525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83733" cy="1935258"/>
            </a:xfrm>
            <a:custGeom>
              <a:avLst/>
              <a:gdLst/>
              <a:ahLst/>
              <a:cxnLst/>
              <a:rect r="r" b="b" t="t" l="l"/>
              <a:pathLst>
                <a:path h="1935258" w="1083733">
                  <a:moveTo>
                    <a:pt x="0" y="0"/>
                  </a:moveTo>
                  <a:lnTo>
                    <a:pt x="1083733" y="0"/>
                  </a:lnTo>
                  <a:lnTo>
                    <a:pt x="1083733" y="1935258"/>
                  </a:lnTo>
                  <a:lnTo>
                    <a:pt x="0" y="1935258"/>
                  </a:lnTo>
                  <a:close/>
                </a:path>
              </a:pathLst>
            </a:custGeom>
            <a:blipFill>
              <a:blip r:embed="rId2"/>
              <a:stretch>
                <a:fillRect l="0" t="-5295" r="0" b="-5295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3DBDBD"/>
          </a:solidFill>
        </p:spPr>
      </p:sp>
      <p:sp>
        <p:nvSpPr>
          <p:cNvPr name="AutoShape 5" id="5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09A2A2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-5400000">
            <a:off x="9884228" y="9057014"/>
            <a:ext cx="979516" cy="2459973"/>
          </a:xfrm>
          <a:custGeom>
            <a:avLst/>
            <a:gdLst/>
            <a:ahLst/>
            <a:cxnLst/>
            <a:rect r="r" b="b" t="t" l="l"/>
            <a:pathLst>
              <a:path h="2459973" w="979516">
                <a:moveTo>
                  <a:pt x="0" y="0"/>
                </a:moveTo>
                <a:lnTo>
                  <a:pt x="979516" y="0"/>
                </a:lnTo>
                <a:lnTo>
                  <a:pt x="979516" y="2459972"/>
                </a:lnTo>
                <a:lnTo>
                  <a:pt x="0" y="2459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5400000">
            <a:off x="740228" y="-1245058"/>
            <a:ext cx="979516" cy="2459973"/>
          </a:xfrm>
          <a:custGeom>
            <a:avLst/>
            <a:gdLst/>
            <a:ahLst/>
            <a:cxnLst/>
            <a:rect r="r" b="b" t="t" l="l"/>
            <a:pathLst>
              <a:path h="2459973" w="979516">
                <a:moveTo>
                  <a:pt x="0" y="0"/>
                </a:moveTo>
                <a:lnTo>
                  <a:pt x="979516" y="0"/>
                </a:lnTo>
                <a:lnTo>
                  <a:pt x="979516" y="2459972"/>
                </a:lnTo>
                <a:lnTo>
                  <a:pt x="0" y="245997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882424"/>
            <a:ext cx="8115300" cy="1069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000"/>
              </a:lnSpc>
            </a:pPr>
            <a:r>
              <a:rPr lang="en-US" sz="8000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</a:t>
            </a:r>
            <a:r>
              <a:rPr lang="en-US" sz="8000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 Sources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4055" y="4486275"/>
            <a:ext cx="10114002" cy="4762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23"/>
              </a:lnSpc>
              <a:spcBef>
                <a:spcPct val="0"/>
              </a:spcBef>
            </a:pPr>
            <a:r>
              <a:rPr lang="en-US" sz="3186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Two datasets fro</a:t>
            </a:r>
            <a:r>
              <a:rPr lang="en-US" sz="3186" strike="noStrike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  <a:r>
              <a:rPr lang="en-US" sz="3186" strike="noStrike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K</a:t>
            </a:r>
            <a:r>
              <a:rPr lang="en-US" sz="3186" strike="noStrike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  <a:r>
              <a:rPr lang="en-US" sz="3186" strike="noStrike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gg</a:t>
            </a:r>
            <a:r>
              <a:rPr lang="en-US" sz="3186" strike="noStrike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</a:t>
            </a:r>
            <a:r>
              <a:rPr lang="en-US" sz="3186" strike="noStrike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 were combined: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4055" y="5113830"/>
            <a:ext cx="10114002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2588" indent="-336294" lvl="1">
              <a:lnSpc>
                <a:spcPts val="3738"/>
              </a:lnSpc>
              <a:spcBef>
                <a:spcPct val="0"/>
              </a:spcBef>
              <a:buFont typeface="Arial"/>
              <a:buChar char="•"/>
            </a:pPr>
            <a:r>
              <a:rPr lang="en-US" sz="3115" u="sng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  <a:hlinkClick r:id="rId5" tooltip="https://www.kaggle.com/datasets/masoudnickparvar/brain-tumor-mri-dataset"/>
              </a:rPr>
              <a:t>Masoudni</a:t>
            </a:r>
            <a:r>
              <a:rPr lang="en-US" sz="3115" strike="noStrike" u="sng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  <a:hlinkClick r:id="rId6" tooltip="https://www.kaggle.com/datasets/masoudnickparvar/brain-tumor-mri-dataset"/>
              </a:rPr>
              <a:t>ckparvar Brain Tumor MRI Dataset</a:t>
            </a:r>
          </a:p>
          <a:p>
            <a:pPr algn="l" marL="0" indent="0" lvl="0">
              <a:lnSpc>
                <a:spcPts val="3738"/>
              </a:lnSpc>
              <a:spcBef>
                <a:spcPct val="0"/>
              </a:spcBef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6751148"/>
            <a:ext cx="6745677" cy="1390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079"/>
              </a:lnSpc>
              <a:spcBef>
                <a:spcPct val="0"/>
              </a:spcBef>
            </a:pPr>
            <a:r>
              <a:rPr lang="en-US" sz="3399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Classes included in b</a:t>
            </a:r>
            <a:r>
              <a:rPr lang="en-US" sz="3399" strike="noStrike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</a:t>
            </a:r>
            <a:r>
              <a:rPr lang="en-US" sz="3399" strike="noStrike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th:</a:t>
            </a:r>
          </a:p>
          <a:p>
            <a:pPr algn="l">
              <a:lnSpc>
                <a:spcPts val="3479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479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229986" y="7320742"/>
            <a:ext cx="6745677" cy="2476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70" indent="-356235" lvl="1">
              <a:lnSpc>
                <a:spcPts val="3960"/>
              </a:lnSpc>
              <a:buFont typeface="Arial"/>
              <a:buChar char="•"/>
            </a:pPr>
            <a:r>
              <a:rPr lang="en-US" sz="3300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Glioma</a:t>
            </a:r>
          </a:p>
          <a:p>
            <a:pPr algn="l" marL="712470" indent="-356235" lvl="1">
              <a:lnSpc>
                <a:spcPts val="3960"/>
              </a:lnSpc>
              <a:spcBef>
                <a:spcPct val="0"/>
              </a:spcBef>
              <a:buFont typeface="Arial"/>
              <a:buChar char="•"/>
            </a:pPr>
            <a:r>
              <a:rPr lang="en-US" sz="3300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nin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iom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</a:t>
            </a:r>
          </a:p>
          <a:p>
            <a:pPr algn="l" marL="712470" indent="-356235" lvl="1">
              <a:lnSpc>
                <a:spcPts val="3960"/>
              </a:lnSpc>
              <a:spcBef>
                <a:spcPct val="0"/>
              </a:spcBef>
              <a:buFont typeface="Arial"/>
              <a:buChar char="•"/>
            </a:pP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Pi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ary</a:t>
            </a:r>
          </a:p>
          <a:p>
            <a:pPr algn="l" marL="712470" indent="-356235" lvl="1">
              <a:lnSpc>
                <a:spcPts val="3960"/>
              </a:lnSpc>
              <a:spcBef>
                <a:spcPct val="0"/>
              </a:spcBef>
              <a:buFont typeface="Arial"/>
              <a:buChar char="•"/>
            </a:pP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Tu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  <a:r>
              <a:rPr lang="en-US" sz="3300" strike="noStrike" u="none">
                <a:solidFill>
                  <a:srgbClr val="26A4A6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or</a:t>
            </a:r>
          </a:p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</a:p>
        </p:txBody>
      </p:sp>
      <p:sp>
        <p:nvSpPr>
          <p:cNvPr name="TextBox 13" id="13"/>
          <p:cNvSpPr txBox="true"/>
          <p:nvPr/>
        </p:nvSpPr>
        <p:spPr>
          <a:xfrm rot="0">
            <a:off x="504055" y="2724037"/>
            <a:ext cx="9764080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 P</a:t>
            </a:r>
            <a:r>
              <a:rPr lang="en-US" sz="3300" strike="noStrike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</a:t>
            </a:r>
            <a:r>
              <a:rPr lang="en-US" sz="3300" strike="noStrike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</a:t>
            </a:r>
            <a:r>
              <a:rPr lang="en-US" sz="3300" strike="noStrike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arat</a:t>
            </a:r>
            <a:r>
              <a:rPr lang="en-US" sz="3300" strike="noStrike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ion – By Nada Mo</a:t>
            </a:r>
            <a:r>
              <a:rPr lang="en-US" sz="3300" strike="noStrike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</a:t>
            </a:r>
            <a:r>
              <a:rPr lang="en-US" sz="3300" strike="noStrike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afa Ka</a:t>
            </a:r>
            <a:r>
              <a:rPr lang="en-US" sz="3300" strike="noStrike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</a:t>
            </a:r>
            <a:r>
              <a:rPr lang="en-US" sz="3300" strike="noStrike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</a:t>
            </a:r>
          </a:p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</a:p>
        </p:txBody>
      </p:sp>
      <p:sp>
        <p:nvSpPr>
          <p:cNvPr name="TextBox 14" id="14"/>
          <p:cNvSpPr txBox="true"/>
          <p:nvPr/>
        </p:nvSpPr>
        <p:spPr>
          <a:xfrm rot="0">
            <a:off x="546437" y="5731973"/>
            <a:ext cx="10114002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72588" indent="-336294" lvl="1">
              <a:lnSpc>
                <a:spcPts val="3738"/>
              </a:lnSpc>
              <a:buFont typeface="Arial"/>
              <a:buChar char="•"/>
            </a:pPr>
            <a:r>
              <a:rPr lang="en-US" sz="3115" u="sng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  <a:hlinkClick r:id="rId7" tooltip="https://www.kaggle.com/datasets/indk214/brain-tumor-dataset-segmentation-and-classification"/>
              </a:rPr>
              <a:t>Ind</a:t>
            </a:r>
            <a:r>
              <a:rPr lang="en-US" sz="3115" strike="noStrike" u="sng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  <a:hlinkClick r:id="rId8" tooltip="https://www.kaggle.com/datasets/indk214/brain-tumor-dataset-segmentation-and-classification"/>
              </a:rPr>
              <a:t>k214 Brain Tumor Dataset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4" id="4"/>
          <p:cNvSpPr txBox="true"/>
          <p:nvPr/>
        </p:nvSpPr>
        <p:spPr>
          <a:xfrm rot="0">
            <a:off x="613734" y="3256802"/>
            <a:ext cx="13689948" cy="65657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83990" indent="-391995" lvl="1">
              <a:lnSpc>
                <a:spcPts val="4357"/>
              </a:lnSpc>
              <a:spcBef>
                <a:spcPct val="0"/>
              </a:spcBef>
              <a:buFont typeface="Arial"/>
              <a:buChar char="•"/>
            </a:pPr>
            <a:r>
              <a:rPr lang="en-US" sz="3631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Some datasets had inconsistent clas</a:t>
            </a:r>
            <a:r>
              <a:rPr lang="en-US" sz="36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 names → unified them (e.g., "pituitary tumor" → "pituitary")</a:t>
            </a:r>
          </a:p>
          <a:p>
            <a:pPr algn="just">
              <a:lnSpc>
                <a:spcPts val="4357"/>
              </a:lnSpc>
              <a:spcBef>
                <a:spcPct val="0"/>
              </a:spcBef>
            </a:pPr>
          </a:p>
          <a:p>
            <a:pPr algn="just" marL="783990" indent="-391995" lvl="1">
              <a:lnSpc>
                <a:spcPts val="4357"/>
              </a:lnSpc>
              <a:spcBef>
                <a:spcPct val="0"/>
              </a:spcBef>
              <a:buFont typeface="Arial"/>
              <a:buChar char="•"/>
            </a:pPr>
            <a:r>
              <a:rPr lang="en-US" sz="36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Used MD5 hashing to remove duplicate MRI images across datasets</a:t>
            </a:r>
          </a:p>
          <a:p>
            <a:pPr algn="just">
              <a:lnSpc>
                <a:spcPts val="4357"/>
              </a:lnSpc>
              <a:spcBef>
                <a:spcPct val="0"/>
              </a:spcBef>
            </a:pPr>
          </a:p>
          <a:p>
            <a:pPr algn="just" marL="783990" indent="-391995" lvl="1">
              <a:lnSpc>
                <a:spcPts val="4357"/>
              </a:lnSpc>
              <a:spcBef>
                <a:spcPct val="0"/>
              </a:spcBef>
              <a:buFont typeface="Arial"/>
              <a:buChar char="•"/>
            </a:pPr>
            <a:r>
              <a:rPr lang="en-US" sz="36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Balanced dataset by stratified splitting: Train, Validation, Test</a:t>
            </a:r>
          </a:p>
          <a:p>
            <a:pPr algn="just">
              <a:lnSpc>
                <a:spcPts val="4357"/>
              </a:lnSpc>
              <a:spcBef>
                <a:spcPct val="0"/>
              </a:spcBef>
            </a:pPr>
          </a:p>
          <a:p>
            <a:pPr algn="just" marL="783990" indent="-391995" lvl="1">
              <a:lnSpc>
                <a:spcPts val="4357"/>
              </a:lnSpc>
              <a:spcBef>
                <a:spcPct val="0"/>
              </a:spcBef>
              <a:buFont typeface="Arial"/>
              <a:buChar char="•"/>
            </a:pPr>
            <a:r>
              <a:rPr lang="en-US" sz="3631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Final dataset is well-structured and ready for preprocessing</a:t>
            </a:r>
          </a:p>
          <a:p>
            <a:pPr algn="just" marL="0" indent="0" lvl="0">
              <a:lnSpc>
                <a:spcPts val="4357"/>
              </a:lnSpc>
              <a:spcBef>
                <a:spcPct val="0"/>
              </a:spcBef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4903757" y="7879143"/>
            <a:ext cx="1757445" cy="2216960"/>
          </a:xfrm>
          <a:custGeom>
            <a:avLst/>
            <a:gdLst/>
            <a:ahLst/>
            <a:cxnLst/>
            <a:rect r="r" b="b" t="t" l="l"/>
            <a:pathLst>
              <a:path h="2216960" w="1757445">
                <a:moveTo>
                  <a:pt x="0" y="0"/>
                </a:moveTo>
                <a:lnTo>
                  <a:pt x="1757445" y="0"/>
                </a:lnTo>
                <a:lnTo>
                  <a:pt x="1757445" y="2216960"/>
                </a:lnTo>
                <a:lnTo>
                  <a:pt x="0" y="22169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13734" y="1553797"/>
            <a:ext cx="1565089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8648"/>
              </a:lnSpc>
              <a:spcBef>
                <a:spcPct val="0"/>
              </a:spcBef>
            </a:pPr>
            <a:r>
              <a:rPr lang="en-US" sz="7207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</a:t>
            </a:r>
            <a:r>
              <a:rPr lang="en-US" sz="7207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 Cleaning &amp; Preparation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218124" y="533400"/>
            <a:ext cx="8041176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960"/>
              </a:lnSpc>
              <a:spcBef>
                <a:spcPct val="0"/>
              </a:spcBef>
            </a:pPr>
            <a:r>
              <a:rPr lang="en-US" sz="3300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</a:t>
            </a:r>
            <a:r>
              <a:rPr lang="en-US" sz="3300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tribution: Nada Mostafa Kamel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83615" y="758019"/>
            <a:ext cx="1565089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8"/>
              </a:lnSpc>
              <a:spcBef>
                <a:spcPct val="0"/>
              </a:spcBef>
            </a:pPr>
            <a:r>
              <a:rPr lang="en-US" sz="7207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Ima</a:t>
            </a:r>
            <a:r>
              <a:rPr lang="en-US" sz="7207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ge Preprocessing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83615" y="4114800"/>
            <a:ext cx="12171870" cy="5143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9"/>
              </a:lnSpc>
              <a:spcBef>
                <a:spcPct val="0"/>
              </a:spcBef>
            </a:pPr>
            <a:r>
              <a:rPr lang="en-US" sz="3757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Standardized all image</a:t>
            </a: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s:</a:t>
            </a:r>
          </a:p>
          <a:p>
            <a:pPr algn="l">
              <a:lnSpc>
                <a:spcPts val="4509"/>
              </a:lnSpc>
              <a:spcBef>
                <a:spcPct val="0"/>
              </a:spcBef>
            </a:pPr>
          </a:p>
          <a:p>
            <a:pPr algn="l" marL="811247" indent="-405624" lvl="1">
              <a:lnSpc>
                <a:spcPts val="4509"/>
              </a:lnSpc>
              <a:spcBef>
                <a:spcPct val="0"/>
              </a:spcBef>
              <a:buFont typeface="Arial"/>
              <a:buChar char="•"/>
            </a:pP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Resized to 224×224 pixels (required by VGG19)</a:t>
            </a:r>
          </a:p>
          <a:p>
            <a:pPr algn="l" marL="811247" indent="-405624" lvl="1">
              <a:lnSpc>
                <a:spcPts val="4509"/>
              </a:lnSpc>
              <a:spcBef>
                <a:spcPct val="0"/>
              </a:spcBef>
              <a:buFont typeface="Arial"/>
              <a:buChar char="•"/>
            </a:pP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Normalized pixel values (scaled between 0–1)</a:t>
            </a:r>
          </a:p>
          <a:p>
            <a:pPr algn="l">
              <a:lnSpc>
                <a:spcPts val="4509"/>
              </a:lnSpc>
              <a:spcBef>
                <a:spcPct val="0"/>
              </a:spcBef>
            </a:pPr>
          </a:p>
          <a:p>
            <a:pPr algn="l">
              <a:lnSpc>
                <a:spcPts val="4509"/>
              </a:lnSpc>
              <a:spcBef>
                <a:spcPct val="0"/>
              </a:spcBef>
            </a:pP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These steps ensure the model processes images consistently and avoids scale bias.</a:t>
            </a:r>
          </a:p>
          <a:p>
            <a:pPr algn="l" marL="0" indent="0" lvl="0">
              <a:lnSpc>
                <a:spcPts val="450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3615" y="2453633"/>
            <a:ext cx="16141064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633"/>
              </a:lnSpc>
              <a:spcBef>
                <a:spcPct val="0"/>
              </a:spcBef>
            </a:pPr>
            <a:r>
              <a:rPr lang="en-US" sz="3860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Preprocessing &amp; EDA – By Mariam Mohamed Elfar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200570" y="5048872"/>
            <a:ext cx="5087430" cy="5238128"/>
          </a:xfrm>
          <a:custGeom>
            <a:avLst/>
            <a:gdLst/>
            <a:ahLst/>
            <a:cxnLst/>
            <a:rect r="r" b="b" t="t" l="l"/>
            <a:pathLst>
              <a:path h="5238128" w="5087430">
                <a:moveTo>
                  <a:pt x="0" y="0"/>
                </a:moveTo>
                <a:lnTo>
                  <a:pt x="5087430" y="0"/>
                </a:lnTo>
                <a:lnTo>
                  <a:pt x="5087430" y="5238128"/>
                </a:lnTo>
                <a:lnTo>
                  <a:pt x="0" y="5238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4539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6700" y="1305707"/>
            <a:ext cx="1565089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8"/>
              </a:lnSpc>
              <a:spcBef>
                <a:spcPct val="0"/>
              </a:spcBef>
            </a:pPr>
            <a:r>
              <a:rPr lang="en-US" sz="7207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</a:t>
            </a:r>
            <a:r>
              <a:rPr lang="en-US" sz="7207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Augmentation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66700" y="3054647"/>
            <a:ext cx="12171870" cy="6203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509"/>
              </a:lnSpc>
              <a:spcBef>
                <a:spcPct val="0"/>
              </a:spcBef>
            </a:pPr>
            <a:r>
              <a:rPr lang="en-US" sz="3757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To artificially expan</a:t>
            </a: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 dataset and avoid overfitting:</a:t>
            </a:r>
          </a:p>
          <a:p>
            <a:pPr algn="l" marL="0" indent="0" lvl="0">
              <a:lnSpc>
                <a:spcPts val="4509"/>
              </a:lnSpc>
              <a:spcBef>
                <a:spcPct val="0"/>
              </a:spcBef>
            </a:pPr>
          </a:p>
          <a:p>
            <a:pPr algn="l" marL="811247" indent="-405623" lvl="1">
              <a:lnSpc>
                <a:spcPts val="4509"/>
              </a:lnSpc>
              <a:spcBef>
                <a:spcPct val="0"/>
              </a:spcBef>
              <a:buFont typeface="Arial"/>
              <a:buChar char="•"/>
            </a:pP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Random horizontal flips</a:t>
            </a:r>
          </a:p>
          <a:p>
            <a:pPr algn="l" marL="811247" indent="-405623" lvl="1">
              <a:lnSpc>
                <a:spcPts val="4509"/>
              </a:lnSpc>
              <a:spcBef>
                <a:spcPct val="0"/>
              </a:spcBef>
              <a:buFont typeface="Arial"/>
              <a:buChar char="•"/>
            </a:pP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Random brightness adjustments</a:t>
            </a:r>
          </a:p>
          <a:p>
            <a:pPr algn="l" marL="811247" indent="-405623" lvl="1">
              <a:lnSpc>
                <a:spcPts val="4509"/>
              </a:lnSpc>
              <a:spcBef>
                <a:spcPct val="0"/>
              </a:spcBef>
              <a:buFont typeface="Arial"/>
              <a:buChar char="•"/>
            </a:pP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Random contrast changes</a:t>
            </a:r>
          </a:p>
          <a:p>
            <a:pPr algn="l">
              <a:lnSpc>
                <a:spcPts val="4509"/>
              </a:lnSpc>
              <a:spcBef>
                <a:spcPct val="0"/>
              </a:spcBef>
            </a:pPr>
          </a:p>
          <a:p>
            <a:pPr algn="l">
              <a:lnSpc>
                <a:spcPts val="4509"/>
              </a:lnSpc>
              <a:spcBef>
                <a:spcPct val="0"/>
              </a:spcBef>
            </a:pP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This allows the model to generalize better by learning from slightly modified versions of the data.</a:t>
            </a:r>
          </a:p>
          <a:p>
            <a:pPr algn="l" marL="0" indent="0" lvl="0">
              <a:lnSpc>
                <a:spcPts val="450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89890" y="471147"/>
            <a:ext cx="9128825" cy="52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23"/>
              </a:lnSpc>
              <a:spcBef>
                <a:spcPct val="0"/>
              </a:spcBef>
            </a:pPr>
            <a:r>
              <a:rPr lang="en-US" sz="3519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</a:t>
            </a:r>
            <a:r>
              <a:rPr lang="en-US" sz="3519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tribution: Mariam Mohamed Elfar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200570" y="5048872"/>
            <a:ext cx="5087430" cy="5238128"/>
          </a:xfrm>
          <a:custGeom>
            <a:avLst/>
            <a:gdLst/>
            <a:ahLst/>
            <a:cxnLst/>
            <a:rect r="r" b="b" t="t" l="l"/>
            <a:pathLst>
              <a:path h="5238128" w="5087430">
                <a:moveTo>
                  <a:pt x="0" y="0"/>
                </a:moveTo>
                <a:lnTo>
                  <a:pt x="5087430" y="0"/>
                </a:lnTo>
                <a:lnTo>
                  <a:pt x="5087430" y="5238128"/>
                </a:lnTo>
                <a:lnTo>
                  <a:pt x="0" y="5238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4539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6700" y="1577392"/>
            <a:ext cx="1565089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8"/>
              </a:lnSpc>
              <a:spcBef>
                <a:spcPct val="0"/>
              </a:spcBef>
            </a:pPr>
            <a:r>
              <a:rPr lang="en-US" sz="7207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Exploratory Data</a:t>
            </a:r>
            <a:r>
              <a:rPr lang="en-US" sz="7207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Analysis (EDA)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82431" y="3253930"/>
            <a:ext cx="12171870" cy="6203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11247" indent="-405623" lvl="1">
              <a:lnSpc>
                <a:spcPts val="4509"/>
              </a:lnSpc>
              <a:spcBef>
                <a:spcPct val="0"/>
              </a:spcBef>
              <a:buFont typeface="Arial"/>
              <a:buChar char="•"/>
            </a:pPr>
            <a:r>
              <a:rPr lang="en-US" sz="3757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Visualize</a:t>
            </a: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 the class distribution with count plots</a:t>
            </a:r>
          </a:p>
          <a:p>
            <a:pPr algn="l">
              <a:lnSpc>
                <a:spcPts val="4509"/>
              </a:lnSpc>
              <a:spcBef>
                <a:spcPct val="0"/>
              </a:spcBef>
            </a:pPr>
          </a:p>
          <a:p>
            <a:pPr algn="l" marL="811247" indent="-405623" lvl="1">
              <a:lnSpc>
                <a:spcPts val="4509"/>
              </a:lnSpc>
              <a:spcBef>
                <a:spcPct val="0"/>
              </a:spcBef>
              <a:buFont typeface="Arial"/>
              <a:buChar char="•"/>
            </a:pP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</a:t>
            </a: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hecked dataset balance after cleaning</a:t>
            </a:r>
          </a:p>
          <a:p>
            <a:pPr algn="l">
              <a:lnSpc>
                <a:spcPts val="4509"/>
              </a:lnSpc>
              <a:spcBef>
                <a:spcPct val="0"/>
              </a:spcBef>
            </a:pPr>
          </a:p>
          <a:p>
            <a:pPr algn="l" marL="811247" indent="-405623" lvl="1">
              <a:lnSpc>
                <a:spcPts val="4509"/>
              </a:lnSpc>
              <a:spcBef>
                <a:spcPct val="0"/>
              </a:spcBef>
              <a:buFont typeface="Arial"/>
              <a:buChar char="•"/>
            </a:pP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Verified no mislabeled data remained after unifying class names</a:t>
            </a:r>
          </a:p>
          <a:p>
            <a:pPr algn="l">
              <a:lnSpc>
                <a:spcPts val="4509"/>
              </a:lnSpc>
              <a:spcBef>
                <a:spcPct val="0"/>
              </a:spcBef>
            </a:pPr>
          </a:p>
          <a:p>
            <a:pPr algn="l" marL="811247" indent="-405623" lvl="1">
              <a:lnSpc>
                <a:spcPts val="4509"/>
              </a:lnSpc>
              <a:spcBef>
                <a:spcPct val="0"/>
              </a:spcBef>
              <a:buFont typeface="Arial"/>
              <a:buChar char="•"/>
            </a:pPr>
            <a:r>
              <a:rPr lang="en-US" sz="375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Confirmed the dataset was suitable for model training</a:t>
            </a:r>
          </a:p>
          <a:p>
            <a:pPr algn="l" marL="0" indent="0" lvl="0">
              <a:lnSpc>
                <a:spcPts val="4509"/>
              </a:lnSpc>
              <a:spcBef>
                <a:spcPct val="0"/>
              </a:spcBef>
            </a:pPr>
          </a:p>
        </p:txBody>
      </p:sp>
      <p:sp>
        <p:nvSpPr>
          <p:cNvPr name="TextBox 7" id="7"/>
          <p:cNvSpPr txBox="true"/>
          <p:nvPr/>
        </p:nvSpPr>
        <p:spPr>
          <a:xfrm rot="0">
            <a:off x="7889890" y="471147"/>
            <a:ext cx="9128825" cy="52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223"/>
              </a:lnSpc>
              <a:spcBef>
                <a:spcPct val="0"/>
              </a:spcBef>
            </a:pPr>
            <a:r>
              <a:rPr lang="en-US" sz="3519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</a:t>
            </a:r>
            <a:r>
              <a:rPr lang="en-US" sz="3519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tribution: Mariam Mohamed Elfar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13200570" y="5048872"/>
            <a:ext cx="5087430" cy="5238128"/>
          </a:xfrm>
          <a:custGeom>
            <a:avLst/>
            <a:gdLst/>
            <a:ahLst/>
            <a:cxnLst/>
            <a:rect r="r" b="b" t="t" l="l"/>
            <a:pathLst>
              <a:path h="5238128" w="5087430">
                <a:moveTo>
                  <a:pt x="0" y="0"/>
                </a:moveTo>
                <a:lnTo>
                  <a:pt x="5087430" y="0"/>
                </a:lnTo>
                <a:lnTo>
                  <a:pt x="5087430" y="5238128"/>
                </a:lnTo>
                <a:lnTo>
                  <a:pt x="0" y="523812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-54539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17259300" y="0"/>
            <a:ext cx="1028700" cy="10287000"/>
          </a:xfrm>
          <a:prstGeom prst="rect">
            <a:avLst/>
          </a:prstGeom>
          <a:solidFill>
            <a:srgbClr val="09A2A2"/>
          </a:solidFill>
        </p:spPr>
      </p:sp>
      <p:sp>
        <p:nvSpPr>
          <p:cNvPr name="AutoShape 3" id="3"/>
          <p:cNvSpPr/>
          <p:nvPr/>
        </p:nvSpPr>
        <p:spPr>
          <a:xfrm flipH="true">
            <a:off x="17778412" y="1028700"/>
            <a:ext cx="0" cy="8229600"/>
          </a:xfrm>
          <a:prstGeom prst="line">
            <a:avLst/>
          </a:prstGeom>
          <a:ln cap="flat" w="9525">
            <a:solidFill>
              <a:srgbClr val="EFF8F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4037840" y="751693"/>
            <a:ext cx="1410683" cy="554014"/>
          </a:xfrm>
          <a:custGeom>
            <a:avLst/>
            <a:gdLst/>
            <a:ahLst/>
            <a:cxnLst/>
            <a:rect r="r" b="b" t="t" l="l"/>
            <a:pathLst>
              <a:path h="554014" w="1410683">
                <a:moveTo>
                  <a:pt x="0" y="0"/>
                </a:moveTo>
                <a:lnTo>
                  <a:pt x="1410683" y="0"/>
                </a:lnTo>
                <a:lnTo>
                  <a:pt x="1410683" y="554014"/>
                </a:lnTo>
                <a:lnTo>
                  <a:pt x="0" y="5540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779134" y="6555250"/>
            <a:ext cx="6508866" cy="3731750"/>
          </a:xfrm>
          <a:custGeom>
            <a:avLst/>
            <a:gdLst/>
            <a:ahLst/>
            <a:cxnLst/>
            <a:rect r="r" b="b" t="t" l="l"/>
            <a:pathLst>
              <a:path h="3731750" w="6508866">
                <a:moveTo>
                  <a:pt x="0" y="0"/>
                </a:moveTo>
                <a:lnTo>
                  <a:pt x="6508866" y="0"/>
                </a:lnTo>
                <a:lnTo>
                  <a:pt x="6508866" y="3731750"/>
                </a:lnTo>
                <a:lnTo>
                  <a:pt x="0" y="373175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35899" y="1305707"/>
            <a:ext cx="15650894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648"/>
              </a:lnSpc>
              <a:spcBef>
                <a:spcPct val="0"/>
              </a:spcBef>
            </a:pPr>
            <a:r>
              <a:rPr lang="en-US" sz="7207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</a:t>
            </a:r>
            <a:r>
              <a:rPr lang="en-US" sz="7207" u="none">
                <a:solidFill>
                  <a:srgbClr val="1B2C4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 Choice – VGG19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35899" y="4097935"/>
            <a:ext cx="11521268" cy="55757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2"/>
              </a:lnSpc>
            </a:pPr>
            <a:r>
              <a:rPr lang="en-US" sz="3377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Chose VGG19, a CNN pre-trained on ImageNet.</a:t>
            </a:r>
          </a:p>
          <a:p>
            <a:pPr algn="l" marL="0" indent="0" lvl="0">
              <a:lnSpc>
                <a:spcPts val="4052"/>
              </a:lnSpc>
              <a:spcBef>
                <a:spcPct val="0"/>
              </a:spcBef>
            </a:pPr>
            <a:r>
              <a:rPr lang="en-US" sz="3377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Benefit</a:t>
            </a:r>
            <a:r>
              <a:rPr lang="en-US" sz="337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s:</a:t>
            </a:r>
          </a:p>
          <a:p>
            <a:pPr algn="l" marL="0" indent="0" lvl="0">
              <a:lnSpc>
                <a:spcPts val="4052"/>
              </a:lnSpc>
              <a:spcBef>
                <a:spcPct val="0"/>
              </a:spcBef>
            </a:pPr>
          </a:p>
          <a:p>
            <a:pPr algn="l" marL="729139" indent="-364569" lvl="1">
              <a:lnSpc>
                <a:spcPts val="4052"/>
              </a:lnSpc>
              <a:spcBef>
                <a:spcPct val="0"/>
              </a:spcBef>
              <a:buFont typeface="Arial"/>
              <a:buChar char="•"/>
            </a:pPr>
            <a:r>
              <a:rPr lang="en-US" sz="337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Already trained on millions of images → strong feature extraction</a:t>
            </a:r>
          </a:p>
          <a:p>
            <a:pPr algn="l" marL="729139" indent="-364569" lvl="1">
              <a:lnSpc>
                <a:spcPts val="4052"/>
              </a:lnSpc>
              <a:spcBef>
                <a:spcPct val="0"/>
              </a:spcBef>
              <a:buFont typeface="Arial"/>
              <a:buChar char="•"/>
            </a:pPr>
            <a:r>
              <a:rPr lang="en-US" sz="337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</a:t>
            </a:r>
            <a:r>
              <a:rPr lang="en-US" sz="337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ransfer learning reduces training time</a:t>
            </a:r>
          </a:p>
          <a:p>
            <a:pPr algn="l" marL="729139" indent="-364569" lvl="1">
              <a:lnSpc>
                <a:spcPts val="4052"/>
              </a:lnSpc>
              <a:spcBef>
                <a:spcPct val="0"/>
              </a:spcBef>
              <a:buFont typeface="Arial"/>
              <a:buChar char="•"/>
            </a:pPr>
          </a:p>
          <a:p>
            <a:pPr algn="l">
              <a:lnSpc>
                <a:spcPts val="4052"/>
              </a:lnSpc>
              <a:spcBef>
                <a:spcPct val="0"/>
              </a:spcBef>
            </a:pPr>
            <a:r>
              <a:rPr lang="en-US" sz="3377" u="none">
                <a:solidFill>
                  <a:srgbClr val="02202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We froze the first 15 layers to preserve low-level features, while fine-tuning deeper layers for tumor-specific features.</a:t>
            </a:r>
          </a:p>
          <a:p>
            <a:pPr algn="l" marL="0" indent="0" lvl="0">
              <a:lnSpc>
                <a:spcPts val="4052"/>
              </a:lnSpc>
              <a:spcBef>
                <a:spcPct val="0"/>
              </a:spcBef>
            </a:pPr>
          </a:p>
        </p:txBody>
      </p:sp>
      <p:sp>
        <p:nvSpPr>
          <p:cNvPr name="TextBox 8" id="8"/>
          <p:cNvSpPr txBox="true"/>
          <p:nvPr/>
        </p:nvSpPr>
        <p:spPr>
          <a:xfrm rot="0">
            <a:off x="535899" y="2628933"/>
            <a:ext cx="9161116" cy="9640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4"/>
              </a:lnSpc>
              <a:spcBef>
                <a:spcPct val="0"/>
              </a:spcBef>
            </a:pPr>
            <a:r>
              <a:rPr lang="en-US" sz="3203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Mod</a:t>
            </a:r>
            <a:r>
              <a:rPr lang="en-US" sz="3203" u="none">
                <a:solidFill>
                  <a:srgbClr val="09A2A2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el Training – By Maryam Awadallah &amp; Yasmine Essam Muhammad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DAG0EWlfs8U</dc:identifier>
  <dcterms:modified xsi:type="dcterms:W3CDTF">2011-08-01T06:04:30Z</dcterms:modified>
  <cp:revision>1</cp:revision>
  <dc:title>Brain Tumor Classification</dc:title>
</cp:coreProperties>
</file>