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7" r:id="rId5"/>
    <p:sldId id="271" r:id="rId6"/>
    <p:sldId id="270" r:id="rId7"/>
    <p:sldId id="268" r:id="rId8"/>
    <p:sldId id="269" r:id="rId9"/>
    <p:sldId id="272" r:id="rId10"/>
    <p:sldId id="273" r:id="rId11"/>
    <p:sldId id="274" r:id="rId12"/>
    <p:sldId id="275" r:id="rId13"/>
    <p:sldId id="276" r:id="rId14"/>
    <p:sldId id="277" r:id="rId15"/>
    <p:sldId id="278" r:id="rId16"/>
    <p:sldId id="279" r:id="rId17"/>
    <p:sldId id="281" r:id="rId18"/>
    <p:sldId id="280" r:id="rId19"/>
    <p:sldId id="282" r:id="rId20"/>
    <p:sldId id="283" r:id="rId21"/>
    <p:sldId id="284" r:id="rId22"/>
    <p:sldId id="285" r:id="rId23"/>
    <p:sldId id="286" r:id="rId24"/>
    <p:sldId id="287" r:id="rId25"/>
    <p:sldId id="288" r:id="rId26"/>
    <p:sldId id="260" r:id="rId27"/>
    <p:sldId id="289" r:id="rId28"/>
    <p:sldId id="290" r:id="rId29"/>
    <p:sldId id="291" r:id="rId30"/>
    <p:sldId id="292" r:id="rId31"/>
    <p:sldId id="266"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66" d="100"/>
          <a:sy n="66" d="100"/>
        </p:scale>
        <p:origin x="10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a:t>
            </a:fld>
            <a:endParaRPr lang="en-US"/>
          </a:p>
        </p:txBody>
      </p:sp>
    </p:spTree>
    <p:extLst>
      <p:ext uri="{BB962C8B-B14F-4D97-AF65-F5344CB8AC3E}">
        <p14:creationId xmlns:p14="http://schemas.microsoft.com/office/powerpoint/2010/main" val="202761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Sujets dont vous pouvez parler :</a:t>
            </a:r>
          </a:p>
          <a:p>
            <a:pPr marL="171450" indent="-171450">
              <a:buFont typeface="Arial" panose="020B0604020202020204" pitchFamily="34" charset="0"/>
              <a:buChar char="•"/>
            </a:pPr>
            <a:r>
              <a:rPr lang="en-US" dirty="0"/>
              <a:t>Article connexe</a:t>
            </a:r>
          </a:p>
          <a:p>
            <a:pPr marL="171450" indent="-171450">
              <a:buFont typeface="Arial" panose="020B0604020202020204" pitchFamily="34" charset="0"/>
              <a:buChar char="•"/>
            </a:pPr>
            <a:r>
              <a:rPr lang="en-US" dirty="0"/>
              <a:t>Bibliographie</a:t>
            </a:r>
          </a:p>
        </p:txBody>
      </p:sp>
      <p:sp>
        <p:nvSpPr>
          <p:cNvPr id="4" name="Slide Number Placeholder 3"/>
          <p:cNvSpPr>
            <a:spLocks noGrp="1"/>
          </p:cNvSpPr>
          <p:nvPr>
            <p:ph type="sldNum" sz="quarter" idx="10"/>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13292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fr-FR"/>
              <a:t>Modifiez le style du titre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fr-FR"/>
              <a:t>Modifiez le style du titre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6/16/2020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‹N°›</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6/16/2020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‹N°›</a:t>
            </a:fld>
            <a:endParaRPr lang="en-US"/>
          </a:p>
        </p:txBody>
      </p:sp>
    </p:spTree>
    <p:extLst>
      <p:ext uri="{BB962C8B-B14F-4D97-AF65-F5344CB8AC3E}">
        <p14:creationId xmlns:p14="http://schemas.microsoft.com/office/powerpoint/2010/main" val="136901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Cartes</a:t>
            </a:r>
            <a:r>
              <a:rPr lang="en-US" dirty="0">
                <a:solidFill>
                  <a:srgbClr val="FFFFFF"/>
                </a:solidFill>
              </a:rPr>
              <a:t> sans contact</a:t>
            </a:r>
          </a:p>
        </p:txBody>
      </p:sp>
      <p:sp>
        <p:nvSpPr>
          <p:cNvPr id="3" name="Content Placeholder 2"/>
          <p:cNvSpPr>
            <a:spLocks noGrp="1"/>
          </p:cNvSpPr>
          <p:nvPr>
            <p:ph type="subTitle" idx="1"/>
          </p:nvPr>
        </p:nvSpPr>
        <p:spPr>
          <a:xfrm>
            <a:off x="3045368" y="4074718"/>
            <a:ext cx="6105194" cy="682079"/>
          </a:xfrm>
        </p:spPr>
        <p:txBody>
          <a:bodyPr>
            <a:normAutofit/>
          </a:bodyPr>
          <a:lstStyle/>
          <a:p>
            <a:r>
              <a:rPr lang="fr-FR" dirty="0">
                <a:solidFill>
                  <a:srgbClr val="FFFFFF"/>
                </a:solidFill>
              </a:rPr>
              <a:t>Projet de carte multiservices</a:t>
            </a:r>
            <a:endParaRPr dirty="0">
              <a:solidFill>
                <a:srgbClr val="FFFFFF"/>
              </a:solidFill>
            </a:endParaRPr>
          </a:p>
        </p:txBody>
      </p:sp>
    </p:spTree>
    <p:extLst>
      <p:ext uri="{BB962C8B-B14F-4D97-AF65-F5344CB8AC3E}">
        <p14:creationId xmlns:p14="http://schemas.microsoft.com/office/powerpoint/2010/main" val="360455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r>
              <a:rPr lang="fr-FR" sz="2000" b="1" dirty="0"/>
              <a:t>Les conditions d’accès à la mémoire</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Chaque bloc d’un secteur possède trois bits qui par leur combinaison de valeurs définissent les conditions d’accès à ce bloc. Afin de garantir l’intégrité de ces bits, ils sont stockés une fois de manière inversée et une autre fois de manière normale (non-inversée). Ces bits gèrent les droits d’accès à la mémoire en utilisant les clés secrètes A et B. Le format des bits d’accès est vérifié à chaque accès mémoire et si les règles d’accès définies sont violées, le secteur dans son intégralité est verrouillé de manière irréversible.</a:t>
            </a:r>
            <a:endParaRPr lang="fr-FR" sz="2400" dirty="0">
              <a:solidFill>
                <a:srgbClr val="000000"/>
              </a:solidFill>
            </a:endParaRPr>
          </a:p>
        </p:txBody>
      </p:sp>
    </p:spTree>
    <p:extLst>
      <p:ext uri="{BB962C8B-B14F-4D97-AF65-F5344CB8AC3E}">
        <p14:creationId xmlns:p14="http://schemas.microsoft.com/office/powerpoint/2010/main" val="12001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r>
              <a:rPr lang="fr-FR" sz="2000" b="1" dirty="0"/>
              <a:t>Authentification en trois passes pour les cartes MIFARE 1K</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fr-FR" sz="2400" dirty="0"/>
              <a:t>le lecteur spécifie le secteur auquel il veut accéder en utilisant la clé A ou la clé B. La carte commence par lire la clé secrète ainsi que les conditions d’accès du dernier secteur et finit la première passe par l’envoi d’un challenge vers le lecteur. Lors de la deuxième passe, ce dernier calcule la réponse à ce challenge et l’envoie à la carte accompagnée d’un challenge pour cette dernière. Pour la troisième et dernière passe, la carte vérifie que la réponse du lecteur est bien correcte et calcule elle même la réponse au challenge de la carte puis le retourne au lecteur. </a:t>
            </a:r>
          </a:p>
          <a:p>
            <a:endParaRPr lang="fr-FR" sz="2400" dirty="0">
              <a:solidFill>
                <a:srgbClr val="000000"/>
              </a:solidFill>
            </a:endParaRPr>
          </a:p>
        </p:txBody>
      </p:sp>
    </p:spTree>
    <p:extLst>
      <p:ext uri="{BB962C8B-B14F-4D97-AF65-F5344CB8AC3E}">
        <p14:creationId xmlns:p14="http://schemas.microsoft.com/office/powerpoint/2010/main" val="352273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r>
              <a:rPr lang="fr-FR" sz="2000" b="1" dirty="0"/>
              <a:t>Authentification en trois passes pour les cartes MIFARE 1K</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Après la vérification par le lecteur de la réponse de la carte, si l’authentification se passe correctement, le lecteur peut accéder aux zones mémoires qu’il a spécifiées. Si le processus d’authentification se passe mal, l’accès aux blocs sélectionnés sera refusé.</a:t>
            </a:r>
            <a:endParaRPr lang="fr-FR" sz="2400" dirty="0">
              <a:solidFill>
                <a:srgbClr val="000000"/>
              </a:solidFill>
            </a:endParaRPr>
          </a:p>
        </p:txBody>
      </p:sp>
    </p:spTree>
    <p:extLst>
      <p:ext uri="{BB962C8B-B14F-4D97-AF65-F5344CB8AC3E}">
        <p14:creationId xmlns:p14="http://schemas.microsoft.com/office/powerpoint/2010/main" val="257242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D83E6-D5A9-45FD-8181-714CAC4F2655}"/>
              </a:ext>
            </a:extLst>
          </p:cNvPr>
          <p:cNvSpPr>
            <a:spLocks noGrp="1"/>
          </p:cNvSpPr>
          <p:nvPr>
            <p:ph type="title"/>
          </p:nvPr>
        </p:nvSpPr>
        <p:spPr/>
        <p:txBody>
          <a:bodyPr/>
          <a:lstStyle/>
          <a:p>
            <a:r>
              <a:rPr lang="fr-FR" b="1" dirty="0"/>
              <a:t>Authentification en trois passes des cartes MIFARE </a:t>
            </a:r>
            <a:r>
              <a:rPr lang="fr-FR" b="1" dirty="0" err="1"/>
              <a:t>Classic</a:t>
            </a:r>
            <a:endParaRPr lang="fr-CH" b="1" dirty="0"/>
          </a:p>
        </p:txBody>
      </p:sp>
      <p:pic>
        <p:nvPicPr>
          <p:cNvPr id="5" name="Espace réservé du contenu 4" descr="Une image contenant capture d’écran, oiseau&#10;&#10;Description générée automatiquement">
            <a:extLst>
              <a:ext uri="{FF2B5EF4-FFF2-40B4-BE49-F238E27FC236}">
                <a16:creationId xmlns:a16="http://schemas.microsoft.com/office/drawing/2014/main" id="{A9C22D40-5C4C-4BE2-9CA0-84E51E2B0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743" y="1567543"/>
            <a:ext cx="8011886" cy="4925332"/>
          </a:xfrm>
        </p:spPr>
      </p:pic>
    </p:spTree>
    <p:extLst>
      <p:ext uri="{BB962C8B-B14F-4D97-AF65-F5344CB8AC3E}">
        <p14:creationId xmlns:p14="http://schemas.microsoft.com/office/powerpoint/2010/main" val="408710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fr-FR" dirty="0"/>
              <a:t>Les cartes MIFARE </a:t>
            </a:r>
            <a:r>
              <a:rPr lang="fr-FR" dirty="0" err="1"/>
              <a:t>Ultralight</a:t>
            </a:r>
            <a:r>
              <a:rPr lang="fr-FR" dirty="0"/>
              <a:t> C</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La carte MIFARE </a:t>
            </a:r>
            <a:r>
              <a:rPr lang="fr-FR" sz="2400" dirty="0" err="1"/>
              <a:t>Ultralight</a:t>
            </a:r>
            <a:r>
              <a:rPr lang="fr-FR" sz="2400" dirty="0"/>
              <a:t> C est aussi une carte à puce conforme à la spécification ISO/IEC 14443 A conçue pour supporter un nombre limité de services. La mémoire de cette carte est divisée en 48 pages mémoires accessible à l’utilisateur en lecteur et/ou écriture. La carte MIFARE </a:t>
            </a:r>
            <a:r>
              <a:rPr lang="fr-FR" sz="2400" dirty="0" err="1"/>
              <a:t>Ultralight</a:t>
            </a:r>
            <a:r>
              <a:rPr lang="fr-FR" sz="2400" dirty="0"/>
              <a:t> C possède des caractéristiques supplémentaires telles qu’un compteur sur 16 bits et l’authentification basée sur l’algorithme de chiffrement 3DES</a:t>
            </a:r>
            <a:endParaRPr lang="fr-FR" sz="2400" dirty="0">
              <a:solidFill>
                <a:srgbClr val="000000"/>
              </a:solidFill>
            </a:endParaRPr>
          </a:p>
        </p:txBody>
      </p:sp>
    </p:spTree>
    <p:extLst>
      <p:ext uri="{BB962C8B-B14F-4D97-AF65-F5344CB8AC3E}">
        <p14:creationId xmlns:p14="http://schemas.microsoft.com/office/powerpoint/2010/main" val="413903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La MIFARE </a:t>
            </a:r>
            <a:r>
              <a:rPr lang="fr-FR" sz="2400" dirty="0" err="1"/>
              <a:t>DESFire</a:t>
            </a:r>
            <a:r>
              <a:rPr lang="fr-FR" sz="2400" dirty="0"/>
              <a:t> EV1 est une carte sans contact basée sur l’open global standards pour son interface et ses capacités cryptographiques. Comme son nom l’indique, cette carte est dotée de la capacité d’exécuter des algorithmes cryptographiques plus sûrs que ceux présents sur les cartes de génération précédentes. Parmi ces algorithmes, elle est capable d’exécuter du DES, 2DES, 3DES et de l’AES pour sécuriser le transfert de données via une communication authentifiée</a:t>
            </a:r>
            <a:endParaRPr lang="fr-FR" sz="2400" dirty="0">
              <a:solidFill>
                <a:srgbClr val="000000"/>
              </a:solidFill>
            </a:endParaRPr>
          </a:p>
        </p:txBody>
      </p:sp>
    </p:spTree>
    <p:extLst>
      <p:ext uri="{BB962C8B-B14F-4D97-AF65-F5344CB8AC3E}">
        <p14:creationId xmlns:p14="http://schemas.microsoft.com/office/powerpoint/2010/main" val="17136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La carte </a:t>
            </a:r>
            <a:r>
              <a:rPr lang="fr-FR" sz="2400" dirty="0" err="1"/>
              <a:t>DESFire</a:t>
            </a:r>
            <a:r>
              <a:rPr lang="fr-FR" sz="2400" dirty="0"/>
              <a:t> EV1 possède un système de fichiers flexible pouvant contenir jusqu’à 28 applications simultanément et 32 fichiers par applications : des fichiers de données standards, des fichiers de sauvegarde, etc. </a:t>
            </a:r>
            <a:endParaRPr lang="fr-FR" sz="2400" dirty="0">
              <a:solidFill>
                <a:srgbClr val="000000"/>
              </a:solidFill>
            </a:endParaRPr>
          </a:p>
        </p:txBody>
      </p:sp>
    </p:spTree>
    <p:extLst>
      <p:ext uri="{BB962C8B-B14F-4D97-AF65-F5344CB8AC3E}">
        <p14:creationId xmlns:p14="http://schemas.microsoft.com/office/powerpoint/2010/main" val="388219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Pour la partie sécurité, la carte DESFIRE se voit attribuer un numéro de série unique sur sept octets, une master key et les quatorze clés par application. Elle supporte l’authentification basée sur les algorithmes DES, 2K3DES, 3K3DES et AES ainsi que les algorithmes d’authentification spécifiés au niveau applicatif. La carte assure aussi la sécurité du système de fichier. </a:t>
            </a:r>
            <a:endParaRPr lang="fr-FR" sz="2400" dirty="0">
              <a:solidFill>
                <a:srgbClr val="000000"/>
              </a:solidFill>
            </a:endParaRPr>
          </a:p>
        </p:txBody>
      </p:sp>
    </p:spTree>
    <p:extLst>
      <p:ext uri="{BB962C8B-B14F-4D97-AF65-F5344CB8AC3E}">
        <p14:creationId xmlns:p14="http://schemas.microsoft.com/office/powerpoint/2010/main" val="417267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it-IT" dirty="0"/>
            </a:br>
            <a:r>
              <a:rPr lang="fr-FR" sz="2000" b="1" dirty="0"/>
              <a:t>Système de fichiers de la carte MIFARE </a:t>
            </a:r>
            <a:r>
              <a:rPr lang="fr-FR" sz="2000" b="1" dirty="0" err="1"/>
              <a:t>DESFire</a:t>
            </a:r>
            <a:r>
              <a:rPr lang="fr-FR" sz="2000" b="1" dirty="0"/>
              <a:t> EV1</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fr-FR" sz="2400" dirty="0"/>
              <a:t>La carte MIFARE </a:t>
            </a:r>
            <a:r>
              <a:rPr lang="fr-FR" sz="2400" dirty="0" err="1"/>
              <a:t>DESFire</a:t>
            </a:r>
            <a:r>
              <a:rPr lang="fr-FR" sz="2400" dirty="0"/>
              <a:t> EV1 offre un système de fichiers flexible permettant d’accueillir 28 applications. Chaque application est identifiée par un identifiant d’application AID 1 sur 3 octets. Cette solution permet à un lecteur de sélectionner l’application adéquate pour le cas d’usage souhaité. Les droits d’accès aux fichiers des différentes applications diffèrent car plusieurs fichiers sont soumis à une authentification préalable à leur utilisation. Ces droits d’accès, codés sur 4 bits, sont liés à une des quatorze clés possibles, assignée au fichier à la création.</a:t>
            </a:r>
            <a:endParaRPr lang="fr-FR" sz="2400" dirty="0">
              <a:solidFill>
                <a:srgbClr val="000000"/>
              </a:solidFill>
            </a:endParaRPr>
          </a:p>
        </p:txBody>
      </p:sp>
    </p:spTree>
    <p:extLst>
      <p:ext uri="{BB962C8B-B14F-4D97-AF65-F5344CB8AC3E}">
        <p14:creationId xmlns:p14="http://schemas.microsoft.com/office/powerpoint/2010/main" val="347092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it-IT" dirty="0"/>
            </a:br>
            <a:r>
              <a:rPr lang="fr-FR" sz="2000" b="1" dirty="0"/>
              <a:t>Système de fichiers de la carte MIFARE </a:t>
            </a:r>
            <a:r>
              <a:rPr lang="fr-FR" sz="2000" b="1" dirty="0" err="1"/>
              <a:t>DESFire</a:t>
            </a:r>
            <a:r>
              <a:rPr lang="fr-FR" sz="2000" b="1" dirty="0"/>
              <a:t> EV1</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La carte </a:t>
            </a:r>
            <a:r>
              <a:rPr lang="fr-FR" sz="2400" dirty="0" err="1"/>
              <a:t>DESFire</a:t>
            </a:r>
            <a:r>
              <a:rPr lang="fr-FR" sz="2400" dirty="0"/>
              <a:t> EV1 supporte plusieurs modes de communication : le mode texte clair, le mode combiné (clair et chiffré) et le mode chiffré entièrement. Par défaut, tous les fichiers sont en mode communication en clair. Si l’accès à un fichier ou une opération sur un fichier requiert une authentification préalable, ces opérations sont verrouillées en attendant cette authentification et annulées si aucune authentification n’est faite.</a:t>
            </a:r>
            <a:endParaRPr lang="fr-FR" sz="2400" dirty="0">
              <a:solidFill>
                <a:srgbClr val="000000"/>
              </a:solidFill>
            </a:endParaRPr>
          </a:p>
        </p:txBody>
      </p:sp>
    </p:spTree>
    <p:extLst>
      <p:ext uri="{BB962C8B-B14F-4D97-AF65-F5344CB8AC3E}">
        <p14:creationId xmlns:p14="http://schemas.microsoft.com/office/powerpoint/2010/main" val="3411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Plan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fr-CH" dirty="0"/>
              <a:t>La carte MIFARE </a:t>
            </a:r>
            <a:r>
              <a:rPr lang="fr-CH" dirty="0" err="1"/>
              <a:t>Classic</a:t>
            </a:r>
            <a:endParaRPr lang="en-US" dirty="0"/>
          </a:p>
          <a:p>
            <a:r>
              <a:rPr lang="fr-FR" dirty="0"/>
              <a:t>Les cartes MIFARE </a:t>
            </a:r>
            <a:r>
              <a:rPr lang="fr-FR" dirty="0" err="1"/>
              <a:t>Ultralight</a:t>
            </a:r>
            <a:r>
              <a:rPr lang="fr-FR" dirty="0"/>
              <a:t> C</a:t>
            </a:r>
            <a:endParaRPr lang="en-US" dirty="0"/>
          </a:p>
          <a:p>
            <a:r>
              <a:rPr lang="it-IT" dirty="0"/>
              <a:t>La carte MIFARE DESFIRE EV1</a:t>
            </a:r>
            <a:endParaRPr lang="en-US" dirty="0"/>
          </a:p>
          <a:p>
            <a:r>
              <a:rPr lang="en-US" dirty="0" err="1"/>
              <a:t>Vulnérabilités</a:t>
            </a:r>
            <a:endParaRPr lang="en-US" dirty="0"/>
          </a:p>
        </p:txBody>
      </p:sp>
    </p:spTree>
    <p:extLst>
      <p:ext uri="{BB962C8B-B14F-4D97-AF65-F5344CB8AC3E}">
        <p14:creationId xmlns:p14="http://schemas.microsoft.com/office/powerpoint/2010/main" val="2659455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78481-678A-4067-B019-0D7ADDBE4A14}"/>
              </a:ext>
            </a:extLst>
          </p:cNvPr>
          <p:cNvSpPr>
            <a:spLocks noGrp="1"/>
          </p:cNvSpPr>
          <p:nvPr>
            <p:ph type="title"/>
          </p:nvPr>
        </p:nvSpPr>
        <p:spPr/>
        <p:txBody>
          <a:bodyPr/>
          <a:lstStyle/>
          <a:p>
            <a:r>
              <a:rPr lang="fr-FR" b="1" dirty="0"/>
              <a:t>Types de fichiers et opérations sur une carte </a:t>
            </a:r>
            <a:r>
              <a:rPr lang="fr-FR" b="1" dirty="0" err="1"/>
              <a:t>DESFire</a:t>
            </a:r>
            <a:r>
              <a:rPr lang="fr-FR" b="1" dirty="0"/>
              <a:t> EV1</a:t>
            </a:r>
            <a:endParaRPr lang="fr-CH" b="1" dirty="0"/>
          </a:p>
        </p:txBody>
      </p:sp>
      <p:pic>
        <p:nvPicPr>
          <p:cNvPr id="5" name="Espace réservé du contenu 4" descr="Une image contenant capture d’écran&#10;&#10;Description générée automatiquement">
            <a:extLst>
              <a:ext uri="{FF2B5EF4-FFF2-40B4-BE49-F238E27FC236}">
                <a16:creationId xmlns:a16="http://schemas.microsoft.com/office/drawing/2014/main" id="{04C2D28A-B24B-4FA9-96DB-D78F65FFF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690688"/>
            <a:ext cx="10515600" cy="4537834"/>
          </a:xfrm>
        </p:spPr>
      </p:pic>
    </p:spTree>
    <p:extLst>
      <p:ext uri="{BB962C8B-B14F-4D97-AF65-F5344CB8AC3E}">
        <p14:creationId xmlns:p14="http://schemas.microsoft.com/office/powerpoint/2010/main" val="1341267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it-IT" dirty="0"/>
            </a:br>
            <a:r>
              <a:rPr lang="fr-FR" sz="2000" b="1" dirty="0"/>
              <a:t>Sécurité des cartes </a:t>
            </a:r>
            <a:r>
              <a:rPr lang="fr-FR" sz="2000" b="1" dirty="0" err="1"/>
              <a:t>DESFire</a:t>
            </a:r>
            <a:r>
              <a:rPr lang="fr-FR" sz="2000" b="1" dirty="0"/>
              <a:t> EV1 </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Les cartes MIFARE </a:t>
            </a:r>
            <a:r>
              <a:rPr lang="fr-FR" sz="2400" dirty="0" err="1"/>
              <a:t>DESFire</a:t>
            </a:r>
            <a:r>
              <a:rPr lang="fr-FR" sz="2400" dirty="0"/>
              <a:t> EV1 possèdent plusieurs propriétés de sécurité assurant une fiabilité d’utilisation. Chaque carte se voit assigner, à sa fabrication, un UID unique sur 7 octets qui ne peut être modifié. Cette propriété permet de garantir l’unicité de la carte et </a:t>
            </a:r>
            <a:r>
              <a:rPr lang="fr-FR" sz="2400" dirty="0" err="1"/>
              <a:t>et</a:t>
            </a:r>
            <a:r>
              <a:rPr lang="fr-FR" sz="2400" dirty="0"/>
              <a:t> son non-clonage par un attaquant pour éviter qu’elle soit utilisée de manière frauduleuse. De plus, chaque carte possède la faculté de vérifier l’intégrité des données et de détecter tout changement sur ces dernières en utilisant des codes CRC16 et CRC32</a:t>
            </a:r>
            <a:endParaRPr lang="fr-FR" sz="2400" dirty="0">
              <a:solidFill>
                <a:srgbClr val="000000"/>
              </a:solidFill>
            </a:endParaRPr>
          </a:p>
        </p:txBody>
      </p:sp>
    </p:spTree>
    <p:extLst>
      <p:ext uri="{BB962C8B-B14F-4D97-AF65-F5344CB8AC3E}">
        <p14:creationId xmlns:p14="http://schemas.microsoft.com/office/powerpoint/2010/main" val="373101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it-IT" dirty="0"/>
              <a:t>La carte MIFARE DESFIRE EV1</a:t>
            </a:r>
            <a:br>
              <a:rPr lang="it-IT" dirty="0"/>
            </a:br>
            <a:r>
              <a:rPr lang="fr-FR" sz="2000" b="1" dirty="0"/>
              <a:t>Sécurité des cartes </a:t>
            </a:r>
            <a:r>
              <a:rPr lang="fr-FR" sz="2000" b="1" dirty="0" err="1"/>
              <a:t>DESFire</a:t>
            </a:r>
            <a:r>
              <a:rPr lang="fr-FR" sz="2000" b="1" dirty="0"/>
              <a:t> EV1 </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fr-FR" sz="2400" dirty="0"/>
              <a:t>La confidentialité des données est assurée par l’utilisation d’algorithmes de chiffrement : DES, 2K3DES, 3K3DES et AES. Afin de pouvoir vérifier l’identité de la carte et du lecteur, le fabriquant de la carte prévoit un algorithme d’authentification de type challenge/</a:t>
            </a:r>
            <a:r>
              <a:rPr lang="fr-FR" sz="2400" dirty="0" err="1"/>
              <a:t>response</a:t>
            </a:r>
            <a:r>
              <a:rPr lang="fr-FR" sz="2400" dirty="0"/>
              <a:t> utilisant la capacité cryptographique de la carte d’exécuter les algorithmes de chiffrement type DES, 3DES et AES. Un processus d’authentification réussi permet de négocier un secret partagé, appelé clé secrète, utilisé dans la suite de la communication pour chiffrer les paquets qui transitent entre le lecteur et la carte.</a:t>
            </a:r>
            <a:endParaRPr lang="fr-FR" sz="2400" dirty="0">
              <a:solidFill>
                <a:srgbClr val="000000"/>
              </a:solidFill>
            </a:endParaRPr>
          </a:p>
        </p:txBody>
      </p:sp>
    </p:spTree>
    <p:extLst>
      <p:ext uri="{BB962C8B-B14F-4D97-AF65-F5344CB8AC3E}">
        <p14:creationId xmlns:p14="http://schemas.microsoft.com/office/powerpoint/2010/main" val="29191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86832" y="2048951"/>
            <a:ext cx="3669161" cy="2760098"/>
          </a:xfrm>
        </p:spPr>
        <p:txBody>
          <a:bodyPr>
            <a:normAutofit fontScale="90000"/>
          </a:bodyPr>
          <a:lstStyle/>
          <a:p>
            <a:r>
              <a:rPr lang="it-IT" dirty="0"/>
              <a:t>La carte MIFARE DESFIRE EV1</a:t>
            </a:r>
            <a:br>
              <a:rPr lang="it-IT" dirty="0"/>
            </a:br>
            <a:r>
              <a:rPr lang="fr-FR" sz="2000" b="1" dirty="0"/>
              <a:t>Algorithme d’authentification en trois étapes</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Le processus d’authentification en trois étapes implémenté par les cartes </a:t>
            </a:r>
            <a:r>
              <a:rPr lang="fr-FR" sz="2400" dirty="0" err="1"/>
              <a:t>DESFire</a:t>
            </a:r>
            <a:r>
              <a:rPr lang="fr-FR" sz="2400" dirty="0"/>
              <a:t> EV1:</a:t>
            </a:r>
          </a:p>
        </p:txBody>
      </p:sp>
    </p:spTree>
    <p:extLst>
      <p:ext uri="{BB962C8B-B14F-4D97-AF65-F5344CB8AC3E}">
        <p14:creationId xmlns:p14="http://schemas.microsoft.com/office/powerpoint/2010/main" val="3930115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80406-E16F-4AA5-86C8-70990E2F48CA}"/>
              </a:ext>
            </a:extLst>
          </p:cNvPr>
          <p:cNvSpPr>
            <a:spLocks noGrp="1"/>
          </p:cNvSpPr>
          <p:nvPr>
            <p:ph type="title"/>
          </p:nvPr>
        </p:nvSpPr>
        <p:spPr/>
        <p:txBody>
          <a:bodyPr/>
          <a:lstStyle/>
          <a:p>
            <a:r>
              <a:rPr lang="fr-FR" b="1" dirty="0"/>
              <a:t>Algorithme d’authentification en trois étapes</a:t>
            </a:r>
            <a:endParaRPr lang="fr-CH" dirty="0"/>
          </a:p>
        </p:txBody>
      </p:sp>
      <p:sp>
        <p:nvSpPr>
          <p:cNvPr id="3" name="Espace réservé du contenu 2">
            <a:extLst>
              <a:ext uri="{FF2B5EF4-FFF2-40B4-BE49-F238E27FC236}">
                <a16:creationId xmlns:a16="http://schemas.microsoft.com/office/drawing/2014/main" id="{C8C3A120-6716-4FAC-B901-DDE2ECC8DE04}"/>
              </a:ext>
            </a:extLst>
          </p:cNvPr>
          <p:cNvSpPr>
            <a:spLocks noGrp="1"/>
          </p:cNvSpPr>
          <p:nvPr>
            <p:ph idx="1"/>
          </p:nvPr>
        </p:nvSpPr>
        <p:spPr/>
        <p:txBody>
          <a:bodyPr>
            <a:normAutofit lnSpcReduction="10000"/>
          </a:bodyPr>
          <a:lstStyle/>
          <a:p>
            <a:r>
              <a:rPr lang="fr-FR" sz="1800" dirty="0"/>
              <a:t> Sélectionner la clé AES à utiliser : Le lecteur envoie à la carte un numéro correspondant au rang de la clé à utiliser. Par exemple, 0xFE correspond à la quatorzième clé.</a:t>
            </a:r>
          </a:p>
          <a:p>
            <a:r>
              <a:rPr lang="fr-FR" sz="1800" dirty="0"/>
              <a:t>Envoyer un challenge chiffré : La carte génère de manière aléatoire un ensemble de 16 octets qui sera chiffré par la clé sélectionnée lors de l’étape précédente. </a:t>
            </a:r>
          </a:p>
          <a:p>
            <a:r>
              <a:rPr lang="fr-FR" sz="1800" dirty="0"/>
              <a:t> Traitement du challenge : Le challenge est déchiffré par le lecteur avec la clé symétrique utilisée pour le chiffrement (clé commune entre la carte et le lecteur). La valeur obtenue est décalée d’un octet vers la gauche de manière circulaire (rotation). Le résultat est nommé c1. Le lecteur génère à son tour une série de 16 octets de manière aléatoire qui sera concaténée à la valeur c1 avant d’être chiffrée et renvoyer à la carte. </a:t>
            </a:r>
          </a:p>
          <a:p>
            <a:r>
              <a:rPr lang="fr-FR" sz="1800" dirty="0"/>
              <a:t>Traitement de la réponse R2 : Après déchiffrement du message reçu, la carte extrait les deux séquences de 16 octets et applique la rotation inverse à la valeur précédemment envoyée. Si la valeur ne correspond pas, le processus d’authentification est avorté. Sinon, la carte applique la même rotation à la deuxième valeur de 16 octets et la renvoie au lecteur.</a:t>
            </a:r>
          </a:p>
          <a:p>
            <a:r>
              <a:rPr lang="fr-FR" sz="1800" dirty="0"/>
              <a:t> Génération de la clé de session : Le lecteur déchiffre le message reçu et applique une rotation inverse à la valeur reçue. Si la valeur ne correspond pas à celle générée précédemment l’authentification échoue. Sinon une clé de session AES 128 est générée avec la Formule:</a:t>
            </a:r>
          </a:p>
          <a:p>
            <a:r>
              <a:rPr lang="fr-FR" sz="1800" dirty="0" err="1"/>
              <a:t>SessionKey</a:t>
            </a:r>
            <a:r>
              <a:rPr lang="fr-FR" sz="1800" dirty="0"/>
              <a:t> = </a:t>
            </a:r>
            <a:r>
              <a:rPr lang="fr-FR" sz="1800" dirty="0" err="1"/>
              <a:t>RNDcard</a:t>
            </a:r>
            <a:r>
              <a:rPr lang="fr-FR" sz="1800" dirty="0"/>
              <a:t>[0 − 3] + </a:t>
            </a:r>
            <a:r>
              <a:rPr lang="fr-FR" sz="1800" dirty="0" err="1"/>
              <a:t>RNDReader</a:t>
            </a:r>
            <a:r>
              <a:rPr lang="fr-FR" sz="1800" dirty="0"/>
              <a:t>[0 − 3] + </a:t>
            </a:r>
            <a:r>
              <a:rPr lang="fr-FR" sz="1800" dirty="0" err="1"/>
              <a:t>RNDcard</a:t>
            </a:r>
            <a:r>
              <a:rPr lang="fr-FR" sz="1800" dirty="0"/>
              <a:t>[12 − 15] + </a:t>
            </a:r>
            <a:r>
              <a:rPr lang="fr-FR" sz="1800" dirty="0" err="1"/>
              <a:t>RNDReader</a:t>
            </a:r>
            <a:r>
              <a:rPr lang="fr-FR" sz="1800" dirty="0"/>
              <a:t>[12 − 15] (2.1)</a:t>
            </a:r>
            <a:endParaRPr lang="fr-CH" sz="1800" dirty="0"/>
          </a:p>
        </p:txBody>
      </p:sp>
    </p:spTree>
    <p:extLst>
      <p:ext uri="{BB962C8B-B14F-4D97-AF65-F5344CB8AC3E}">
        <p14:creationId xmlns:p14="http://schemas.microsoft.com/office/powerpoint/2010/main" val="2279524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A05EA-0619-4D14-9FDE-7D9EC5736A99}"/>
              </a:ext>
            </a:extLst>
          </p:cNvPr>
          <p:cNvSpPr>
            <a:spLocks noGrp="1"/>
          </p:cNvSpPr>
          <p:nvPr>
            <p:ph type="title"/>
          </p:nvPr>
        </p:nvSpPr>
        <p:spPr/>
        <p:txBody>
          <a:bodyPr/>
          <a:lstStyle/>
          <a:p>
            <a:r>
              <a:rPr lang="fr-FR" b="1" dirty="0"/>
              <a:t>Algorithme d’authentification en trois étapes</a:t>
            </a:r>
            <a:endParaRPr lang="fr-CH" dirty="0"/>
          </a:p>
        </p:txBody>
      </p:sp>
      <p:pic>
        <p:nvPicPr>
          <p:cNvPr id="5" name="Espace réservé du contenu 4">
            <a:extLst>
              <a:ext uri="{FF2B5EF4-FFF2-40B4-BE49-F238E27FC236}">
                <a16:creationId xmlns:a16="http://schemas.microsoft.com/office/drawing/2014/main" id="{D91993EA-2E5C-4BC2-9C34-986FDB8D2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1" y="1538513"/>
            <a:ext cx="7518400" cy="4954361"/>
          </a:xfrm>
        </p:spPr>
      </p:pic>
    </p:spTree>
    <p:extLst>
      <p:ext uri="{BB962C8B-B14F-4D97-AF65-F5344CB8AC3E}">
        <p14:creationId xmlns:p14="http://schemas.microsoft.com/office/powerpoint/2010/main" val="364337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err="1">
                <a:solidFill>
                  <a:srgbClr val="FFFFFF"/>
                </a:solidFill>
              </a:rPr>
              <a:t>Vulnérablités</a:t>
            </a:r>
            <a:endParaRPr lang="en-US"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En dépit des mécanismes de sécurité implémentés dans les cartes sans contact présentées ci-dessus, les cartes MIFARE </a:t>
            </a:r>
            <a:r>
              <a:rPr lang="fr-FR" sz="2400" dirty="0" err="1"/>
              <a:t>Classic</a:t>
            </a:r>
            <a:r>
              <a:rPr lang="fr-FR" sz="2400" dirty="0"/>
              <a:t> et la carte </a:t>
            </a:r>
            <a:r>
              <a:rPr lang="fr-FR" sz="2400" dirty="0" err="1"/>
              <a:t>DESFire</a:t>
            </a:r>
            <a:r>
              <a:rPr lang="fr-FR" sz="2400" dirty="0"/>
              <a:t> EV1 présentent certaines vulnérabilités exploitées par des attaquants pour effectuer des opérations non-autorisées.</a:t>
            </a:r>
            <a:endParaRPr sz="2400" dirty="0">
              <a:solidFill>
                <a:srgbClr val="000000"/>
              </a:solidFill>
            </a:endParaRPr>
          </a:p>
        </p:txBody>
      </p:sp>
    </p:spTree>
    <p:extLst>
      <p:ext uri="{BB962C8B-B14F-4D97-AF65-F5344CB8AC3E}">
        <p14:creationId xmlns:p14="http://schemas.microsoft.com/office/powerpoint/2010/main" val="1070657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err="1">
                <a:solidFill>
                  <a:srgbClr val="FFFFFF"/>
                </a:solidFill>
              </a:rPr>
              <a:t>Vulnérablités</a:t>
            </a:r>
            <a:br>
              <a:rPr lang="en-US" dirty="0">
                <a:solidFill>
                  <a:srgbClr val="FFFFFF"/>
                </a:solidFill>
              </a:rPr>
            </a:br>
            <a:r>
              <a:rPr lang="fr-FR" sz="1800" b="1" dirty="0"/>
              <a:t>Vulnérabilités de la carte MIFARE </a:t>
            </a:r>
            <a:r>
              <a:rPr lang="fr-FR" sz="1800" b="1" dirty="0" err="1"/>
              <a:t>Classic</a:t>
            </a:r>
            <a:endParaRPr lang="en-US" sz="1800" b="1"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De manière générale, il existe quatre principales catégories de vulnérabilités </a:t>
            </a:r>
            <a:endParaRPr sz="2400" dirty="0">
              <a:solidFill>
                <a:srgbClr val="000000"/>
              </a:solidFill>
            </a:endParaRPr>
          </a:p>
        </p:txBody>
      </p:sp>
    </p:spTree>
    <p:extLst>
      <p:ext uri="{BB962C8B-B14F-4D97-AF65-F5344CB8AC3E}">
        <p14:creationId xmlns:p14="http://schemas.microsoft.com/office/powerpoint/2010/main" val="212731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BC6A8-3EA0-4B3F-A792-DCC1312968D0}"/>
              </a:ext>
            </a:extLst>
          </p:cNvPr>
          <p:cNvSpPr>
            <a:spLocks noGrp="1"/>
          </p:cNvSpPr>
          <p:nvPr>
            <p:ph type="title"/>
          </p:nvPr>
        </p:nvSpPr>
        <p:spPr/>
        <p:txBody>
          <a:bodyPr/>
          <a:lstStyle/>
          <a:p>
            <a:r>
              <a:rPr lang="fr-FR" b="1" dirty="0"/>
              <a:t>Vulnérabilités de la carte MIFARE </a:t>
            </a:r>
            <a:r>
              <a:rPr lang="fr-FR" b="1" dirty="0" err="1"/>
              <a:t>Classic</a:t>
            </a:r>
            <a:endParaRPr lang="fr-CH" dirty="0"/>
          </a:p>
        </p:txBody>
      </p:sp>
      <p:sp>
        <p:nvSpPr>
          <p:cNvPr id="3" name="Espace réservé du contenu 2">
            <a:extLst>
              <a:ext uri="{FF2B5EF4-FFF2-40B4-BE49-F238E27FC236}">
                <a16:creationId xmlns:a16="http://schemas.microsoft.com/office/drawing/2014/main" id="{96215920-E08F-4EE2-9B6A-3C8760AFF6F2}"/>
              </a:ext>
            </a:extLst>
          </p:cNvPr>
          <p:cNvSpPr>
            <a:spLocks noGrp="1"/>
          </p:cNvSpPr>
          <p:nvPr>
            <p:ph idx="1"/>
          </p:nvPr>
        </p:nvSpPr>
        <p:spPr/>
        <p:txBody>
          <a:bodyPr>
            <a:normAutofit fontScale="85000" lnSpcReduction="20000"/>
          </a:bodyPr>
          <a:lstStyle/>
          <a:p>
            <a:r>
              <a:rPr lang="fr-FR" dirty="0"/>
              <a:t>Faiblesse du générateur pseudo-aléatoire  : C’est la vulnérabilité la plus critique découverte sur la carte MIFARE </a:t>
            </a:r>
            <a:r>
              <a:rPr lang="fr-FR" dirty="0" err="1"/>
              <a:t>Classic</a:t>
            </a:r>
            <a:r>
              <a:rPr lang="fr-FR" dirty="0"/>
              <a:t>. Plusieurs attaques ciblent spécifiquement cette vulnérabilité ou la combinent à d’autres vulnérabilités afin de cloner la carte ou compromettre les données de la carte. </a:t>
            </a:r>
          </a:p>
          <a:p>
            <a:r>
              <a:rPr lang="fr-FR" dirty="0"/>
              <a:t> Faiblesse de l’algorithme cryptographique : Pour la carte MIFARE </a:t>
            </a:r>
            <a:r>
              <a:rPr lang="fr-FR" dirty="0" err="1"/>
              <a:t>Classic</a:t>
            </a:r>
            <a:r>
              <a:rPr lang="fr-FR" dirty="0"/>
              <a:t>, c’est la faiblesse de l’algorithme de chiffrement CRYPTO1 . C’est un algorithme de chiffrement propriétaire orienté flux développé par NXP qui a été cassé à partir de l’année 2008 </a:t>
            </a:r>
          </a:p>
          <a:p>
            <a:r>
              <a:rPr lang="fr-FR" dirty="0"/>
              <a:t> Faiblesse du protocole de communication  : Cette faiblesse est relative à la manière d’utiliser l’algorithme de chiffrement et non intrinsèquement </a:t>
            </a:r>
            <a:r>
              <a:rPr lang="fr-FR" dirty="0" err="1"/>
              <a:t>dûe</a:t>
            </a:r>
            <a:r>
              <a:rPr lang="fr-FR" dirty="0"/>
              <a:t> à ce dernier. </a:t>
            </a:r>
          </a:p>
          <a:p>
            <a:r>
              <a:rPr lang="fr-FR" dirty="0"/>
              <a:t> Faiblesse de l’implémentation : Cette faiblesse est le résultat d’une mauvaise implémentation de l’algorithme de chiffrement ou du protocole d’authentification. Ces mauvaises implémentations introduisent des biais qui ne sont pas dus aux algorithmes eux-mêmes</a:t>
            </a:r>
            <a:endParaRPr lang="fr-CH" dirty="0"/>
          </a:p>
        </p:txBody>
      </p:sp>
    </p:spTree>
    <p:extLst>
      <p:ext uri="{BB962C8B-B14F-4D97-AF65-F5344CB8AC3E}">
        <p14:creationId xmlns:p14="http://schemas.microsoft.com/office/powerpoint/2010/main" val="3387386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err="1">
                <a:solidFill>
                  <a:srgbClr val="FFFFFF"/>
                </a:solidFill>
              </a:rPr>
              <a:t>Vulnérablités</a:t>
            </a:r>
            <a:br>
              <a:rPr lang="en-US" dirty="0">
                <a:solidFill>
                  <a:srgbClr val="FFFFFF"/>
                </a:solidFill>
              </a:rPr>
            </a:br>
            <a:r>
              <a:rPr lang="fr-FR" sz="1800" b="1" dirty="0"/>
              <a:t>Vulnérabilités de la carte MIFARE </a:t>
            </a:r>
            <a:r>
              <a:rPr lang="fr-FR" sz="1800" b="1" dirty="0" err="1"/>
              <a:t>DESFire</a:t>
            </a:r>
            <a:endParaRPr lang="en-US" sz="1800" b="1"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La carte MIFARE </a:t>
            </a:r>
            <a:r>
              <a:rPr lang="fr-FR" sz="2400" dirty="0" err="1"/>
              <a:t>DESFire</a:t>
            </a:r>
            <a:r>
              <a:rPr lang="fr-FR" sz="2400" dirty="0"/>
              <a:t> possède plus de capacités cryptographiques que la MIFARE </a:t>
            </a:r>
            <a:r>
              <a:rPr lang="fr-FR" sz="2400" dirty="0" err="1"/>
              <a:t>Classic</a:t>
            </a:r>
            <a:r>
              <a:rPr lang="fr-FR" sz="2400" dirty="0"/>
              <a:t>. En effet, son algorithme d’authentification repose sur l’utilisation d’un chiffrement 3DES présentant plus de fiabilité que l’algorithme d’authentification en trois passes de la MIFARE </a:t>
            </a:r>
            <a:r>
              <a:rPr lang="fr-FR" sz="2400" dirty="0" err="1"/>
              <a:t>Classic</a:t>
            </a:r>
            <a:r>
              <a:rPr lang="fr-FR" sz="2400" dirty="0"/>
              <a:t>. Cependant, Oswald et al. ont réalisé une attaque </a:t>
            </a:r>
            <a:r>
              <a:rPr lang="fr-FR" sz="2400" dirty="0" err="1"/>
              <a:t>side</a:t>
            </a:r>
            <a:r>
              <a:rPr lang="fr-FR" sz="2400" dirty="0"/>
              <a:t> </a:t>
            </a:r>
            <a:r>
              <a:rPr lang="fr-FR" sz="2400" dirty="0" err="1"/>
              <a:t>channel</a:t>
            </a:r>
            <a:r>
              <a:rPr lang="fr-FR" sz="2400" dirty="0"/>
              <a:t> sur la consommation électrique de la carte permettant de pouvoir remonter à la clé 3DES négociée entre le lecteur et la carte. </a:t>
            </a:r>
            <a:endParaRPr sz="2400" dirty="0">
              <a:solidFill>
                <a:srgbClr val="000000"/>
              </a:solidFill>
            </a:endParaRPr>
          </a:p>
        </p:txBody>
      </p:sp>
    </p:spTree>
    <p:extLst>
      <p:ext uri="{BB962C8B-B14F-4D97-AF65-F5344CB8AC3E}">
        <p14:creationId xmlns:p14="http://schemas.microsoft.com/office/powerpoint/2010/main" val="77605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en-US" dirty="0"/>
            </a:br>
            <a:endParaRPr lang="en-US"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Ces cartes ont été développées pour cibler des cas d’usages spécifiques allant des transports en commun au le contrôle d’accès et la vente de ticket d’accès. Il existe deux variantes de la carte MIFARE : la 1K et la 4K 1 . La taille de la clé de chiffrement utilisée est de 48 bits quelle que soit la carte.</a:t>
            </a:r>
            <a:endParaRPr sz="2400" dirty="0">
              <a:solidFill>
                <a:srgbClr val="000000"/>
              </a:solidFill>
            </a:endParaRPr>
          </a:p>
        </p:txBody>
      </p:sp>
    </p:spTree>
    <p:extLst>
      <p:ext uri="{BB962C8B-B14F-4D97-AF65-F5344CB8AC3E}">
        <p14:creationId xmlns:p14="http://schemas.microsoft.com/office/powerpoint/2010/main" val="2544861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Prix</a:t>
            </a:r>
            <a:br>
              <a:rPr lang="en-US" dirty="0">
                <a:solidFill>
                  <a:srgbClr val="FFFFFF"/>
                </a:solidFill>
              </a:rPr>
            </a:br>
            <a:endParaRPr lang="en-US" sz="1800" b="1"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CH" sz="1800" dirty="0"/>
              <a:t>Carte MIFARE </a:t>
            </a:r>
            <a:r>
              <a:rPr lang="fr-CH" sz="1800" dirty="0" err="1"/>
              <a:t>Classic</a:t>
            </a:r>
            <a:r>
              <a:rPr lang="fr-CH" sz="1800" dirty="0"/>
              <a:t> (</a:t>
            </a:r>
            <a:r>
              <a:rPr lang="en-US" sz="1800" dirty="0"/>
              <a:t>MIFARE Classic 1K RFID Smart Cards) 44$ /100pc - </a:t>
            </a:r>
          </a:p>
          <a:p>
            <a:r>
              <a:rPr lang="en-US" sz="1800" dirty="0"/>
              <a:t>Carte</a:t>
            </a:r>
            <a:r>
              <a:rPr lang="fr-FR" sz="1800" dirty="0"/>
              <a:t> MIFARE </a:t>
            </a:r>
            <a:r>
              <a:rPr lang="fr-FR" sz="1800" dirty="0" err="1"/>
              <a:t>Ultralight</a:t>
            </a:r>
            <a:r>
              <a:rPr lang="fr-FR" sz="1800" dirty="0"/>
              <a:t> C (</a:t>
            </a:r>
            <a:r>
              <a:rPr lang="fr-FR" sz="1800" dirty="0" err="1"/>
              <a:t>Mifare</a:t>
            </a:r>
            <a:r>
              <a:rPr lang="fr-FR" sz="1800" dirty="0"/>
              <a:t> </a:t>
            </a:r>
            <a:r>
              <a:rPr lang="fr-FR" sz="1800" dirty="0" err="1"/>
              <a:t>Utralight</a:t>
            </a:r>
            <a:r>
              <a:rPr lang="fr-FR" sz="1800" dirty="0"/>
              <a:t> C </a:t>
            </a:r>
            <a:r>
              <a:rPr lang="fr-FR" sz="1800" dirty="0" err="1"/>
              <a:t>Card</a:t>
            </a:r>
            <a:r>
              <a:rPr lang="fr-FR" sz="1800" dirty="0"/>
              <a:t>) 180$/100pc - $ 3.00/unit</a:t>
            </a:r>
          </a:p>
          <a:p>
            <a:r>
              <a:rPr lang="fr-FR" sz="1800" dirty="0"/>
              <a:t>Carte MIFARE </a:t>
            </a:r>
            <a:r>
              <a:rPr lang="fr-FR" sz="1800" dirty="0" err="1"/>
              <a:t>DESFire</a:t>
            </a:r>
            <a:r>
              <a:rPr lang="fr-FR" sz="1800" dirty="0"/>
              <a:t> (NFC </a:t>
            </a:r>
            <a:r>
              <a:rPr lang="fr-FR" sz="1800" dirty="0" err="1"/>
              <a:t>Cards</a:t>
            </a:r>
            <a:r>
              <a:rPr lang="fr-FR" sz="1800" dirty="0"/>
              <a:t> NXP MIFARE® </a:t>
            </a:r>
            <a:r>
              <a:rPr lang="fr-FR" sz="1800" dirty="0" err="1"/>
              <a:t>DESFire</a:t>
            </a:r>
            <a:r>
              <a:rPr lang="fr-FR" sz="1800" dirty="0"/>
              <a:t>® EV1 2k/4k/8k) 1,67$/unit</a:t>
            </a:r>
            <a:endParaRPr lang="en-US" sz="1800" dirty="0"/>
          </a:p>
          <a:p>
            <a:endParaRPr lang="en-US" sz="1800" dirty="0"/>
          </a:p>
          <a:p>
            <a:endParaRPr sz="2400" dirty="0">
              <a:solidFill>
                <a:srgbClr val="000000"/>
              </a:solidFill>
            </a:endParaRPr>
          </a:p>
        </p:txBody>
      </p:sp>
    </p:spTree>
    <p:extLst>
      <p:ext uri="{BB962C8B-B14F-4D97-AF65-F5344CB8AC3E}">
        <p14:creationId xmlns:p14="http://schemas.microsoft.com/office/powerpoint/2010/main" val="1746709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Travaux cités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t>D. Oswald and C. </a:t>
            </a:r>
            <a:r>
              <a:rPr lang="en-US" sz="2400" dirty="0" err="1"/>
              <a:t>Paar</a:t>
            </a:r>
            <a:r>
              <a:rPr lang="en-US" sz="2400" dirty="0"/>
              <a:t>, “Breaking </a:t>
            </a:r>
            <a:r>
              <a:rPr lang="en-US" sz="2400" dirty="0" err="1"/>
              <a:t>mifare</a:t>
            </a:r>
            <a:r>
              <a:rPr lang="en-US" sz="2400" dirty="0"/>
              <a:t> </a:t>
            </a:r>
            <a:r>
              <a:rPr lang="en-US" sz="2400" dirty="0" err="1"/>
              <a:t>desfire</a:t>
            </a:r>
            <a:r>
              <a:rPr lang="en-US" sz="2400" dirty="0"/>
              <a:t> mf3icd40: Power analysis and templates in the real world,” in International Workshop on Cryptographic Hardware and Embedded Systems. Springer, 2011, pp. 207–222.</a:t>
            </a:r>
            <a:endParaRPr sz="2400" dirty="0">
              <a:solidFill>
                <a:srgbClr val="000000"/>
              </a:solidFill>
            </a:endParaRPr>
          </a:p>
        </p:txBody>
      </p:sp>
    </p:spTree>
    <p:extLst>
      <p:ext uri="{BB962C8B-B14F-4D97-AF65-F5344CB8AC3E}">
        <p14:creationId xmlns:p14="http://schemas.microsoft.com/office/powerpoint/2010/main" val="245264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Merci</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591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br>
              <a:rPr lang="en-US" dirty="0"/>
            </a:br>
            <a:r>
              <a:rPr lang="fr-FR" sz="2000" b="1" dirty="0"/>
              <a:t>Structure logique de la carte</a:t>
            </a:r>
            <a:endParaRPr lang="en-US" sz="2000" b="1"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fr-FR" sz="2400" dirty="0"/>
              <a:t>La carte MIFARE classique est principalement une carte contenant de la mémoire avec ajout de certaines caractéristiques supplémentaires. Cette mémoire est de type EEPROM avec un découpage en blocs de 16 octets qui sont regroupés pour former des secteurs. La mémoire dans la carte 1K est divisée en 16 secteurs de 4 blocs chacun au contraire de la 4K où les 32 premiers secteurs sont constitués de 4 blocs tandis que les 8 secteurs restants sont divisés en 16 blocs. Le dernier bloc de chaque secteur contient les clés définissant les conditions d’accès aux quatre blocs présents sur le même secteur</a:t>
            </a:r>
            <a:endParaRPr sz="2400" dirty="0">
              <a:solidFill>
                <a:srgbClr val="000000"/>
              </a:solidFill>
            </a:endParaRPr>
          </a:p>
        </p:txBody>
      </p:sp>
    </p:spTree>
    <p:extLst>
      <p:ext uri="{BB962C8B-B14F-4D97-AF65-F5344CB8AC3E}">
        <p14:creationId xmlns:p14="http://schemas.microsoft.com/office/powerpoint/2010/main" val="413611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br>
              <a:rPr lang="en-US" dirty="0"/>
            </a:br>
            <a:r>
              <a:rPr lang="fr-FR" sz="2000" b="1" dirty="0"/>
              <a:t>Structure logique de la carte</a:t>
            </a:r>
            <a:endParaRPr lang="en-US" sz="2000" b="1"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fontScale="92500" lnSpcReduction="10000"/>
          </a:bodyPr>
          <a:lstStyle/>
          <a:p>
            <a:r>
              <a:rPr lang="fr-FR" sz="2400" dirty="0"/>
              <a:t>Le bloc 0 du secteur 0 est appelé bloc du fabriquant et contient des données constructeurs. Les 4 premiers octets représentent un identifiant unique de la carte appelé UID 2 . L’octet suivant est appelé BCC (Bit Count Check) est utilisé pour vérifier l’intégrité de l’UID. Il est calculé en effectuant un XOR entre les 4 octets de l’identifiant. Les octets restants accueillent des données constructeurs. Ce bloc est approvisionné en données à la fabrication et est verrouillé ce qui assure que les données y figurant ne seront jamais modifiées.</a:t>
            </a:r>
          </a:p>
          <a:p>
            <a:r>
              <a:rPr lang="fr-FR" sz="2400" dirty="0"/>
              <a:t>Le lecteur doit être authentifié sur un secteur pour y accéder et effectuer des opérations mémoires sur ce secteur.</a:t>
            </a:r>
            <a:endParaRPr sz="2400" dirty="0">
              <a:solidFill>
                <a:srgbClr val="000000"/>
              </a:solidFill>
            </a:endParaRPr>
          </a:p>
        </p:txBody>
      </p:sp>
    </p:spTree>
    <p:extLst>
      <p:ext uri="{BB962C8B-B14F-4D97-AF65-F5344CB8AC3E}">
        <p14:creationId xmlns:p14="http://schemas.microsoft.com/office/powerpoint/2010/main" val="71566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br>
              <a:rPr lang="en-US" dirty="0"/>
            </a:br>
            <a:r>
              <a:rPr lang="fr-FR" sz="2000" b="1" dirty="0"/>
              <a:t>Structure logique de la carte</a:t>
            </a:r>
            <a:endParaRPr lang="en-US" sz="2000" b="1"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dirty="0"/>
              <a:t>Pour la carte MIFARE 1K, le second et le troisième blocs du secteur 0, et les trois premiers blocs des secteurs de 1 à 15 sont utilisés pour le stockage de données. Il est aussi possible de stocker des valeurs numériques qui sont notamment utilisées pour les </a:t>
            </a:r>
            <a:r>
              <a:rPr lang="fr-FR" sz="2400" dirty="0" err="1"/>
              <a:t>porte-monnaies</a:t>
            </a:r>
            <a:r>
              <a:rPr lang="fr-FR" sz="2400" dirty="0"/>
              <a:t> électroniques. Il est possible de configurer la politique d’accès à ces zones mémoires via les bits d’accès comme blocs à accès en lecture seule ou en lecture écriture. Toute modification du contenu d’un bloc implique une authentification </a:t>
            </a:r>
            <a:endParaRPr sz="2400" dirty="0">
              <a:solidFill>
                <a:srgbClr val="000000"/>
              </a:solidFill>
            </a:endParaRPr>
          </a:p>
        </p:txBody>
      </p:sp>
    </p:spTree>
    <p:extLst>
      <p:ext uri="{BB962C8B-B14F-4D97-AF65-F5344CB8AC3E}">
        <p14:creationId xmlns:p14="http://schemas.microsoft.com/office/powerpoint/2010/main" val="67974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013A55-E0BC-4251-B900-AEC414A2C855}"/>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Structure logique d’une carte MIFARE 1K</a:t>
            </a:r>
          </a:p>
        </p:txBody>
      </p:sp>
      <p:pic>
        <p:nvPicPr>
          <p:cNvPr id="5" name="Espace réservé du contenu 4" descr="Une image contenant reçu&#10;&#10;Description générée automatiquement">
            <a:extLst>
              <a:ext uri="{FF2B5EF4-FFF2-40B4-BE49-F238E27FC236}">
                <a16:creationId xmlns:a16="http://schemas.microsoft.com/office/drawing/2014/main" id="{5DD43D5B-F701-40DB-BEFE-20EE530EF7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9"/>
          <a:stretch/>
        </p:blipFill>
        <p:spPr>
          <a:xfrm>
            <a:off x="6096000" y="640080"/>
            <a:ext cx="5459470" cy="5578816"/>
          </a:xfrm>
          <a:prstGeom prst="rect">
            <a:avLst/>
          </a:prstGeom>
        </p:spPr>
      </p:pic>
    </p:spTree>
    <p:extLst>
      <p:ext uri="{BB962C8B-B14F-4D97-AF65-F5344CB8AC3E}">
        <p14:creationId xmlns:p14="http://schemas.microsoft.com/office/powerpoint/2010/main" val="240312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fr-CH" dirty="0"/>
              <a:t>La carte MIFARE </a:t>
            </a:r>
            <a:r>
              <a:rPr lang="fr-CH" dirty="0" err="1"/>
              <a:t>Classic</a:t>
            </a:r>
            <a:br>
              <a:rPr lang="fr-CH" dirty="0"/>
            </a:br>
            <a:r>
              <a:rPr lang="fr-FR" sz="2000" b="1" dirty="0"/>
              <a:t>Les accès à la mémoire d’une carte MIFARE </a:t>
            </a:r>
            <a:r>
              <a:rPr lang="fr-FR" sz="2000" b="1" dirty="0" err="1"/>
              <a:t>Classic</a:t>
            </a:r>
            <a:br>
              <a:rPr lang="fr-CH" dirty="0"/>
            </a:br>
            <a:br>
              <a:rPr lang="en-US" dirty="0"/>
            </a:br>
            <a:endParaRPr lang="en-US" sz="20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fr-FR" sz="2400"/>
              <a:t>Les spécifications fonctionnelles pour les cartes MIFARE Classic 1K et 4K définissent six opérations pouvant être utilisées pour accéder et manipuler les données des blocs.</a:t>
            </a:r>
            <a:endParaRPr lang="fr-FR" sz="2400" dirty="0">
              <a:solidFill>
                <a:srgbClr val="000000"/>
              </a:solidFill>
            </a:endParaRPr>
          </a:p>
        </p:txBody>
      </p:sp>
    </p:spTree>
    <p:extLst>
      <p:ext uri="{BB962C8B-B14F-4D97-AF65-F5344CB8AC3E}">
        <p14:creationId xmlns:p14="http://schemas.microsoft.com/office/powerpoint/2010/main" val="274221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04887-50F1-4D95-AB5E-636A1832C9DC}"/>
              </a:ext>
            </a:extLst>
          </p:cNvPr>
          <p:cNvSpPr>
            <a:spLocks noGrp="1"/>
          </p:cNvSpPr>
          <p:nvPr>
            <p:ph type="title"/>
          </p:nvPr>
        </p:nvSpPr>
        <p:spPr/>
        <p:txBody>
          <a:bodyPr/>
          <a:lstStyle/>
          <a:p>
            <a:r>
              <a:rPr lang="fr-FR" b="1" dirty="0"/>
              <a:t>Les opérations mémoires sur une carte MIFARE </a:t>
            </a:r>
            <a:r>
              <a:rPr lang="fr-FR" b="1" dirty="0" err="1"/>
              <a:t>Classic</a:t>
            </a:r>
            <a:endParaRPr lang="fr-CH" b="1" dirty="0"/>
          </a:p>
        </p:txBody>
      </p:sp>
      <p:pic>
        <p:nvPicPr>
          <p:cNvPr id="5" name="Espace réservé du contenu 4" descr="Une image contenant capture d’écran, écran&#10;&#10;Description générée automatiquement">
            <a:extLst>
              <a:ext uri="{FF2B5EF4-FFF2-40B4-BE49-F238E27FC236}">
                <a16:creationId xmlns:a16="http://schemas.microsoft.com/office/drawing/2014/main" id="{A4A253AB-BC4A-4BFC-A84A-741AC798A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7" y="1886857"/>
            <a:ext cx="9985828" cy="4005943"/>
          </a:xfrm>
        </p:spPr>
      </p:pic>
    </p:spTree>
    <p:extLst>
      <p:ext uri="{BB962C8B-B14F-4D97-AF65-F5344CB8AC3E}">
        <p14:creationId xmlns:p14="http://schemas.microsoft.com/office/powerpoint/2010/main" val="2412898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2230</Words>
  <Application>Microsoft Office PowerPoint</Application>
  <PresentationFormat>Grand écran</PresentationFormat>
  <Paragraphs>76</Paragraphs>
  <Slides>32</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Calibri Light</vt:lpstr>
      <vt:lpstr>Thème Office</vt:lpstr>
      <vt:lpstr>Cartes sans contact</vt:lpstr>
      <vt:lpstr>Plan</vt:lpstr>
      <vt:lpstr>La carte MIFARE Classic </vt:lpstr>
      <vt:lpstr>La carte MIFARE Classic  Structure logique de la carte</vt:lpstr>
      <vt:lpstr>La carte MIFARE Classic  Structure logique de la carte</vt:lpstr>
      <vt:lpstr>La carte MIFARE Classic  Structure logique de la carte</vt:lpstr>
      <vt:lpstr>Structure logique d’une carte MIFARE 1K</vt:lpstr>
      <vt:lpstr>La carte MIFARE Classic Les accès à la mémoire d’une carte MIFARE Classic  </vt:lpstr>
      <vt:lpstr>Les opérations mémoires sur une carte MIFARE Classic</vt:lpstr>
      <vt:lpstr>La carte MIFARE Classic Les conditions d’accès à la mémoire  </vt:lpstr>
      <vt:lpstr>La carte MIFARE Classic Authentification en trois passes pour les cartes MIFARE 1K  </vt:lpstr>
      <vt:lpstr>La carte MIFARE Classic Authentification en trois passes pour les cartes MIFARE 1K  </vt:lpstr>
      <vt:lpstr>Authentification en trois passes des cartes MIFARE Classic</vt:lpstr>
      <vt:lpstr>Les cartes MIFARE Ultralight C  </vt:lpstr>
      <vt:lpstr>La carte MIFARE DESFIRE EV1  </vt:lpstr>
      <vt:lpstr>La carte MIFARE DESFIRE EV1  </vt:lpstr>
      <vt:lpstr>La carte MIFARE DESFIRE EV1  </vt:lpstr>
      <vt:lpstr>La carte MIFARE DESFIRE EV1 Système de fichiers de la carte MIFARE DESFire EV1  </vt:lpstr>
      <vt:lpstr>La carte MIFARE DESFIRE EV1 Système de fichiers de la carte MIFARE DESFire EV1  </vt:lpstr>
      <vt:lpstr>Types de fichiers et opérations sur une carte DESFire EV1</vt:lpstr>
      <vt:lpstr>La carte MIFARE DESFIRE EV1 Sécurité des cartes DESFire EV1   </vt:lpstr>
      <vt:lpstr>La carte MIFARE DESFIRE EV1 Sécurité des cartes DESFire EV1   </vt:lpstr>
      <vt:lpstr>La carte MIFARE DESFIRE EV1 Algorithme d’authentification en trois étapes  </vt:lpstr>
      <vt:lpstr>Algorithme d’authentification en trois étapes</vt:lpstr>
      <vt:lpstr>Algorithme d’authentification en trois étapes</vt:lpstr>
      <vt:lpstr>Vulnérablités</vt:lpstr>
      <vt:lpstr>Vulnérablités Vulnérabilités de la carte MIFARE Classic</vt:lpstr>
      <vt:lpstr>Vulnérabilités de la carte MIFARE Classic</vt:lpstr>
      <vt:lpstr>Vulnérablités Vulnérabilités de la carte MIFARE DESFire</vt:lpstr>
      <vt:lpstr>Prix </vt:lpstr>
      <vt:lpstr>Travaux cités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Voici votre plan de mise en route</dc:title>
  <dc:creator>maryame diom</dc:creator>
  <cp:lastModifiedBy>maryame diom</cp:lastModifiedBy>
  <cp:revision>9</cp:revision>
  <dcterms:created xsi:type="dcterms:W3CDTF">2020-06-16T20:44:38Z</dcterms:created>
  <dcterms:modified xsi:type="dcterms:W3CDTF">2020-06-16T22:44:15Z</dcterms:modified>
</cp:coreProperties>
</file>