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4F3412-B174-4A8D-BB93-64E5C32F433A}">
          <p14:sldIdLst>
            <p14:sldId id="256"/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03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78"/>
      </p:cViewPr>
      <p:guideLst>
        <p:guide pos="3840"/>
        <p:guide pos="703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Делегати у </a:t>
            </a:r>
            <a:r>
              <a:rPr lang="en-US" sz="4400" dirty="0" err="1"/>
              <a:t>c#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ru-RU" dirty="0"/>
              <a:t>О</a:t>
            </a:r>
            <a:r>
              <a:rPr lang="uk-UA" dirty="0"/>
              <a:t>знайомче заняття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673" y="1285767"/>
            <a:ext cx="6156469" cy="18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461" y="365760"/>
            <a:ext cx="6240291" cy="6306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Вбудовані делегати у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1179021"/>
            <a:ext cx="8534400" cy="5313219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ru-RU" dirty="0" smtClean="0">
                <a:solidFill>
                  <a:schemeClr val="tx1"/>
                </a:solidFill>
              </a:rPr>
              <a:t>На практиці рідко доводиться створювати власні делегати, оск</a:t>
            </a:r>
            <a:r>
              <a:rPr lang="uk-UA" dirty="0" smtClean="0">
                <a:solidFill>
                  <a:schemeClr val="tx1"/>
                </a:solidFill>
              </a:rPr>
              <a:t>ільки в бібліотеці </a:t>
            </a:r>
            <a:r>
              <a:rPr lang="en-US" dirty="0" smtClean="0">
                <a:solidFill>
                  <a:schemeClr val="tx1"/>
                </a:solidFill>
              </a:rPr>
              <a:t>System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є два вбудовані делегати які підходять майже для всіх випадків. Це делегати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Action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Func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має тип повернення,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Action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повертає </a:t>
            </a:r>
            <a:r>
              <a:rPr lang="en-US" dirty="0" smtClean="0">
                <a:solidFill>
                  <a:schemeClr val="tx1"/>
                </a:solidFill>
              </a:rPr>
              <a:t>void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uk-UA" dirty="0" smtClean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І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І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Action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є генералізованими і до них можна прив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r>
              <a:rPr lang="uk-UA" dirty="0" smtClean="0">
                <a:solidFill>
                  <a:schemeClr val="tx1"/>
                </a:solidFill>
              </a:rPr>
              <a:t>язувати методи які приймають до 16 параметрів.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В переробленому приклад</a:t>
            </a:r>
            <a:r>
              <a:rPr lang="uk-UA" dirty="0" smtClean="0">
                <a:solidFill>
                  <a:schemeClr val="tx1"/>
                </a:solidFill>
              </a:rPr>
              <a:t>і відпадає потреба створювати свій власний делегат, ми можемо скористатися делегатом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Action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00" y="4004633"/>
            <a:ext cx="5269140" cy="26039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2423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28" y="315884"/>
            <a:ext cx="8210407" cy="55695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Практичне застосування делегатів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351" y="1104206"/>
            <a:ext cx="9981015" cy="5429597"/>
          </a:xfrm>
        </p:spPr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Постановка задачі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uk-UA" dirty="0" smtClean="0">
                <a:solidFill>
                  <a:schemeClr val="tx1"/>
                </a:solidFill>
              </a:rPr>
              <a:t>Необхідно створити функцію яка буде відфільтровувати числа з заданої послідовності на основі якогось критерію(наперед невідомого), тобто функція має працювати з   будь-яким критерієм. Функція має повертати послідовність відфільтрованих чисел.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rgbClr val="3CFE00"/>
                </a:solidFill>
              </a:rPr>
              <a:t>Побудова рішення</a:t>
            </a:r>
            <a:r>
              <a:rPr lang="en-US" dirty="0" smtClean="0">
                <a:solidFill>
                  <a:srgbClr val="3CFE00"/>
                </a:solidFill>
              </a:rPr>
              <a:t>:</a:t>
            </a:r>
            <a:endParaRPr lang="uk-UA" dirty="0" smtClean="0">
              <a:solidFill>
                <a:srgbClr val="3CFE00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	У вирішенні проблеми нам допожуть делегати. Для зручності скористаємось вбудованим делегатом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Func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Опишемо загальну сигнатуру методу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24" y="5338135"/>
            <a:ext cx="10031225" cy="3048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04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5098" y="505691"/>
            <a:ext cx="8977544" cy="6177742"/>
          </a:xfrm>
        </p:spPr>
        <p:txBody>
          <a:bodyPr>
            <a:normAutofit/>
          </a:bodyPr>
          <a:lstStyle/>
          <a:p>
            <a:r>
              <a:rPr lang="uk-UA" dirty="0" smtClean="0"/>
              <a:t>	</a:t>
            </a:r>
            <a:r>
              <a:rPr lang="uk-UA" dirty="0" smtClean="0">
                <a:solidFill>
                  <a:schemeClr val="tx1"/>
                </a:solidFill>
              </a:rPr>
              <a:t>Логіка методу наступна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uk-UA" dirty="0" smtClean="0">
                <a:solidFill>
                  <a:schemeClr val="tx1"/>
                </a:solidFill>
              </a:rPr>
              <a:t> виконується циклічний прохід по початковому списку чисел і для кожного чила викликається делегат для перевірки відповідності критерію. </a:t>
            </a:r>
          </a:p>
          <a:p>
            <a:r>
              <a:rPr lang="uk-UA" dirty="0">
                <a:solidFill>
                  <a:schemeClr val="tx1"/>
                </a:solidFill>
              </a:rPr>
              <a:t>	</a:t>
            </a:r>
            <a:r>
              <a:rPr lang="uk-UA" dirty="0" smtClean="0">
                <a:solidFill>
                  <a:schemeClr val="tx1"/>
                </a:solidFill>
              </a:rPr>
              <a:t>Якшо число відповідає критерію додаємо його до результуючого списку. В кінці виконання методу ми отримаємо результуючий список який буде містити тільки числа які відповідають критерію. Цей список і повертає метод.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	</a:t>
            </a:r>
            <a:r>
              <a:rPr lang="uk-UA" dirty="0" smtClean="0">
                <a:solidFill>
                  <a:srgbClr val="3CFE00"/>
                </a:solidFill>
              </a:rPr>
              <a:t>Реалізація методу</a:t>
            </a:r>
            <a:r>
              <a:rPr lang="en-US" dirty="0" smtClean="0">
                <a:solidFill>
                  <a:srgbClr val="3CFE00"/>
                </a:solidFill>
              </a:rPr>
              <a:t>:</a:t>
            </a:r>
            <a:endParaRPr lang="uk-UA" dirty="0">
              <a:solidFill>
                <a:srgbClr val="3CFE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26" y="3580983"/>
            <a:ext cx="8145983" cy="27453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215" y="455814"/>
            <a:ext cx="10174778" cy="6244243"/>
          </a:xfrm>
        </p:spPr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Приклад використання методу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tx1"/>
                </a:solidFill>
              </a:rPr>
              <a:t>Результат виконання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1" y="1016658"/>
            <a:ext cx="9081132" cy="3499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90" y="5298573"/>
            <a:ext cx="3543795" cy="1171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359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6006"/>
            <a:ext cx="12070080" cy="70541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Використання делегатів у стандартних методах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658" y="1411778"/>
            <a:ext cx="8778039" cy="517190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uk-UA" dirty="0" smtClean="0">
                <a:solidFill>
                  <a:schemeClr val="tx1"/>
                </a:solidFill>
              </a:rPr>
              <a:t>Делегати широко використовуються у якості параметрів у багатьох стандартних методах. Переважно це методи для роботи з колекціями.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Створимо простий клас </a:t>
            </a:r>
            <a:r>
              <a:rPr lang="en-US" dirty="0" smtClean="0">
                <a:solidFill>
                  <a:schemeClr val="tx1"/>
                </a:solidFill>
              </a:rPr>
              <a:t>Person </a:t>
            </a:r>
            <a:r>
              <a:rPr lang="ru-RU" dirty="0" smtClean="0">
                <a:solidFill>
                  <a:schemeClr val="tx1"/>
                </a:solidFill>
              </a:rPr>
              <a:t>який буде м</a:t>
            </a:r>
            <a:r>
              <a:rPr lang="uk-UA" dirty="0" smtClean="0">
                <a:solidFill>
                  <a:schemeClr val="tx1"/>
                </a:solidFill>
              </a:rPr>
              <a:t>істити інформацію про певну людину а саме її вік і ім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r>
              <a:rPr lang="ru-RU" dirty="0" smtClean="0">
                <a:solidFill>
                  <a:schemeClr val="tx1"/>
                </a:solidFill>
              </a:rPr>
              <a:t>я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09" y="3916138"/>
            <a:ext cx="4439270" cy="1552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81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173" y="472439"/>
            <a:ext cx="8534400" cy="6036425"/>
          </a:xfrm>
        </p:spPr>
        <p:txBody>
          <a:bodyPr/>
          <a:lstStyle/>
          <a:p>
            <a:r>
              <a:rPr lang="ru-RU" dirty="0" smtClean="0"/>
              <a:t>	</a:t>
            </a:r>
            <a:r>
              <a:rPr lang="ru-RU" dirty="0" smtClean="0">
                <a:solidFill>
                  <a:schemeClr val="tx1"/>
                </a:solidFill>
              </a:rPr>
              <a:t>Сформу</a:t>
            </a:r>
            <a:r>
              <a:rPr lang="uk-UA" dirty="0" smtClean="0">
                <a:solidFill>
                  <a:schemeClr val="tx1"/>
                </a:solidFill>
              </a:rPr>
              <a:t>ємо список з п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r>
              <a:rPr lang="uk-UA" dirty="0" smtClean="0">
                <a:solidFill>
                  <a:schemeClr val="tx1"/>
                </a:solidFill>
              </a:rPr>
              <a:t>яти людей. Для цього використаємо клас-колекцію </a:t>
            </a:r>
            <a:r>
              <a:rPr lang="en-US" dirty="0" smtClean="0">
                <a:solidFill>
                  <a:schemeClr val="tx1"/>
                </a:solidFill>
              </a:rPr>
              <a:t>List&lt;T&gt;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і проведемо з цим списком деякі операції такі як фільтрування і сортування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9" y="1822471"/>
            <a:ext cx="6063691" cy="4004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357" y="2780822"/>
            <a:ext cx="3410426" cy="2219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287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480" y="280436"/>
            <a:ext cx="3850467" cy="727269"/>
          </a:xfrm>
        </p:spPr>
        <p:txBody>
          <a:bodyPr/>
          <a:lstStyle/>
          <a:p>
            <a:r>
              <a:rPr lang="uk-UA" dirty="0" smtClean="0"/>
              <a:t>Висновок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45" y="1342051"/>
            <a:ext cx="10409885" cy="5021427"/>
          </a:xfrm>
        </p:spPr>
        <p:txBody>
          <a:bodyPr>
            <a:normAutofit/>
          </a:bodyPr>
          <a:lstStyle/>
          <a:p>
            <a:r>
              <a:rPr lang="uk-UA" dirty="0" smtClean="0"/>
              <a:t>	</a:t>
            </a:r>
            <a:r>
              <a:rPr lang="uk-UA" dirty="0" smtClean="0">
                <a:solidFill>
                  <a:schemeClr val="tx1"/>
                </a:solidFill>
              </a:rPr>
              <a:t>Делегати являють собою дуже важливий інтрумент в 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NET</a:t>
            </a:r>
            <a:r>
              <a:rPr lang="ru-RU" dirty="0" smtClean="0">
                <a:solidFill>
                  <a:schemeClr val="tx1"/>
                </a:solidFill>
              </a:rPr>
              <a:t>, який в більшості випадків дуже полегшує виконання деяких задач а інколи взагалі виконати задачу без використання делегатів неможливо. </a:t>
            </a:r>
          </a:p>
          <a:p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Освоївши цей інструмент ви неодмінно зробите сві</a:t>
            </a:r>
            <a:r>
              <a:rPr lang="uk-UA" dirty="0" smtClean="0">
                <a:solidFill>
                  <a:schemeClr val="tx1"/>
                </a:solidFill>
              </a:rPr>
              <a:t>й</a:t>
            </a:r>
            <a:r>
              <a:rPr lang="ru-RU" dirty="0" smtClean="0">
                <a:solidFill>
                  <a:schemeClr val="tx1"/>
                </a:solidFill>
              </a:rPr>
              <a:t> код гнучкішим і красивішим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а</a:t>
            </a:r>
            <a:r>
              <a:rPr lang="uk-UA" dirty="0" smtClean="0">
                <a:solidFill>
                  <a:schemeClr val="tx1"/>
                </a:solidFill>
              </a:rPr>
              <a:t> також це допоможе вам ефективніше використовувати вбудовані в </a:t>
            </a:r>
            <a:r>
              <a:rPr lang="en-US" dirty="0" smtClean="0">
                <a:solidFill>
                  <a:schemeClr val="tx1"/>
                </a:solidFill>
              </a:rPr>
              <a:t>.NET</a:t>
            </a:r>
            <a:r>
              <a:rPr lang="ru-RU" dirty="0" smtClean="0">
                <a:solidFill>
                  <a:schemeClr val="tx1"/>
                </a:solidFill>
              </a:rPr>
              <a:t> методи особливо при роботі з колекціями.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uk-UA" sz="2400" dirty="0" smtClean="0">
                <a:solidFill>
                  <a:schemeClr val="tx1"/>
                </a:solidFill>
              </a:rPr>
              <a:t>Корисні джерела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Герберт Шилдт - C# 4.0: Полное </a:t>
            </a:r>
            <a:r>
              <a:rPr lang="ru-RU" sz="2000" dirty="0" smtClean="0">
                <a:solidFill>
                  <a:schemeClr val="tx1"/>
                </a:solidFill>
              </a:rPr>
              <a:t>руководство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Джеффри Рихтер – </a:t>
            </a:r>
            <a:r>
              <a:rPr lang="en-US" dirty="0" smtClean="0">
                <a:solidFill>
                  <a:schemeClr val="tx1"/>
                </a:solidFill>
              </a:rPr>
              <a:t>CLR via C#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ProfessorWeb</a:t>
            </a:r>
            <a:r>
              <a:rPr lang="en-US" dirty="0">
                <a:solidFill>
                  <a:schemeClr val="tx1"/>
                </a:solidFill>
              </a:rPr>
              <a:t> - http://professorweb.ru/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Metanit</a:t>
            </a:r>
            <a:r>
              <a:rPr lang="en-US" dirty="0">
                <a:solidFill>
                  <a:schemeClr val="tx1"/>
                </a:solidFill>
              </a:rPr>
              <a:t> – http://metanit.com/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Stackoverflow</a:t>
            </a:r>
            <a:r>
              <a:rPr lang="en-US" dirty="0" smtClean="0">
                <a:solidFill>
                  <a:schemeClr val="tx1"/>
                </a:solidFill>
              </a:rPr>
              <a:t> - http</a:t>
            </a:r>
            <a:r>
              <a:rPr lang="en-US" dirty="0">
                <a:solidFill>
                  <a:schemeClr val="tx1"/>
                </a:solidFill>
              </a:rPr>
              <a:t>://stackoverflow.com/</a:t>
            </a:r>
            <a:r>
              <a:rPr lang="ru-RU" dirty="0" smtClean="0">
                <a:solidFill>
                  <a:schemeClr val="tx1"/>
                </a:solidFill>
              </a:rPr>
              <a:t>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endParaRPr lang="en-US" sz="8800" dirty="0">
              <a:solidFill>
                <a:srgbClr val="3CF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856" y="2019991"/>
            <a:ext cx="8534401" cy="2427317"/>
          </a:xfrm>
        </p:spPr>
        <p:txBody>
          <a:bodyPr>
            <a:normAutofit/>
          </a:bodyPr>
          <a:lstStyle/>
          <a:p>
            <a:pPr algn="ctr"/>
            <a:r>
              <a:rPr lang="uk-UA" sz="9600" dirty="0" smtClean="0">
                <a:solidFill>
                  <a:srgbClr val="3CFE00"/>
                </a:solidFill>
              </a:rPr>
              <a:t>  </a:t>
            </a:r>
            <a:r>
              <a:rPr lang="en-US" sz="9600" dirty="0" smtClean="0">
                <a:solidFill>
                  <a:srgbClr val="3CFE00"/>
                </a:solidFill>
              </a:rPr>
              <a:t>Q&amp;A</a:t>
            </a:r>
            <a:r>
              <a:rPr lang="en-US" dirty="0">
                <a:solidFill>
                  <a:srgbClr val="3CFE00"/>
                </a:solidFill>
              </a:rPr>
              <a:t/>
            </a:r>
            <a:br>
              <a:rPr lang="en-US" dirty="0">
                <a:solidFill>
                  <a:srgbClr val="3CFE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85012" y="972588"/>
            <a:ext cx="3657600" cy="673331"/>
          </a:xfrm>
        </p:spPr>
        <p:txBody>
          <a:bodyPr/>
          <a:lstStyle/>
          <a:p>
            <a:r>
              <a:rPr lang="uk-UA" dirty="0" smtClean="0"/>
              <a:t>Мар</a:t>
            </a:r>
            <a:r>
              <a:rPr lang="en-US" dirty="0" smtClean="0"/>
              <a:t>’</a:t>
            </a:r>
            <a:r>
              <a:rPr lang="uk-UA" dirty="0" smtClean="0"/>
              <a:t>ян Майхер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Software Engineer</a:t>
            </a:r>
          </a:p>
          <a:p>
            <a:endParaRPr lang="en-US" dirty="0" smtClean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31" y="1151219"/>
            <a:ext cx="4211983" cy="33968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18" y="2728454"/>
            <a:ext cx="3943568" cy="17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4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84812"/>
          </a:xfrm>
        </p:spPr>
        <p:txBody>
          <a:bodyPr/>
          <a:lstStyle/>
          <a:p>
            <a:r>
              <a:rPr lang="uk-UA" dirty="0" smtClean="0"/>
              <a:t>План заняття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36612" y="2078750"/>
            <a:ext cx="6777168" cy="393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Загальні поняття про </a:t>
            </a:r>
            <a:r>
              <a:rPr lang="uk-UA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делегати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Роль делегатів у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.NET</a:t>
            </a:r>
            <a:endParaRPr lang="ru-RU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Вбудован</a:t>
            </a:r>
            <a:r>
              <a:rPr lang="uk-UA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і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делегати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Приклад практичного застосування делегатів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Використання делегатів у вбудованих методах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Висновок. Корисні джерела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Запитання та відповіді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uk-UA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5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1986" y="452120"/>
            <a:ext cx="8534401" cy="5287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  Загальн</a:t>
            </a:r>
            <a:r>
              <a:rPr lang="uk-UA" dirty="0" smtClean="0"/>
              <a:t>і Відомості про делегати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287789" y="3715790"/>
            <a:ext cx="1604356" cy="423948"/>
          </a:xfrm>
        </p:spPr>
        <p:txBody>
          <a:bodyPr>
            <a:normAutofit fontScale="85000" lnSpcReduction="10000"/>
          </a:bodyPr>
          <a:lstStyle/>
          <a:p>
            <a:r>
              <a:rPr lang="uk-UA" b="1" dirty="0" smtClean="0">
                <a:solidFill>
                  <a:schemeClr val="accent6"/>
                </a:solidFill>
              </a:rPr>
              <a:t>Не</a:t>
            </a:r>
            <a:r>
              <a:rPr lang="ru-RU" b="1" dirty="0" smtClean="0">
                <a:solidFill>
                  <a:schemeClr val="accent6"/>
                </a:solidFill>
              </a:rPr>
              <a:t>пр</a:t>
            </a:r>
            <a:r>
              <a:rPr lang="uk-UA" sz="1900" b="1" dirty="0" smtClean="0">
                <a:solidFill>
                  <a:schemeClr val="accent6"/>
                </a:solidFill>
              </a:rPr>
              <a:t>авильно</a:t>
            </a:r>
            <a:endParaRPr lang="en-US" sz="1900" b="1" dirty="0">
              <a:solidFill>
                <a:schemeClr val="accent6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659573" y="1248294"/>
            <a:ext cx="8534400" cy="149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schemeClr val="tx1">
                    <a:lumMod val="95000"/>
                  </a:schemeClr>
                </a:solidFill>
              </a:rPr>
              <a:t>	Делегат представляє собою тип даних, об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’</a:t>
            </a:r>
            <a:r>
              <a:rPr lang="uk-UA" dirty="0" smtClean="0">
                <a:solidFill>
                  <a:schemeClr val="tx1">
                    <a:lumMod val="95000"/>
                  </a:schemeClr>
                </a:solidFill>
              </a:rPr>
              <a:t>єкти, якого посилаються на метод. Отже коли створюється делегат, то в підсумку виходить об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’</a:t>
            </a:r>
            <a:r>
              <a:rPr lang="uk-UA" dirty="0" smtClean="0">
                <a:solidFill>
                  <a:schemeClr val="tx1">
                    <a:lumMod val="95000"/>
                  </a:schemeClr>
                </a:solidFill>
              </a:rPr>
              <a:t>єкт що містить посилання на метод.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uk-UA" b="1" dirty="0" smtClean="0">
                <a:solidFill>
                  <a:schemeClr val="accent6"/>
                </a:solidFill>
              </a:rPr>
              <a:t>	ВАЖЛИВО</a:t>
            </a:r>
            <a:r>
              <a:rPr lang="en-US" b="1" dirty="0" smtClean="0">
                <a:solidFill>
                  <a:schemeClr val="accent6"/>
                </a:solidFill>
              </a:rPr>
              <a:t>:</a:t>
            </a:r>
            <a:r>
              <a:rPr lang="uk-UA" b="1" dirty="0" smtClean="0">
                <a:solidFill>
                  <a:schemeClr val="accent6"/>
                </a:solidFill>
              </a:rPr>
              <a:t> Делегат може посилатися лише на </a:t>
            </a:r>
            <a:r>
              <a:rPr lang="uk-UA" b="1" dirty="0" smtClean="0">
                <a:solidFill>
                  <a:schemeClr val="accent6"/>
                </a:solidFill>
              </a:rPr>
              <a:t>метод тип повернення і </a:t>
            </a:r>
            <a:r>
              <a:rPr lang="uk-UA" b="1" dirty="0" smtClean="0">
                <a:solidFill>
                  <a:schemeClr val="accent6"/>
                </a:solidFill>
              </a:rPr>
              <a:t>сигнатура </a:t>
            </a:r>
            <a:r>
              <a:rPr lang="uk-UA" b="1" dirty="0" smtClean="0">
                <a:solidFill>
                  <a:schemeClr val="accent6"/>
                </a:solidFill>
              </a:rPr>
              <a:t>якого  (кількість </a:t>
            </a:r>
            <a:r>
              <a:rPr lang="uk-UA" b="1" dirty="0" smtClean="0">
                <a:solidFill>
                  <a:schemeClr val="accent6"/>
                </a:solidFill>
              </a:rPr>
              <a:t>і типи параметрів) відповідає сигнатурі делегата. 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20" y="2786348"/>
            <a:ext cx="6706536" cy="523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3" y="4186871"/>
            <a:ext cx="5744377" cy="2248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12" name="Text Placeholder 4"/>
          <p:cNvSpPr txBox="1">
            <a:spLocks/>
          </p:cNvSpPr>
          <p:nvPr/>
        </p:nvSpPr>
        <p:spPr>
          <a:xfrm>
            <a:off x="2496589" y="3733804"/>
            <a:ext cx="1413163" cy="333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schemeClr val="tx1"/>
                </a:solidFill>
              </a:rPr>
              <a:t>Правильно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49" y="4171615"/>
            <a:ext cx="5900378" cy="2259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0800000" algn="r" rotWithShape="0">
              <a:schemeClr val="bg1">
                <a:alpha val="40000"/>
              </a:schemeClr>
            </a:outerShdw>
            <a:reflection blurRad="12700" stA="38000" endPos="28000" dist="50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041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4169" y="357446"/>
            <a:ext cx="8534400" cy="6409114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Способи виклику делегата</a:t>
            </a:r>
            <a:endParaRPr lang="uk-UA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Є декілька способів викликати метод, на який посилається делегат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метод делегат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Invoke():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спрощений синтакс виклику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84" y="1973638"/>
            <a:ext cx="4703320" cy="2038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4502364"/>
            <a:ext cx="4753131" cy="21750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791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idx="1"/>
          </p:nvPr>
        </p:nvSpPr>
        <p:spPr>
          <a:xfrm>
            <a:off x="1390795" y="440574"/>
            <a:ext cx="8534400" cy="631767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основному делегати використовуються для передач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якоїсь функції в інший метод. Оскільки в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замовчуванню функції не є об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єктами то саму функцію неможливо передати в якості параметра в інший метод.</a:t>
            </a:r>
          </a:p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Екземпляр якогось делегата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слугує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свого роду вказівником на функцію, що дозволяє передати його в інший метод і викликати цю функцію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виконання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17" y="5419342"/>
            <a:ext cx="2695951" cy="924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39" y="2211326"/>
            <a:ext cx="5592073" cy="27513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753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609" y="663632"/>
            <a:ext cx="8534400" cy="5870171"/>
          </a:xfrm>
        </p:spPr>
        <p:txBody>
          <a:bodyPr/>
          <a:lstStyle/>
          <a:p>
            <a:r>
              <a:rPr lang="uk-UA" dirty="0" smtClean="0"/>
              <a:t>	</a:t>
            </a:r>
            <a:r>
              <a:rPr lang="uk-UA" dirty="0" smtClean="0">
                <a:solidFill>
                  <a:schemeClr val="tx1"/>
                </a:solidFill>
              </a:rPr>
              <a:t>Є простіший спосіб досягнути того самого результату. Можна викорисати властивість яка називається приведення до </a:t>
            </a:r>
            <a:r>
              <a:rPr lang="uk-UA" dirty="0" smtClean="0">
                <a:solidFill>
                  <a:schemeClr val="tx1"/>
                </a:solidFill>
              </a:rPr>
              <a:t>делегата. </a:t>
            </a:r>
            <a:r>
              <a:rPr lang="uk-UA" dirty="0" smtClean="0">
                <a:solidFill>
                  <a:schemeClr val="tx1"/>
                </a:solidFill>
              </a:rPr>
              <a:t>Відповідно ми можемо не створювати екземпляр </a:t>
            </a:r>
            <a:r>
              <a:rPr lang="uk-UA" dirty="0" smtClean="0">
                <a:solidFill>
                  <a:schemeClr val="tx1"/>
                </a:solidFill>
              </a:rPr>
              <a:t>делегата, </a:t>
            </a:r>
            <a:r>
              <a:rPr lang="uk-UA" dirty="0" smtClean="0">
                <a:solidFill>
                  <a:schemeClr val="tx1"/>
                </a:solidFill>
              </a:rPr>
              <a:t>а просто передати функцію в метод.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Як </a:t>
            </a:r>
            <a:r>
              <a:rPr lang="uk-UA" dirty="0" smtClean="0">
                <a:solidFill>
                  <a:schemeClr val="tx1"/>
                </a:solidFill>
              </a:rPr>
              <a:t>і очікувалось результат виконання ідентичний попередньому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94" y="5394290"/>
            <a:ext cx="2695951" cy="924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23" y="1982393"/>
            <a:ext cx="5286043" cy="2597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167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5486" y="473824"/>
            <a:ext cx="8534400" cy="620129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	Однією з особливостей делегатів є можливість посилатися на декілька методів. При виклику делегата всі його методи викликатимуться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uk-UA" dirty="0" smtClean="0">
                <a:solidFill>
                  <a:schemeClr val="tx1"/>
                </a:solidFill>
              </a:rPr>
              <a:t>ланцюжком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r>
              <a:rPr lang="uk-UA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Результат виконання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627" y="5597343"/>
            <a:ext cx="3067478" cy="93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85" y="1473457"/>
            <a:ext cx="4900917" cy="35427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73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44" y="269241"/>
            <a:ext cx="9739949" cy="645159"/>
          </a:xfrm>
        </p:spPr>
        <p:txBody>
          <a:bodyPr>
            <a:normAutofit/>
          </a:bodyPr>
          <a:lstStyle/>
          <a:p>
            <a:r>
              <a:rPr lang="uk-UA" dirty="0" smtClean="0"/>
              <a:t>	Анонімні методи і лямбда вирази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5239" y="979515"/>
            <a:ext cx="9108180" cy="5562601"/>
          </a:xfrm>
        </p:spPr>
        <p:txBody>
          <a:bodyPr/>
          <a:lstStyle/>
          <a:p>
            <a:r>
              <a:rPr lang="uk-UA" b="1" dirty="0" smtClean="0">
                <a:solidFill>
                  <a:schemeClr val="accent2">
                    <a:lumMod val="75000"/>
                  </a:schemeClr>
                </a:solidFill>
              </a:rPr>
              <a:t>Анонімні методи </a:t>
            </a:r>
            <a:r>
              <a:rPr lang="uk-UA" dirty="0" smtClean="0">
                <a:solidFill>
                  <a:schemeClr val="tx1"/>
                </a:solidFill>
              </a:rPr>
              <a:t>представляють спрощений </a:t>
            </a:r>
            <a:r>
              <a:rPr lang="ru-RU" dirty="0" smtClean="0">
                <a:solidFill>
                  <a:schemeClr val="tx1"/>
                </a:solidFill>
              </a:rPr>
              <a:t>синтаксис</a:t>
            </a:r>
            <a:r>
              <a:rPr lang="uk-UA" dirty="0" smtClean="0">
                <a:solidFill>
                  <a:schemeClr val="tx1"/>
                </a:solidFill>
              </a:rPr>
              <a:t> створення делегатів.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Еволюцією анонімних методів є так звані </a:t>
            </a:r>
            <a:r>
              <a:rPr lang="uk-UA" b="1" dirty="0" smtClean="0">
                <a:solidFill>
                  <a:schemeClr val="accent2">
                    <a:lumMod val="75000"/>
                  </a:schemeClr>
                </a:solidFill>
              </a:rPr>
              <a:t>лямбда вирази</a:t>
            </a:r>
            <a:r>
              <a:rPr lang="uk-UA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81" y="1526225"/>
            <a:ext cx="4944479" cy="20375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34" y="4472480"/>
            <a:ext cx="4971829" cy="20613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4817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1231</TotalTime>
  <Words>120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Slice</vt:lpstr>
      <vt:lpstr>Делегати у c# Ознайомче заняття </vt:lpstr>
      <vt:lpstr>Мар’ян Майхер</vt:lpstr>
      <vt:lpstr>План заняття</vt:lpstr>
      <vt:lpstr>    Загальні Відомості про делегати</vt:lpstr>
      <vt:lpstr>PowerPoint Presentation</vt:lpstr>
      <vt:lpstr>PowerPoint Presentation</vt:lpstr>
      <vt:lpstr>PowerPoint Presentation</vt:lpstr>
      <vt:lpstr>PowerPoint Presentation</vt:lpstr>
      <vt:lpstr> Анонімні методи і лямбда вирази</vt:lpstr>
      <vt:lpstr>Вбудовані делегати у .Net</vt:lpstr>
      <vt:lpstr>Практичне застосування делегатів</vt:lpstr>
      <vt:lpstr>PowerPoint Presentation</vt:lpstr>
      <vt:lpstr>PowerPoint Presentation</vt:lpstr>
      <vt:lpstr>Використання делегатів у стандартних методах .NEt</vt:lpstr>
      <vt:lpstr>PowerPoint Presentation</vt:lpstr>
      <vt:lpstr>Висновок</vt:lpstr>
      <vt:lpstr>  Q&amp;A 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Maryan Maykher</dc:creator>
  <cp:lastModifiedBy>Maryan Maykher</cp:lastModifiedBy>
  <cp:revision>61</cp:revision>
  <dcterms:created xsi:type="dcterms:W3CDTF">2016-11-21T13:00:27Z</dcterms:created>
  <dcterms:modified xsi:type="dcterms:W3CDTF">2016-11-24T09:52:22Z</dcterms:modified>
</cp:coreProperties>
</file>