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Lato"/>
      <p:regular r:id="rId22"/>
      <p:bold r:id="rId23"/>
      <p:italic r:id="rId24"/>
      <p:boldItalic r:id="rId25"/>
    </p:embeddedFont>
    <p:embeddedFont>
      <p:font typeface="Lato Light"/>
      <p:regular r:id="rId26"/>
      <p:bold r:id="rId27"/>
      <p:italic r:id="rId28"/>
      <p:boldItalic r:id="rId29"/>
    </p:embeddedFont>
    <p:embeddedFont>
      <p:font typeface="Lato Black"/>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90BFF3-23C0-4C65-9A4A-05078F708D06}">
  <a:tblStyle styleId="{D390BFF3-23C0-4C65-9A4A-05078F708D0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Lato-regular.fntdata"/><Relationship Id="rId21" Type="http://schemas.openxmlformats.org/officeDocument/2006/relationships/slide" Target="slides/slide14.xml"/><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LatoLight-regular.fntdata"/><Relationship Id="rId25" Type="http://schemas.openxmlformats.org/officeDocument/2006/relationships/font" Target="fonts/Lato-boldItalic.fntdata"/><Relationship Id="rId28" Type="http://schemas.openxmlformats.org/officeDocument/2006/relationships/font" Target="fonts/LatoLight-italic.fntdata"/><Relationship Id="rId27" Type="http://schemas.openxmlformats.org/officeDocument/2006/relationships/font" Target="fonts/LatoLight-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atoLight-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Black-boldItalic.fntdata"/><Relationship Id="rId30" Type="http://schemas.openxmlformats.org/officeDocument/2006/relationships/font" Target="fonts/LatoBlack-bold.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462c62d8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462c62d8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5d12dfd47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d12dfd47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5462c62d8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462c62d8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5ec928f59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5ec928f59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5d12dfd47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d12dfd47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5d12dfd47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d12dfd47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94628cefd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94628cefd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5b3dc1aa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b3dc1aa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5b3dc1aa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5b3dc1aa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5b3dc1aa5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b3dc1aa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d12dfd47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d12dfd47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94628cefd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94628cefd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d12dfd47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d12dfd47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4628cefd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94628cefd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FFF"/>
        </a:solidFill>
      </p:bgPr>
    </p:bg>
    <p:spTree>
      <p:nvGrpSpPr>
        <p:cNvPr id="53" name="Shape 53"/>
        <p:cNvGrpSpPr/>
        <p:nvPr/>
      </p:nvGrpSpPr>
      <p:grpSpPr>
        <a:xfrm>
          <a:off x="0" y="0"/>
          <a:ext cx="0" cy="0"/>
          <a:chOff x="0" y="0"/>
          <a:chExt cx="0" cy="0"/>
        </a:xfrm>
      </p:grpSpPr>
      <p:sp>
        <p:nvSpPr>
          <p:cNvPr id="54" name="Google Shape;54;p14"/>
          <p:cNvSpPr txBox="1"/>
          <p:nvPr>
            <p:ph type="ctrTitle"/>
          </p:nvPr>
        </p:nvSpPr>
        <p:spPr>
          <a:xfrm>
            <a:off x="561299" y="1669025"/>
            <a:ext cx="7936200" cy="14187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1pPr>
            <a:lvl2pPr lvl="1"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2pPr>
            <a:lvl3pPr lvl="2"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3pPr>
            <a:lvl4pPr lvl="3"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4pPr>
            <a:lvl5pPr lvl="4"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5pPr>
            <a:lvl6pPr lvl="5"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6pPr>
            <a:lvl7pPr lvl="6"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7pPr>
            <a:lvl8pPr lvl="7"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8pPr>
            <a:lvl9pPr lvl="8" rtl="0" algn="ctr">
              <a:spcBef>
                <a:spcPts val="0"/>
              </a:spcBef>
              <a:spcAft>
                <a:spcPts val="0"/>
              </a:spcAft>
              <a:buClr>
                <a:srgbClr val="000000"/>
              </a:buClr>
              <a:buSzPts val="3000"/>
              <a:buFont typeface="Lato Black"/>
              <a:buNone/>
              <a:defRPr sz="3000">
                <a:solidFill>
                  <a:srgbClr val="000000"/>
                </a:solidFill>
                <a:latin typeface="Lato Black"/>
                <a:ea typeface="Lato Black"/>
                <a:cs typeface="Lato Black"/>
                <a:sym typeface="Lato Black"/>
              </a:defRPr>
            </a:lvl9pPr>
          </a:lstStyle>
          <a:p/>
        </p:txBody>
      </p:sp>
      <p:sp>
        <p:nvSpPr>
          <p:cNvPr id="55" name="Google Shape;55;p14"/>
          <p:cNvSpPr txBox="1"/>
          <p:nvPr>
            <p:ph idx="1" type="subTitle"/>
          </p:nvPr>
        </p:nvSpPr>
        <p:spPr>
          <a:xfrm>
            <a:off x="561300" y="2948600"/>
            <a:ext cx="6039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0000"/>
              </a:buClr>
              <a:buSzPts val="2800"/>
              <a:buFont typeface="Lato Light"/>
              <a:buNone/>
              <a:defRPr sz="2800">
                <a:solidFill>
                  <a:srgbClr val="000000"/>
                </a:solidFill>
                <a:latin typeface="Lato Light"/>
                <a:ea typeface="Lato Light"/>
                <a:cs typeface="Lato Light"/>
                <a:sym typeface="Lato Light"/>
              </a:defRPr>
            </a:lvl1pPr>
            <a:lvl2pPr lvl="1"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2pPr>
            <a:lvl3pPr lvl="2"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3pPr>
            <a:lvl4pPr lvl="3"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4pPr>
            <a:lvl5pPr lvl="4"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5pPr>
            <a:lvl6pPr lvl="5"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6pPr>
            <a:lvl7pPr lvl="6"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7pPr>
            <a:lvl8pPr lvl="7"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8pPr>
            <a:lvl9pPr lvl="8" rtl="0">
              <a:lnSpc>
                <a:spcPct val="100000"/>
              </a:lnSpc>
              <a:spcBef>
                <a:spcPts val="0"/>
              </a:spcBef>
              <a:spcAft>
                <a:spcPts val="0"/>
              </a:spcAft>
              <a:buClr>
                <a:srgbClr val="FFC000"/>
              </a:buClr>
              <a:buSzPts val="2800"/>
              <a:buFont typeface="Lato Light"/>
              <a:buNone/>
              <a:defRPr sz="2800">
                <a:solidFill>
                  <a:srgbClr val="FFC000"/>
                </a:solidFill>
                <a:latin typeface="Lato Light"/>
                <a:ea typeface="Lato Light"/>
                <a:cs typeface="Lato Light"/>
                <a:sym typeface="Lato Light"/>
              </a:defRPr>
            </a:lvl9pPr>
          </a:lstStyle>
          <a:p/>
        </p:txBody>
      </p:sp>
      <p:sp>
        <p:nvSpPr>
          <p:cNvPr id="56" name="Google Shape;56;p14"/>
          <p:cNvSpPr txBox="1"/>
          <p:nvPr>
            <p:ph idx="2" type="ctrTitle"/>
          </p:nvPr>
        </p:nvSpPr>
        <p:spPr>
          <a:xfrm>
            <a:off x="6414025" y="4452325"/>
            <a:ext cx="2280600" cy="447900"/>
          </a:xfrm>
          <a:prstGeom prst="rect">
            <a:avLst/>
          </a:prstGeom>
        </p:spPr>
        <p:txBody>
          <a:bodyPr anchorCtr="0" anchor="b" bIns="91425" lIns="91425" spcFirstLastPara="1" rIns="91425" wrap="square" tIns="91425">
            <a:noAutofit/>
          </a:bodyPr>
          <a:lstStyle>
            <a:lvl1pPr lvl="0" rtl="0" algn="r">
              <a:spcBef>
                <a:spcPts val="0"/>
              </a:spcBef>
              <a:spcAft>
                <a:spcPts val="0"/>
              </a:spcAft>
              <a:buClr>
                <a:srgbClr val="FFFFFF"/>
              </a:buClr>
              <a:buSzPts val="1400"/>
              <a:buFont typeface="Lato Light"/>
              <a:buNone/>
              <a:defRPr sz="1400">
                <a:solidFill>
                  <a:srgbClr val="FFFFFF"/>
                </a:solidFill>
                <a:latin typeface="Lato Light"/>
                <a:ea typeface="Lato Light"/>
                <a:cs typeface="Lato Light"/>
                <a:sym typeface="Lato Light"/>
              </a:defRPr>
            </a:lvl1pPr>
            <a:lvl2pPr lvl="1" rtl="0" algn="r">
              <a:spcBef>
                <a:spcPts val="0"/>
              </a:spcBef>
              <a:spcAft>
                <a:spcPts val="0"/>
              </a:spcAft>
              <a:buSzPts val="1400"/>
              <a:buFont typeface="Lato"/>
              <a:buNone/>
              <a:defRPr sz="1400">
                <a:latin typeface="Lato"/>
                <a:ea typeface="Lato"/>
                <a:cs typeface="Lato"/>
                <a:sym typeface="Lato"/>
              </a:defRPr>
            </a:lvl2pPr>
            <a:lvl3pPr lvl="2" rtl="0" algn="r">
              <a:spcBef>
                <a:spcPts val="0"/>
              </a:spcBef>
              <a:spcAft>
                <a:spcPts val="0"/>
              </a:spcAft>
              <a:buSzPts val="1400"/>
              <a:buFont typeface="Lato"/>
              <a:buNone/>
              <a:defRPr sz="1400">
                <a:latin typeface="Lato"/>
                <a:ea typeface="Lato"/>
                <a:cs typeface="Lato"/>
                <a:sym typeface="Lato"/>
              </a:defRPr>
            </a:lvl3pPr>
            <a:lvl4pPr lvl="3" rtl="0" algn="r">
              <a:spcBef>
                <a:spcPts val="0"/>
              </a:spcBef>
              <a:spcAft>
                <a:spcPts val="0"/>
              </a:spcAft>
              <a:buSzPts val="1400"/>
              <a:buFont typeface="Lato"/>
              <a:buNone/>
              <a:defRPr sz="1400">
                <a:latin typeface="Lato"/>
                <a:ea typeface="Lato"/>
                <a:cs typeface="Lato"/>
                <a:sym typeface="Lato"/>
              </a:defRPr>
            </a:lvl4pPr>
            <a:lvl5pPr lvl="4" rtl="0" algn="r">
              <a:spcBef>
                <a:spcPts val="0"/>
              </a:spcBef>
              <a:spcAft>
                <a:spcPts val="0"/>
              </a:spcAft>
              <a:buSzPts val="1400"/>
              <a:buFont typeface="Lato"/>
              <a:buNone/>
              <a:defRPr sz="1400">
                <a:latin typeface="Lato"/>
                <a:ea typeface="Lato"/>
                <a:cs typeface="Lato"/>
                <a:sym typeface="Lato"/>
              </a:defRPr>
            </a:lvl5pPr>
            <a:lvl6pPr lvl="5" rtl="0" algn="r">
              <a:spcBef>
                <a:spcPts val="0"/>
              </a:spcBef>
              <a:spcAft>
                <a:spcPts val="0"/>
              </a:spcAft>
              <a:buSzPts val="1400"/>
              <a:buFont typeface="Lato"/>
              <a:buNone/>
              <a:defRPr sz="1400">
                <a:latin typeface="Lato"/>
                <a:ea typeface="Lato"/>
                <a:cs typeface="Lato"/>
                <a:sym typeface="Lato"/>
              </a:defRPr>
            </a:lvl6pPr>
            <a:lvl7pPr lvl="6" rtl="0" algn="r">
              <a:spcBef>
                <a:spcPts val="0"/>
              </a:spcBef>
              <a:spcAft>
                <a:spcPts val="0"/>
              </a:spcAft>
              <a:buSzPts val="1400"/>
              <a:buFont typeface="Lato"/>
              <a:buNone/>
              <a:defRPr sz="1400">
                <a:latin typeface="Lato"/>
                <a:ea typeface="Lato"/>
                <a:cs typeface="Lato"/>
                <a:sym typeface="Lato"/>
              </a:defRPr>
            </a:lvl7pPr>
            <a:lvl8pPr lvl="7" rtl="0" algn="r">
              <a:spcBef>
                <a:spcPts val="0"/>
              </a:spcBef>
              <a:spcAft>
                <a:spcPts val="0"/>
              </a:spcAft>
              <a:buSzPts val="1400"/>
              <a:buFont typeface="Lato"/>
              <a:buNone/>
              <a:defRPr sz="1400">
                <a:latin typeface="Lato"/>
                <a:ea typeface="Lato"/>
                <a:cs typeface="Lato"/>
                <a:sym typeface="Lato"/>
              </a:defRPr>
            </a:lvl8pPr>
            <a:lvl9pPr lvl="8" rtl="0" algn="r">
              <a:spcBef>
                <a:spcPts val="0"/>
              </a:spcBef>
              <a:spcAft>
                <a:spcPts val="0"/>
              </a:spcAft>
              <a:buSzPts val="1400"/>
              <a:buFont typeface="Lato"/>
              <a:buNone/>
              <a:defRPr sz="1400">
                <a:latin typeface="Lato"/>
                <a:ea typeface="Lato"/>
                <a:cs typeface="Lato"/>
                <a:sym typeface="Lato"/>
              </a:defRPr>
            </a:lvl9pPr>
          </a:lstStyle>
          <a:p/>
        </p:txBody>
      </p:sp>
      <p:pic>
        <p:nvPicPr>
          <p:cNvPr id="57" name="Google Shape;57;p14"/>
          <p:cNvPicPr preferRelativeResize="0"/>
          <p:nvPr/>
        </p:nvPicPr>
        <p:blipFill>
          <a:blip r:embed="rId2">
            <a:alphaModFix/>
          </a:blip>
          <a:stretch>
            <a:fillRect/>
          </a:stretch>
        </p:blipFill>
        <p:spPr>
          <a:xfrm>
            <a:off x="0" y="3591200"/>
            <a:ext cx="4503001" cy="7143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3">
    <p:bg>
      <p:bgPr>
        <a:solidFill>
          <a:srgbClr val="FFFFFF"/>
        </a:solidFill>
      </p:bgPr>
    </p:bg>
    <p:spTree>
      <p:nvGrpSpPr>
        <p:cNvPr id="58" name="Shape 58"/>
        <p:cNvGrpSpPr/>
        <p:nvPr/>
      </p:nvGrpSpPr>
      <p:grpSpPr>
        <a:xfrm>
          <a:off x="0" y="0"/>
          <a:ext cx="0" cy="0"/>
          <a:chOff x="0" y="0"/>
          <a:chExt cx="0" cy="0"/>
        </a:xfrm>
      </p:grpSpPr>
      <p:sp>
        <p:nvSpPr>
          <p:cNvPr id="59" name="Google Shape;59;p15"/>
          <p:cNvSpPr txBox="1"/>
          <p:nvPr>
            <p:ph idx="1" type="subTitle"/>
          </p:nvPr>
        </p:nvSpPr>
        <p:spPr>
          <a:xfrm>
            <a:off x="567400" y="1997825"/>
            <a:ext cx="60390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1pPr>
            <a:lvl2pPr lvl="1"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2pPr>
            <a:lvl3pPr lvl="2"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3pPr>
            <a:lvl4pPr lvl="3"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4pPr>
            <a:lvl5pPr lvl="4"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5pPr>
            <a:lvl6pPr lvl="5"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6pPr>
            <a:lvl7pPr lvl="6"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7pPr>
            <a:lvl8pPr lvl="7"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8pPr>
            <a:lvl9pPr lvl="8" rtl="0">
              <a:lnSpc>
                <a:spcPct val="100000"/>
              </a:lnSpc>
              <a:spcBef>
                <a:spcPts val="0"/>
              </a:spcBef>
              <a:spcAft>
                <a:spcPts val="0"/>
              </a:spcAft>
              <a:buClr>
                <a:srgbClr val="FFFFFF"/>
              </a:buClr>
              <a:buSzPts val="2800"/>
              <a:buFont typeface="Lato Light"/>
              <a:buAutoNum type="arabicPeriod"/>
              <a:defRPr sz="2800">
                <a:solidFill>
                  <a:srgbClr val="FFFFFF"/>
                </a:solidFill>
                <a:latin typeface="Lato Light"/>
                <a:ea typeface="Lato Light"/>
                <a:cs typeface="Lato Light"/>
                <a:sym typeface="Lato Light"/>
              </a:defRPr>
            </a:lvl9pPr>
          </a:lstStyle>
          <a:p/>
        </p:txBody>
      </p:sp>
      <p:pic>
        <p:nvPicPr>
          <p:cNvPr id="60" name="Google Shape;60;p15"/>
          <p:cNvPicPr preferRelativeResize="0"/>
          <p:nvPr/>
        </p:nvPicPr>
        <p:blipFill>
          <a:blip r:embed="rId2">
            <a:alphaModFix/>
          </a:blip>
          <a:stretch>
            <a:fillRect/>
          </a:stretch>
        </p:blipFill>
        <p:spPr>
          <a:xfrm>
            <a:off x="0" y="1296325"/>
            <a:ext cx="2394349" cy="379850"/>
          </a:xfrm>
          <a:prstGeom prst="rect">
            <a:avLst/>
          </a:prstGeom>
          <a:noFill/>
          <a:ln>
            <a:noFill/>
          </a:ln>
        </p:spPr>
      </p:pic>
      <p:sp>
        <p:nvSpPr>
          <p:cNvPr id="61" name="Google Shape;61;p15"/>
          <p:cNvSpPr txBox="1"/>
          <p:nvPr>
            <p:ph type="title"/>
          </p:nvPr>
        </p:nvSpPr>
        <p:spPr>
          <a:xfrm>
            <a:off x="621875" y="535525"/>
            <a:ext cx="6282300" cy="6531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Text">
  <p:cSld name="TITLE_3_2">
    <p:spTree>
      <p:nvGrpSpPr>
        <p:cNvPr id="62" name="Shape 62"/>
        <p:cNvGrpSpPr/>
        <p:nvPr/>
      </p:nvGrpSpPr>
      <p:grpSpPr>
        <a:xfrm>
          <a:off x="0" y="0"/>
          <a:ext cx="0" cy="0"/>
          <a:chOff x="0" y="0"/>
          <a:chExt cx="0" cy="0"/>
        </a:xfrm>
      </p:grpSpPr>
      <p:sp>
        <p:nvSpPr>
          <p:cNvPr id="63" name="Google Shape;63;p16"/>
          <p:cNvSpPr/>
          <p:nvPr/>
        </p:nvSpPr>
        <p:spPr>
          <a:xfrm flipH="1">
            <a:off x="0" y="0"/>
            <a:ext cx="56484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_3_2_1">
    <p:bg>
      <p:bgPr>
        <a:solidFill>
          <a:srgbClr val="FFFFFF"/>
        </a:solidFill>
      </p:bgPr>
    </p:bg>
    <p:spTree>
      <p:nvGrpSpPr>
        <p:cNvPr id="64" name="Shape 64"/>
        <p:cNvGrpSpPr/>
        <p:nvPr/>
      </p:nvGrpSpPr>
      <p:grpSpPr>
        <a:xfrm>
          <a:off x="0" y="0"/>
          <a:ext cx="0" cy="0"/>
          <a:chOff x="0" y="0"/>
          <a:chExt cx="0" cy="0"/>
        </a:xfrm>
      </p:grpSpPr>
      <p:pic>
        <p:nvPicPr>
          <p:cNvPr id="65" name="Google Shape;65;p17"/>
          <p:cNvPicPr preferRelativeResize="0"/>
          <p:nvPr/>
        </p:nvPicPr>
        <p:blipFill>
          <a:blip r:embed="rId2">
            <a:alphaModFix/>
          </a:blip>
          <a:stretch>
            <a:fillRect/>
          </a:stretch>
        </p:blipFill>
        <p:spPr>
          <a:xfrm>
            <a:off x="0" y="909275"/>
            <a:ext cx="2394349" cy="379850"/>
          </a:xfrm>
          <a:prstGeom prst="rect">
            <a:avLst/>
          </a:prstGeom>
          <a:noFill/>
          <a:ln>
            <a:noFill/>
          </a:ln>
        </p:spPr>
      </p:pic>
      <p:sp>
        <p:nvSpPr>
          <p:cNvPr id="66" name="Google Shape;66;p17"/>
          <p:cNvSpPr txBox="1"/>
          <p:nvPr>
            <p:ph type="title"/>
          </p:nvPr>
        </p:nvSpPr>
        <p:spPr>
          <a:xfrm>
            <a:off x="567400" y="284900"/>
            <a:ext cx="7069500" cy="550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600">
                <a:solidFill>
                  <a:srgbClr val="000000"/>
                </a:solidFill>
                <a:latin typeface="Lato Black"/>
                <a:ea typeface="Lato Black"/>
                <a:cs typeface="Lato Black"/>
                <a:sym typeface="Lato Black"/>
              </a:defRPr>
            </a:lvl1pPr>
            <a:lvl2pPr lvl="1" rtl="0">
              <a:spcBef>
                <a:spcPts val="0"/>
              </a:spcBef>
              <a:spcAft>
                <a:spcPts val="0"/>
              </a:spcAft>
              <a:buNone/>
              <a:defRPr sz="2600">
                <a:solidFill>
                  <a:srgbClr val="000000"/>
                </a:solidFill>
                <a:latin typeface="Lato Black"/>
                <a:ea typeface="Lato Black"/>
                <a:cs typeface="Lato Black"/>
                <a:sym typeface="Lato Black"/>
              </a:defRPr>
            </a:lvl2pPr>
            <a:lvl3pPr lvl="2" rtl="0">
              <a:spcBef>
                <a:spcPts val="0"/>
              </a:spcBef>
              <a:spcAft>
                <a:spcPts val="0"/>
              </a:spcAft>
              <a:buNone/>
              <a:defRPr sz="2600">
                <a:solidFill>
                  <a:srgbClr val="000000"/>
                </a:solidFill>
                <a:latin typeface="Lato Black"/>
                <a:ea typeface="Lato Black"/>
                <a:cs typeface="Lato Black"/>
                <a:sym typeface="Lato Black"/>
              </a:defRPr>
            </a:lvl3pPr>
            <a:lvl4pPr lvl="3" rtl="0">
              <a:spcBef>
                <a:spcPts val="0"/>
              </a:spcBef>
              <a:spcAft>
                <a:spcPts val="0"/>
              </a:spcAft>
              <a:buNone/>
              <a:defRPr sz="2600">
                <a:solidFill>
                  <a:srgbClr val="000000"/>
                </a:solidFill>
                <a:latin typeface="Lato Black"/>
                <a:ea typeface="Lato Black"/>
                <a:cs typeface="Lato Black"/>
                <a:sym typeface="Lato Black"/>
              </a:defRPr>
            </a:lvl4pPr>
            <a:lvl5pPr lvl="4" rtl="0">
              <a:spcBef>
                <a:spcPts val="0"/>
              </a:spcBef>
              <a:spcAft>
                <a:spcPts val="0"/>
              </a:spcAft>
              <a:buNone/>
              <a:defRPr sz="2600">
                <a:solidFill>
                  <a:srgbClr val="000000"/>
                </a:solidFill>
                <a:latin typeface="Lato Black"/>
                <a:ea typeface="Lato Black"/>
                <a:cs typeface="Lato Black"/>
                <a:sym typeface="Lato Black"/>
              </a:defRPr>
            </a:lvl5pPr>
            <a:lvl6pPr lvl="5" rtl="0">
              <a:spcBef>
                <a:spcPts val="0"/>
              </a:spcBef>
              <a:spcAft>
                <a:spcPts val="0"/>
              </a:spcAft>
              <a:buNone/>
              <a:defRPr sz="2600">
                <a:solidFill>
                  <a:srgbClr val="000000"/>
                </a:solidFill>
                <a:latin typeface="Lato Black"/>
                <a:ea typeface="Lato Black"/>
                <a:cs typeface="Lato Black"/>
                <a:sym typeface="Lato Black"/>
              </a:defRPr>
            </a:lvl6pPr>
            <a:lvl7pPr lvl="6" rtl="0">
              <a:spcBef>
                <a:spcPts val="0"/>
              </a:spcBef>
              <a:spcAft>
                <a:spcPts val="0"/>
              </a:spcAft>
              <a:buNone/>
              <a:defRPr sz="2600">
                <a:solidFill>
                  <a:srgbClr val="000000"/>
                </a:solidFill>
                <a:latin typeface="Lato Black"/>
                <a:ea typeface="Lato Black"/>
                <a:cs typeface="Lato Black"/>
                <a:sym typeface="Lato Black"/>
              </a:defRPr>
            </a:lvl7pPr>
            <a:lvl8pPr lvl="7" rtl="0">
              <a:spcBef>
                <a:spcPts val="0"/>
              </a:spcBef>
              <a:spcAft>
                <a:spcPts val="0"/>
              </a:spcAft>
              <a:buNone/>
              <a:defRPr sz="2600">
                <a:solidFill>
                  <a:srgbClr val="000000"/>
                </a:solidFill>
                <a:latin typeface="Lato Black"/>
                <a:ea typeface="Lato Black"/>
                <a:cs typeface="Lato Black"/>
                <a:sym typeface="Lato Black"/>
              </a:defRPr>
            </a:lvl8pPr>
            <a:lvl9pPr lvl="8" rtl="0">
              <a:spcBef>
                <a:spcPts val="0"/>
              </a:spcBef>
              <a:spcAft>
                <a:spcPts val="0"/>
              </a:spcAft>
              <a:buNone/>
              <a:defRPr sz="2600">
                <a:solidFill>
                  <a:srgbClr val="000000"/>
                </a:solidFill>
                <a:latin typeface="Lato Black"/>
                <a:ea typeface="Lato Black"/>
                <a:cs typeface="Lato Black"/>
                <a:sym typeface="Lato Black"/>
              </a:defRPr>
            </a:lvl9pPr>
          </a:lstStyle>
          <a:p/>
        </p:txBody>
      </p:sp>
      <p:sp>
        <p:nvSpPr>
          <p:cNvPr id="67" name="Google Shape;67;p17"/>
          <p:cNvSpPr txBox="1"/>
          <p:nvPr>
            <p:ph idx="1" type="body"/>
          </p:nvPr>
        </p:nvSpPr>
        <p:spPr>
          <a:xfrm>
            <a:off x="567400" y="1499125"/>
            <a:ext cx="6628800" cy="29697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rgbClr val="000000"/>
              </a:buClr>
              <a:buSzPts val="1800"/>
              <a:buFont typeface="Lato Light"/>
              <a:buAutoNum type="arabicPeriod"/>
              <a:defRPr>
                <a:solidFill>
                  <a:srgbClr val="000000"/>
                </a:solidFill>
                <a:latin typeface="Lato Light"/>
                <a:ea typeface="Lato Light"/>
                <a:cs typeface="Lato Light"/>
                <a:sym typeface="Lato Light"/>
              </a:defRPr>
            </a:lvl1pPr>
            <a:lvl2pPr indent="-342900" lvl="1" marL="9144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2pPr>
            <a:lvl3pPr indent="-342900" lvl="2" marL="1371600" rtl="0">
              <a:lnSpc>
                <a:spcPct val="100000"/>
              </a:lnSpc>
              <a:spcBef>
                <a:spcPts val="800"/>
              </a:spcBef>
              <a:spcAft>
                <a:spcPts val="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3pPr>
            <a:lvl4pPr indent="-342900" lvl="3" marL="1828800" rtl="0">
              <a:lnSpc>
                <a:spcPct val="100000"/>
              </a:lnSpc>
              <a:spcBef>
                <a:spcPts val="800"/>
              </a:spcBef>
              <a:spcAft>
                <a:spcPts val="0"/>
              </a:spcAft>
              <a:buClr>
                <a:srgbClr val="000000"/>
              </a:buClr>
              <a:buSzPts val="1800"/>
              <a:buFont typeface="Lato Light"/>
              <a:buAutoNum type="arabicPeriod"/>
              <a:defRPr sz="1800">
                <a:solidFill>
                  <a:srgbClr val="000000"/>
                </a:solidFill>
                <a:latin typeface="Lato Light"/>
                <a:ea typeface="Lato Light"/>
                <a:cs typeface="Lato Light"/>
                <a:sym typeface="Lato Light"/>
              </a:defRPr>
            </a:lvl4pPr>
            <a:lvl5pPr indent="-342900" lvl="4" marL="22860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5pPr>
            <a:lvl6pPr indent="-342900" lvl="5" marL="2743200" rtl="0">
              <a:lnSpc>
                <a:spcPct val="100000"/>
              </a:lnSpc>
              <a:spcBef>
                <a:spcPts val="800"/>
              </a:spcBef>
              <a:spcAft>
                <a:spcPts val="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6pPr>
            <a:lvl7pPr indent="-342900" lvl="6" marL="3200400" rtl="0">
              <a:lnSpc>
                <a:spcPct val="100000"/>
              </a:lnSpc>
              <a:spcBef>
                <a:spcPts val="800"/>
              </a:spcBef>
              <a:spcAft>
                <a:spcPts val="0"/>
              </a:spcAft>
              <a:buClr>
                <a:srgbClr val="000000"/>
              </a:buClr>
              <a:buSzPts val="1800"/>
              <a:buFont typeface="Lato Light"/>
              <a:buAutoNum type="arabicPeriod"/>
              <a:defRPr sz="1800">
                <a:solidFill>
                  <a:srgbClr val="000000"/>
                </a:solidFill>
                <a:latin typeface="Lato Light"/>
                <a:ea typeface="Lato Light"/>
                <a:cs typeface="Lato Light"/>
                <a:sym typeface="Lato Light"/>
              </a:defRPr>
            </a:lvl7pPr>
            <a:lvl8pPr indent="-342900" lvl="7" marL="3657600" rtl="0">
              <a:lnSpc>
                <a:spcPct val="100000"/>
              </a:lnSpc>
              <a:spcBef>
                <a:spcPts val="800"/>
              </a:spcBef>
              <a:spcAft>
                <a:spcPts val="0"/>
              </a:spcAft>
              <a:buClr>
                <a:srgbClr val="000000"/>
              </a:buClr>
              <a:buSzPts val="1800"/>
              <a:buFont typeface="Lato Light"/>
              <a:buAutoNum type="alphaLcPeriod"/>
              <a:defRPr sz="1800">
                <a:solidFill>
                  <a:srgbClr val="000000"/>
                </a:solidFill>
                <a:latin typeface="Lato Light"/>
                <a:ea typeface="Lato Light"/>
                <a:cs typeface="Lato Light"/>
                <a:sym typeface="Lato Light"/>
              </a:defRPr>
            </a:lvl8pPr>
            <a:lvl9pPr indent="-342900" lvl="8" marL="4114800" rtl="0">
              <a:lnSpc>
                <a:spcPct val="100000"/>
              </a:lnSpc>
              <a:spcBef>
                <a:spcPts val="800"/>
              </a:spcBef>
              <a:spcAft>
                <a:spcPts val="800"/>
              </a:spcAft>
              <a:buClr>
                <a:srgbClr val="000000"/>
              </a:buClr>
              <a:buSzPts val="1800"/>
              <a:buFont typeface="Lato Light"/>
              <a:buAutoNum type="romanLcPeriod"/>
              <a:defRPr sz="1800">
                <a:solidFill>
                  <a:srgbClr val="000000"/>
                </a:solidFill>
                <a:latin typeface="Lato Light"/>
                <a:ea typeface="Lato Light"/>
                <a:cs typeface="Lato Light"/>
                <a:sym typeface="Lato Light"/>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4203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1pPr>
            <a:lvl2pPr lvl="1"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2pPr>
            <a:lvl3pPr lvl="2"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3pPr>
            <a:lvl4pPr lvl="3"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4pPr>
            <a:lvl5pPr lvl="4"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5pPr>
            <a:lvl6pPr lvl="5"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6pPr>
            <a:lvl7pPr lvl="6"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7pPr>
            <a:lvl8pPr lvl="7"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8pPr>
            <a:lvl9pPr lvl="8" rtl="0">
              <a:spcBef>
                <a:spcPts val="0"/>
              </a:spcBef>
              <a:spcAft>
                <a:spcPts val="0"/>
              </a:spcAft>
              <a:buClr>
                <a:schemeClr val="dk1"/>
              </a:buClr>
              <a:buSzPts val="2800"/>
              <a:buFont typeface="Lato Black"/>
              <a:buNone/>
              <a:defRPr sz="2800">
                <a:solidFill>
                  <a:schemeClr val="dk1"/>
                </a:solidFill>
                <a:latin typeface="Lato Black"/>
                <a:ea typeface="Lato Black"/>
                <a:cs typeface="Lato Black"/>
                <a:sym typeface="Lato Black"/>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Light"/>
              <a:buChar char="●"/>
              <a:defRPr sz="1800">
                <a:solidFill>
                  <a:schemeClr val="dk2"/>
                </a:solidFill>
                <a:latin typeface="Lato Light"/>
                <a:ea typeface="Lato Light"/>
                <a:cs typeface="Lato Light"/>
                <a:sym typeface="Lato Light"/>
              </a:defRPr>
            </a:lvl1pPr>
            <a:lvl2pPr indent="-317500" lvl="1" marL="9144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2pPr>
            <a:lvl3pPr indent="-317500" lvl="2" marL="13716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3pPr>
            <a:lvl4pPr indent="-317500" lvl="3" marL="18288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4pPr>
            <a:lvl5pPr indent="-317500" lvl="4" marL="22860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5pPr>
            <a:lvl6pPr indent="-317500" lvl="5" marL="27432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6pPr>
            <a:lvl7pPr indent="-317500" lvl="6" marL="32004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7pPr>
            <a:lvl8pPr indent="-317500" lvl="7" marL="3657600" rtl="0">
              <a:lnSpc>
                <a:spcPct val="115000"/>
              </a:lnSpc>
              <a:spcBef>
                <a:spcPts val="1600"/>
              </a:spcBef>
              <a:spcAft>
                <a:spcPts val="0"/>
              </a:spcAft>
              <a:buClr>
                <a:schemeClr val="dk2"/>
              </a:buClr>
              <a:buSzPts val="1400"/>
              <a:buFont typeface="Lato Light"/>
              <a:buChar char="○"/>
              <a:defRPr>
                <a:solidFill>
                  <a:schemeClr val="dk2"/>
                </a:solidFill>
                <a:latin typeface="Lato Light"/>
                <a:ea typeface="Lato Light"/>
                <a:cs typeface="Lato Light"/>
                <a:sym typeface="Lato Light"/>
              </a:defRPr>
            </a:lvl8pPr>
            <a:lvl9pPr indent="-317500" lvl="8" marL="4114800" rtl="0">
              <a:lnSpc>
                <a:spcPct val="115000"/>
              </a:lnSpc>
              <a:spcBef>
                <a:spcPts val="1600"/>
              </a:spcBef>
              <a:spcAft>
                <a:spcPts val="1600"/>
              </a:spcAft>
              <a:buClr>
                <a:schemeClr val="dk2"/>
              </a:buClr>
              <a:buSzPts val="1400"/>
              <a:buFont typeface="Lato Light"/>
              <a:buChar char="■"/>
              <a:defRPr>
                <a:solidFill>
                  <a:schemeClr val="dk2"/>
                </a:solidFill>
                <a:latin typeface="Lato Light"/>
                <a:ea typeface="Lato Light"/>
                <a:cs typeface="Lato Light"/>
                <a:sym typeface="Lato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 name="Shape 71"/>
        <p:cNvGrpSpPr/>
        <p:nvPr/>
      </p:nvGrpSpPr>
      <p:grpSpPr>
        <a:xfrm>
          <a:off x="0" y="0"/>
          <a:ext cx="0" cy="0"/>
          <a:chOff x="0" y="0"/>
          <a:chExt cx="0" cy="0"/>
        </a:xfrm>
      </p:grpSpPr>
      <p:sp>
        <p:nvSpPr>
          <p:cNvPr id="72" name="Google Shape;72;p18"/>
          <p:cNvSpPr txBox="1"/>
          <p:nvPr>
            <p:ph type="ctrTitle"/>
          </p:nvPr>
        </p:nvSpPr>
        <p:spPr>
          <a:xfrm>
            <a:off x="561299" y="1669025"/>
            <a:ext cx="7936200" cy="1418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Listings123</a:t>
            </a:r>
            <a:endParaRPr sz="3000">
              <a:solidFill>
                <a:srgbClr val="000000"/>
              </a:solidFill>
              <a:latin typeface="Lato Black"/>
              <a:ea typeface="Lato Black"/>
              <a:cs typeface="Lato Black"/>
              <a:sym typeface="Lato Black"/>
            </a:endParaRPr>
          </a:p>
        </p:txBody>
      </p:sp>
      <p:sp>
        <p:nvSpPr>
          <p:cNvPr id="73" name="Google Shape;73;p18"/>
          <p:cNvSpPr txBox="1"/>
          <p:nvPr>
            <p:ph idx="1" type="subTitle"/>
          </p:nvPr>
        </p:nvSpPr>
        <p:spPr>
          <a:xfrm>
            <a:off x="561300" y="2948600"/>
            <a:ext cx="60390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16592"/>
                </a:solidFill>
                <a:latin typeface="Lato"/>
                <a:ea typeface="Lato"/>
                <a:cs typeface="Lato"/>
                <a:sym typeface="Lato"/>
              </a:rPr>
              <a:t>Frame A Business Problem</a:t>
            </a:r>
            <a:endParaRPr b="1">
              <a:solidFill>
                <a:srgbClr val="116592"/>
              </a:solidFill>
              <a:latin typeface="Lato"/>
              <a:ea typeface="Lato"/>
              <a:cs typeface="Lato"/>
              <a:sym typeface="Lato"/>
            </a:endParaRPr>
          </a:p>
        </p:txBody>
      </p:sp>
      <p:sp>
        <p:nvSpPr>
          <p:cNvPr id="74" name="Google Shape;74;p18"/>
          <p:cNvSpPr txBox="1"/>
          <p:nvPr>
            <p:ph idx="2" type="ctrTitle"/>
          </p:nvPr>
        </p:nvSpPr>
        <p:spPr>
          <a:xfrm>
            <a:off x="6414025" y="4452325"/>
            <a:ext cx="2280600" cy="4479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t/>
            </a:r>
            <a:endParaRPr/>
          </a:p>
        </p:txBody>
      </p:sp>
      <p:pic>
        <p:nvPicPr>
          <p:cNvPr id="75" name="Google Shape;75;p18"/>
          <p:cNvPicPr preferRelativeResize="0"/>
          <p:nvPr/>
        </p:nvPicPr>
        <p:blipFill>
          <a:blip r:embed="rId3">
            <a:alphaModFix/>
          </a:blip>
          <a:stretch>
            <a:fillRect/>
          </a:stretch>
        </p:blipFill>
        <p:spPr>
          <a:xfrm>
            <a:off x="7266852" y="-98149"/>
            <a:ext cx="2270975" cy="1342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7"/>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65" name="Google Shape;165;p27"/>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7"/>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67" name="Google Shape;167;p27"/>
          <p:cNvSpPr txBox="1"/>
          <p:nvPr>
            <p:ph idx="4294967295"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Power/Interest Grid (Matrix)</a:t>
            </a:r>
            <a:endParaRPr sz="2400">
              <a:solidFill>
                <a:srgbClr val="000000"/>
              </a:solidFill>
              <a:latin typeface="Lato"/>
              <a:ea typeface="Lato"/>
              <a:cs typeface="Lato"/>
              <a:sym typeface="Lato"/>
            </a:endParaRPr>
          </a:p>
        </p:txBody>
      </p:sp>
      <p:sp>
        <p:nvSpPr>
          <p:cNvPr id="168" name="Google Shape;168;p27"/>
          <p:cNvSpPr/>
          <p:nvPr/>
        </p:nvSpPr>
        <p:spPr>
          <a:xfrm>
            <a:off x="298200" y="1380225"/>
            <a:ext cx="1428900" cy="28182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rgbClr val="FFFFFF"/>
                </a:solidFill>
                <a:latin typeface="Lato"/>
                <a:ea typeface="Lato"/>
                <a:cs typeface="Lato"/>
                <a:sym typeface="Lato"/>
              </a:rPr>
              <a:t>Instructions: </a:t>
            </a:r>
            <a:endParaRPr b="1" sz="1200">
              <a:solidFill>
                <a:srgbClr val="FFFFFF"/>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i="1" sz="1200">
              <a:solidFill>
                <a:srgbClr val="FFFFFF"/>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rPr i="1" lang="en" sz="1200">
                <a:solidFill>
                  <a:srgbClr val="FFFFFF"/>
                </a:solidFill>
                <a:latin typeface="Lato"/>
                <a:ea typeface="Lato"/>
                <a:cs typeface="Lato"/>
                <a:sym typeface="Lato"/>
              </a:rPr>
              <a:t>Place e</a:t>
            </a:r>
            <a:r>
              <a:rPr i="1" lang="en" sz="1200">
                <a:solidFill>
                  <a:srgbClr val="FFFFFF"/>
                </a:solidFill>
                <a:latin typeface="Lato"/>
                <a:ea typeface="Lato"/>
                <a:cs typeface="Lato"/>
                <a:sym typeface="Lato"/>
              </a:rPr>
              <a:t>ach stakeholder in the Listings123 business case into the appropriate quadrant. Refer to slide 5 for the list of stakeholders. </a:t>
            </a:r>
            <a:endParaRPr i="1" sz="1200">
              <a:solidFill>
                <a:srgbClr val="FFFFFF"/>
              </a:solidFill>
              <a:latin typeface="Lato"/>
              <a:ea typeface="Lato"/>
              <a:cs typeface="Lato"/>
              <a:sym typeface="Lato"/>
            </a:endParaRPr>
          </a:p>
          <a:p>
            <a:pPr indent="0" lvl="0" marL="0" rtl="0" algn="l">
              <a:spcBef>
                <a:spcPts val="0"/>
              </a:spcBef>
              <a:spcAft>
                <a:spcPts val="0"/>
              </a:spcAft>
              <a:buNone/>
            </a:pPr>
            <a:r>
              <a:t/>
            </a:r>
            <a:endParaRPr b="1" sz="1200">
              <a:solidFill>
                <a:srgbClr val="FFFFFF"/>
              </a:solidFill>
              <a:latin typeface="Lato"/>
              <a:ea typeface="Lato"/>
              <a:cs typeface="Lato"/>
              <a:sym typeface="Lato"/>
            </a:endParaRPr>
          </a:p>
        </p:txBody>
      </p:sp>
      <p:graphicFrame>
        <p:nvGraphicFramePr>
          <p:cNvPr id="169" name="Google Shape;169;p27"/>
          <p:cNvGraphicFramePr/>
          <p:nvPr/>
        </p:nvGraphicFramePr>
        <p:xfrm>
          <a:off x="3314700" y="1358775"/>
          <a:ext cx="3000000" cy="3000000"/>
        </p:xfrm>
        <a:graphic>
          <a:graphicData uri="http://schemas.openxmlformats.org/drawingml/2006/table">
            <a:tbl>
              <a:tblPr>
                <a:noFill/>
                <a:tableStyleId>{D390BFF3-23C0-4C65-9A4A-05078F708D06}</a:tableStyleId>
              </a:tblPr>
              <a:tblGrid>
                <a:gridCol w="2376150"/>
                <a:gridCol w="2376150"/>
              </a:tblGrid>
              <a:tr h="1383250">
                <a:tc>
                  <a:txBody>
                    <a:bodyPr/>
                    <a:lstStyle/>
                    <a:p>
                      <a:pPr indent="0" lvl="0" marL="0" rtl="0" algn="ctr">
                        <a:spcBef>
                          <a:spcPts val="0"/>
                        </a:spcBef>
                        <a:spcAft>
                          <a:spcPts val="0"/>
                        </a:spcAft>
                        <a:buNone/>
                      </a:pPr>
                      <a:r>
                        <a:rPr b="1" lang="en" sz="1200">
                          <a:solidFill>
                            <a:srgbClr val="D30307"/>
                          </a:solidFill>
                          <a:latin typeface="Lato"/>
                          <a:ea typeface="Lato"/>
                          <a:cs typeface="Lato"/>
                          <a:sym typeface="Lato"/>
                        </a:rPr>
                        <a:t>Investors and VCs</a:t>
                      </a:r>
                      <a:endParaRPr b="1" i="1" sz="1200">
                        <a:solidFill>
                          <a:srgbClr val="D30307"/>
                        </a:solidFill>
                        <a:latin typeface="Lato"/>
                        <a:ea typeface="Lato"/>
                        <a:cs typeface="Lato"/>
                        <a:sym typeface="Lato"/>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solidFill>
                      <a:srgbClr val="FC5155">
                        <a:alpha val="11760"/>
                      </a:srgbClr>
                    </a:solidFill>
                  </a:tcPr>
                </a:tc>
                <a:tc>
                  <a:txBody>
                    <a:bodyPr/>
                    <a:lstStyle/>
                    <a:p>
                      <a:pPr indent="0" lvl="0" marL="0" rtl="0" algn="ctr">
                        <a:spcBef>
                          <a:spcPts val="0"/>
                        </a:spcBef>
                        <a:spcAft>
                          <a:spcPts val="0"/>
                        </a:spcAft>
                        <a:buNone/>
                      </a:pPr>
                      <a:r>
                        <a:rPr b="1" lang="en" sz="1200">
                          <a:solidFill>
                            <a:srgbClr val="116592"/>
                          </a:solidFill>
                          <a:latin typeface="Lato"/>
                          <a:ea typeface="Lato"/>
                          <a:cs typeface="Lato"/>
                          <a:sym typeface="Lato"/>
                        </a:rPr>
                        <a:t>Stevie B. (Analyst Manager)</a:t>
                      </a:r>
                      <a:endParaRPr b="1" sz="1200">
                        <a:solidFill>
                          <a:srgbClr val="116592"/>
                        </a:solidFill>
                        <a:latin typeface="Lato"/>
                        <a:ea typeface="Lato"/>
                        <a:cs typeface="Lato"/>
                        <a:sym typeface="Lato"/>
                      </a:endParaRPr>
                    </a:p>
                    <a:p>
                      <a:pPr indent="0" lvl="0" marL="0" rtl="0" algn="ctr">
                        <a:spcBef>
                          <a:spcPts val="0"/>
                        </a:spcBef>
                        <a:spcAft>
                          <a:spcPts val="0"/>
                        </a:spcAft>
                        <a:buNone/>
                      </a:pPr>
                      <a:r>
                        <a:rPr b="1" lang="en" sz="1200">
                          <a:solidFill>
                            <a:srgbClr val="116592"/>
                          </a:solidFill>
                          <a:latin typeface="Lato"/>
                          <a:ea typeface="Lato"/>
                          <a:cs typeface="Lato"/>
                          <a:sym typeface="Lato"/>
                        </a:rPr>
                        <a:t>Johnny (the CEO)</a:t>
                      </a:r>
                      <a:endParaRPr b="1" sz="1200">
                        <a:solidFill>
                          <a:srgbClr val="116592"/>
                        </a:solidFill>
                        <a:latin typeface="Lato"/>
                        <a:ea typeface="Lato"/>
                        <a:cs typeface="Lato"/>
                        <a:sym typeface="Lato"/>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solidFill>
                      <a:srgbClr val="1A9DE5">
                        <a:alpha val="11760"/>
                      </a:srgbClr>
                    </a:solidFill>
                  </a:tcPr>
                </a:tc>
              </a:tr>
              <a:tr h="1383250">
                <a:tc>
                  <a:txBody>
                    <a:bodyPr/>
                    <a:lstStyle/>
                    <a:p>
                      <a:pPr indent="0" lvl="0" marL="0" rtl="0" algn="ctr">
                        <a:spcBef>
                          <a:spcPts val="0"/>
                        </a:spcBef>
                        <a:spcAft>
                          <a:spcPts val="0"/>
                        </a:spcAft>
                        <a:buNone/>
                      </a:pPr>
                      <a:r>
                        <a:t/>
                      </a:r>
                      <a:endParaRPr b="1" sz="1200">
                        <a:solidFill>
                          <a:srgbClr val="117526"/>
                        </a:solidFill>
                        <a:latin typeface="Lato"/>
                        <a:ea typeface="Lato"/>
                        <a:cs typeface="Lato"/>
                        <a:sym typeface="Lato"/>
                      </a:endParaRPr>
                    </a:p>
                    <a:p>
                      <a:pPr indent="0" lvl="0" marL="0" rtl="0" algn="ctr">
                        <a:spcBef>
                          <a:spcPts val="0"/>
                        </a:spcBef>
                        <a:spcAft>
                          <a:spcPts val="0"/>
                        </a:spcAft>
                        <a:buNone/>
                      </a:pPr>
                      <a:r>
                        <a:rPr b="1" lang="en" sz="1200">
                          <a:solidFill>
                            <a:srgbClr val="117526"/>
                          </a:solidFill>
                          <a:latin typeface="Lato"/>
                          <a:ea typeface="Lato"/>
                          <a:cs typeface="Lato"/>
                          <a:sym typeface="Lato"/>
                        </a:rPr>
                        <a:t>Listing123 employees</a:t>
                      </a:r>
                      <a:endParaRPr b="1" sz="1200">
                        <a:solidFill>
                          <a:srgbClr val="117526"/>
                        </a:solidFill>
                        <a:latin typeface="Lato"/>
                        <a:ea typeface="Lato"/>
                        <a:cs typeface="Lato"/>
                        <a:sym typeface="Lato"/>
                      </a:endParaRPr>
                    </a:p>
                    <a:p>
                      <a:pPr indent="0" lvl="0" marL="0" rtl="0" algn="ctr">
                        <a:spcBef>
                          <a:spcPts val="0"/>
                        </a:spcBef>
                        <a:spcAft>
                          <a:spcPts val="0"/>
                        </a:spcAft>
                        <a:buNone/>
                      </a:pPr>
                      <a:r>
                        <a:rPr b="1" lang="en" sz="1200">
                          <a:solidFill>
                            <a:srgbClr val="117526"/>
                          </a:solidFill>
                          <a:latin typeface="Lato"/>
                          <a:ea typeface="Lato"/>
                          <a:cs typeface="Lato"/>
                          <a:sym typeface="Lato"/>
                        </a:rPr>
                        <a:t>Listing123 customers</a:t>
                      </a:r>
                      <a:endParaRPr b="1" sz="1200">
                        <a:solidFill>
                          <a:srgbClr val="117526"/>
                        </a:solidFill>
                        <a:latin typeface="Lato"/>
                        <a:ea typeface="Lato"/>
                        <a:cs typeface="Lato"/>
                        <a:sym typeface="Lato"/>
                      </a:endParaRPr>
                    </a:p>
                    <a:p>
                      <a:pPr indent="0" lvl="0" marL="0" rtl="0" algn="ctr">
                        <a:spcBef>
                          <a:spcPts val="0"/>
                        </a:spcBef>
                        <a:spcAft>
                          <a:spcPts val="0"/>
                        </a:spcAft>
                        <a:buNone/>
                      </a:pPr>
                      <a:r>
                        <a:rPr b="1" lang="en" sz="1200">
                          <a:solidFill>
                            <a:srgbClr val="117526"/>
                          </a:solidFill>
                          <a:latin typeface="Lato"/>
                          <a:ea typeface="Lato"/>
                          <a:cs typeface="Lato"/>
                          <a:sym typeface="Lato"/>
                        </a:rPr>
                        <a:t> Potential Listings123 Hosts</a:t>
                      </a:r>
                      <a:endParaRPr b="1" sz="1200">
                        <a:solidFill>
                          <a:srgbClr val="117526"/>
                        </a:solidFill>
                        <a:latin typeface="Lato"/>
                        <a:ea typeface="Lato"/>
                        <a:cs typeface="Lato"/>
                        <a:sym typeface="Lato"/>
                      </a:endParaRPr>
                    </a:p>
                    <a:p>
                      <a:pPr indent="0" lvl="0" marL="0" rtl="0" algn="ctr">
                        <a:spcBef>
                          <a:spcPts val="0"/>
                        </a:spcBef>
                        <a:spcAft>
                          <a:spcPts val="0"/>
                        </a:spcAft>
                        <a:buNone/>
                      </a:pPr>
                      <a:r>
                        <a:t/>
                      </a:r>
                      <a:endParaRPr b="1" sz="1200">
                        <a:solidFill>
                          <a:srgbClr val="117526"/>
                        </a:solidFill>
                        <a:latin typeface="Lato"/>
                        <a:ea typeface="Lato"/>
                        <a:cs typeface="Lato"/>
                        <a:sym typeface="Lato"/>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solidFill>
                      <a:srgbClr val="EEFCF1"/>
                    </a:solidFill>
                  </a:tcPr>
                </a:tc>
                <a:tc>
                  <a:txBody>
                    <a:bodyPr/>
                    <a:lstStyle/>
                    <a:p>
                      <a:pPr indent="0" lvl="0" marL="0" rtl="0" algn="ctr">
                        <a:spcBef>
                          <a:spcPts val="0"/>
                        </a:spcBef>
                        <a:spcAft>
                          <a:spcPts val="0"/>
                        </a:spcAft>
                        <a:buNone/>
                      </a:pPr>
                      <a:r>
                        <a:rPr b="1" lang="en" sz="1200">
                          <a:latin typeface="Lato"/>
                          <a:ea typeface="Lato"/>
                          <a:cs typeface="Lato"/>
                          <a:sym typeface="Lato"/>
                        </a:rPr>
                        <a:t>Me, the analyst</a:t>
                      </a:r>
                      <a:endParaRPr b="1" sz="1200">
                        <a:latin typeface="Lato"/>
                        <a:ea typeface="Lato"/>
                        <a:cs typeface="Lato"/>
                        <a:sym typeface="Lato"/>
                      </a:endParaRPr>
                    </a:p>
                    <a:p>
                      <a:pPr indent="0" lvl="0" marL="0" rtl="0" algn="ctr">
                        <a:spcBef>
                          <a:spcPts val="0"/>
                        </a:spcBef>
                        <a:spcAft>
                          <a:spcPts val="0"/>
                        </a:spcAft>
                        <a:buNone/>
                      </a:pPr>
                      <a:r>
                        <a:rPr b="1" lang="en" sz="1200">
                          <a:latin typeface="Lato"/>
                          <a:ea typeface="Lato"/>
                          <a:cs typeface="Lato"/>
                          <a:sym typeface="Lato"/>
                        </a:rPr>
                        <a:t>Listing123 Marketing Team</a:t>
                      </a:r>
                      <a:endParaRPr b="1" sz="1200">
                        <a:latin typeface="Lato"/>
                        <a:ea typeface="Lato"/>
                        <a:cs typeface="Lato"/>
                        <a:sym typeface="Lato"/>
                      </a:endParaRPr>
                    </a:p>
                    <a:p>
                      <a:pPr indent="0" lvl="0" marL="0" rtl="0" algn="ctr">
                        <a:spcBef>
                          <a:spcPts val="0"/>
                        </a:spcBef>
                        <a:spcAft>
                          <a:spcPts val="0"/>
                        </a:spcAft>
                        <a:buNone/>
                      </a:pPr>
                      <a:r>
                        <a:rPr b="1" lang="en" sz="1200">
                          <a:latin typeface="Lato"/>
                          <a:ea typeface="Lato"/>
                          <a:cs typeface="Lato"/>
                          <a:sym typeface="Lato"/>
                        </a:rPr>
                        <a:t>Current Listings123 Hosts</a:t>
                      </a:r>
                      <a:endParaRPr b="1" sz="1200">
                        <a:latin typeface="Lato"/>
                        <a:ea typeface="Lato"/>
                        <a:cs typeface="Lato"/>
                        <a:sym typeface="Lato"/>
                      </a:endParaRPr>
                    </a:p>
                  </a:txBody>
                  <a:tcPr marT="91425" marB="91425" marR="91425" marL="91425" anchor="ctr">
                    <a:lnL cap="flat" cmpd="sng" w="28575">
                      <a:solidFill>
                        <a:srgbClr val="434343"/>
                      </a:solidFill>
                      <a:prstDash val="solid"/>
                      <a:round/>
                      <a:headEnd len="sm" w="sm" type="none"/>
                      <a:tailEnd len="sm" w="sm" type="none"/>
                    </a:lnL>
                    <a:lnR cap="flat" cmpd="sng" w="28575">
                      <a:solidFill>
                        <a:srgbClr val="434343"/>
                      </a:solidFill>
                      <a:prstDash val="solid"/>
                      <a:round/>
                      <a:headEnd len="sm" w="sm" type="none"/>
                      <a:tailEnd len="sm" w="sm" type="none"/>
                    </a:lnR>
                    <a:lnT cap="flat" cmpd="sng" w="28575">
                      <a:solidFill>
                        <a:srgbClr val="434343"/>
                      </a:solidFill>
                      <a:prstDash val="solid"/>
                      <a:round/>
                      <a:headEnd len="sm" w="sm" type="none"/>
                      <a:tailEnd len="sm" w="sm" type="none"/>
                    </a:lnT>
                    <a:lnB cap="flat" cmpd="sng" w="28575">
                      <a:solidFill>
                        <a:srgbClr val="434343"/>
                      </a:solidFill>
                      <a:prstDash val="solid"/>
                      <a:round/>
                      <a:headEnd len="sm" w="sm" type="none"/>
                      <a:tailEnd len="sm" w="sm" type="none"/>
                    </a:lnB>
                    <a:solidFill>
                      <a:srgbClr val="EFEFEF"/>
                    </a:solidFill>
                  </a:tcPr>
                </a:tc>
              </a:tr>
            </a:tbl>
          </a:graphicData>
        </a:graphic>
      </p:graphicFrame>
      <p:cxnSp>
        <p:nvCxnSpPr>
          <p:cNvPr id="170" name="Google Shape;170;p27"/>
          <p:cNvCxnSpPr/>
          <p:nvPr/>
        </p:nvCxnSpPr>
        <p:spPr>
          <a:xfrm flipH="1" rot="10800000">
            <a:off x="3157025" y="4303850"/>
            <a:ext cx="4980600" cy="600"/>
          </a:xfrm>
          <a:prstGeom prst="straightConnector1">
            <a:avLst/>
          </a:prstGeom>
          <a:noFill/>
          <a:ln cap="flat" cmpd="sng" w="19050">
            <a:solidFill>
              <a:srgbClr val="434343"/>
            </a:solidFill>
            <a:prstDash val="dot"/>
            <a:round/>
            <a:headEnd len="med" w="med" type="none"/>
            <a:tailEnd len="med" w="med" type="triangle"/>
          </a:ln>
        </p:spPr>
      </p:cxnSp>
      <p:cxnSp>
        <p:nvCxnSpPr>
          <p:cNvPr id="171" name="Google Shape;171;p27"/>
          <p:cNvCxnSpPr/>
          <p:nvPr/>
        </p:nvCxnSpPr>
        <p:spPr>
          <a:xfrm flipH="1" rot="10800000">
            <a:off x="3157025" y="1244025"/>
            <a:ext cx="1500" cy="3003000"/>
          </a:xfrm>
          <a:prstGeom prst="straightConnector1">
            <a:avLst/>
          </a:prstGeom>
          <a:noFill/>
          <a:ln cap="flat" cmpd="sng" w="19050">
            <a:solidFill>
              <a:srgbClr val="434343"/>
            </a:solidFill>
            <a:prstDash val="dot"/>
            <a:round/>
            <a:headEnd len="med" w="med" type="none"/>
            <a:tailEnd len="med" w="med" type="triangle"/>
          </a:ln>
        </p:spPr>
      </p:cxnSp>
      <p:sp>
        <p:nvSpPr>
          <p:cNvPr id="172" name="Google Shape;172;p27"/>
          <p:cNvSpPr txBox="1"/>
          <p:nvPr/>
        </p:nvSpPr>
        <p:spPr>
          <a:xfrm>
            <a:off x="3314700" y="4310200"/>
            <a:ext cx="23760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Low</a:t>
            </a:r>
            <a:endParaRPr b="1">
              <a:latin typeface="Lato"/>
              <a:ea typeface="Lato"/>
              <a:cs typeface="Lato"/>
              <a:sym typeface="Lato"/>
            </a:endParaRPr>
          </a:p>
        </p:txBody>
      </p:sp>
      <p:sp>
        <p:nvSpPr>
          <p:cNvPr id="173" name="Google Shape;173;p27"/>
          <p:cNvSpPr txBox="1"/>
          <p:nvPr/>
        </p:nvSpPr>
        <p:spPr>
          <a:xfrm>
            <a:off x="5129375" y="4638100"/>
            <a:ext cx="10359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Interest</a:t>
            </a:r>
            <a:endParaRPr b="1">
              <a:latin typeface="Lato"/>
              <a:ea typeface="Lato"/>
              <a:cs typeface="Lato"/>
              <a:sym typeface="Lato"/>
            </a:endParaRPr>
          </a:p>
        </p:txBody>
      </p:sp>
      <p:sp>
        <p:nvSpPr>
          <p:cNvPr id="174" name="Google Shape;174;p27"/>
          <p:cNvSpPr txBox="1"/>
          <p:nvPr/>
        </p:nvSpPr>
        <p:spPr>
          <a:xfrm rot="-5400000">
            <a:off x="2025350" y="2578075"/>
            <a:ext cx="10359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Power</a:t>
            </a:r>
            <a:endParaRPr b="1">
              <a:latin typeface="Lato"/>
              <a:ea typeface="Lato"/>
              <a:cs typeface="Lato"/>
              <a:sym typeface="Lato"/>
            </a:endParaRPr>
          </a:p>
        </p:txBody>
      </p:sp>
      <p:sp>
        <p:nvSpPr>
          <p:cNvPr id="175" name="Google Shape;175;p27"/>
          <p:cNvSpPr txBox="1"/>
          <p:nvPr/>
        </p:nvSpPr>
        <p:spPr>
          <a:xfrm rot="-5400000">
            <a:off x="2206100" y="3265725"/>
            <a:ext cx="13302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Low</a:t>
            </a:r>
            <a:endParaRPr b="1">
              <a:latin typeface="Lato"/>
              <a:ea typeface="Lato"/>
              <a:cs typeface="Lato"/>
              <a:sym typeface="Lato"/>
            </a:endParaRPr>
          </a:p>
        </p:txBody>
      </p:sp>
      <p:sp>
        <p:nvSpPr>
          <p:cNvPr id="176" name="Google Shape;176;p27"/>
          <p:cNvSpPr txBox="1"/>
          <p:nvPr/>
        </p:nvSpPr>
        <p:spPr>
          <a:xfrm rot="-5400000">
            <a:off x="2200100" y="1887375"/>
            <a:ext cx="13422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High</a:t>
            </a:r>
            <a:endParaRPr b="1">
              <a:latin typeface="Lato"/>
              <a:ea typeface="Lato"/>
              <a:cs typeface="Lato"/>
              <a:sym typeface="Lato"/>
            </a:endParaRPr>
          </a:p>
        </p:txBody>
      </p:sp>
      <p:sp>
        <p:nvSpPr>
          <p:cNvPr id="177" name="Google Shape;177;p27"/>
          <p:cNvSpPr txBox="1"/>
          <p:nvPr/>
        </p:nvSpPr>
        <p:spPr>
          <a:xfrm>
            <a:off x="5690850" y="4310200"/>
            <a:ext cx="2376000" cy="32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High</a:t>
            </a:r>
            <a:endParaRPr b="1">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1" name="Shape 181"/>
        <p:cNvGrpSpPr/>
        <p:nvPr/>
      </p:nvGrpSpPr>
      <p:grpSpPr>
        <a:xfrm>
          <a:off x="0" y="0"/>
          <a:ext cx="0" cy="0"/>
          <a:chOff x="0" y="0"/>
          <a:chExt cx="0" cy="0"/>
        </a:xfrm>
      </p:grpSpPr>
      <p:pic>
        <p:nvPicPr>
          <p:cNvPr id="182" name="Google Shape;182;p28"/>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83" name="Google Shape;183;p28"/>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What data do you have access to?</a:t>
            </a:r>
            <a:endParaRPr b="1" sz="1300">
              <a:solidFill>
                <a:srgbClr val="FFFFFF"/>
              </a:solidFill>
              <a:latin typeface="Lato"/>
              <a:ea typeface="Lato"/>
              <a:cs typeface="Lato"/>
              <a:sym typeface="Lato"/>
            </a:endParaRPr>
          </a:p>
        </p:txBody>
      </p:sp>
      <p:sp>
        <p:nvSpPr>
          <p:cNvPr id="184" name="Google Shape;184;p28"/>
          <p:cNvSpPr/>
          <p:nvPr/>
        </p:nvSpPr>
        <p:spPr>
          <a:xfrm>
            <a:off x="352850" y="2235462"/>
            <a:ext cx="8580000" cy="28095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AutoNum type="alphaLcParenR"/>
            </a:pPr>
            <a:r>
              <a:rPr b="1" lang="en">
                <a:solidFill>
                  <a:schemeClr val="dk1"/>
                </a:solidFill>
                <a:latin typeface="Lato"/>
                <a:ea typeface="Lato"/>
                <a:cs typeface="Lato"/>
                <a:sym typeface="Lato"/>
              </a:rPr>
              <a:t>How large is your sample data set (in terms of rows and columns)?</a:t>
            </a:r>
            <a:endParaRPr b="1">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rPr b="1" i="1" lang="en">
                <a:solidFill>
                  <a:schemeClr val="dk1"/>
                </a:solidFill>
                <a:latin typeface="Lato"/>
                <a:ea typeface="Lato"/>
                <a:cs typeface="Lato"/>
                <a:sym typeface="Lato"/>
              </a:rPr>
              <a:t>Rows: 9 (not including headers)</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b="1">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b="1" i="1" lang="en">
                <a:solidFill>
                  <a:schemeClr val="dk1"/>
                </a:solidFill>
                <a:latin typeface="Lato"/>
                <a:ea typeface="Lato"/>
                <a:cs typeface="Lato"/>
                <a:sym typeface="Lato"/>
              </a:rPr>
              <a:t>Columns:  15</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317500" lvl="0" marL="457200" rtl="0" algn="l">
              <a:spcBef>
                <a:spcPts val="0"/>
              </a:spcBef>
              <a:spcAft>
                <a:spcPts val="0"/>
              </a:spcAft>
              <a:buClr>
                <a:schemeClr val="dk1"/>
              </a:buClr>
              <a:buSzPts val="1400"/>
              <a:buFont typeface="Lato"/>
              <a:buAutoNum type="alphaLcParenR"/>
            </a:pPr>
            <a:r>
              <a:rPr b="1" lang="en">
                <a:solidFill>
                  <a:schemeClr val="dk1"/>
                </a:solidFill>
                <a:latin typeface="Lato"/>
                <a:ea typeface="Lato"/>
                <a:cs typeface="Lato"/>
                <a:sym typeface="Lato"/>
              </a:rPr>
              <a:t>What information do your columns contain?</a:t>
            </a:r>
            <a:endParaRPr b="1">
              <a:solidFill>
                <a:schemeClr val="dk1"/>
              </a:solidFill>
              <a:latin typeface="Lato"/>
              <a:ea typeface="Lato"/>
              <a:cs typeface="Lato"/>
              <a:sym typeface="Lato"/>
            </a:endParaRPr>
          </a:p>
          <a:p>
            <a:pPr indent="0" lvl="0" marL="457200" rtl="0" algn="l">
              <a:spcBef>
                <a:spcPts val="0"/>
              </a:spcBef>
              <a:spcAft>
                <a:spcPts val="0"/>
              </a:spcAft>
              <a:buNone/>
            </a:pPr>
            <a:r>
              <a:rPr b="1" lang="en">
                <a:solidFill>
                  <a:schemeClr val="dk1"/>
                </a:solidFill>
                <a:latin typeface="Lato"/>
                <a:ea typeface="Lato"/>
                <a:cs typeface="Lato"/>
                <a:sym typeface="Lato"/>
              </a:rPr>
              <a:t>Host ID, City, State, Room Type, Bathrooms, Bedrooms, Beds, Bed Type, Amenities, Price,</a:t>
            </a:r>
            <a:endParaRPr b="1">
              <a:solidFill>
                <a:schemeClr val="dk1"/>
              </a:solidFill>
              <a:latin typeface="Lato"/>
              <a:ea typeface="Lato"/>
              <a:cs typeface="Lato"/>
              <a:sym typeface="Lato"/>
            </a:endParaRPr>
          </a:p>
          <a:p>
            <a:pPr indent="0" lvl="0" marL="457200" rtl="0" algn="l">
              <a:spcBef>
                <a:spcPts val="0"/>
              </a:spcBef>
              <a:spcAft>
                <a:spcPts val="0"/>
              </a:spcAft>
              <a:buNone/>
            </a:pPr>
            <a:r>
              <a:rPr b="1" lang="en">
                <a:solidFill>
                  <a:schemeClr val="dk1"/>
                </a:solidFill>
                <a:latin typeface="Lato"/>
                <a:ea typeface="Lato"/>
                <a:cs typeface="Lato"/>
                <a:sym typeface="Lato"/>
              </a:rPr>
              <a:t>Cancellation Policy, Number of Reviews, Days Listed, Review Scores Location, Review Scores Value</a:t>
            </a:r>
            <a:endParaRPr b="1">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latin typeface="Lato"/>
              <a:ea typeface="Lato"/>
              <a:cs typeface="Lato"/>
              <a:sym typeface="Lato"/>
            </a:endParaRPr>
          </a:p>
        </p:txBody>
      </p:sp>
      <p:sp>
        <p:nvSpPr>
          <p:cNvPr id="185" name="Google Shape;185;p28"/>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Data</a:t>
            </a:r>
            <a:endParaRPr sz="2400">
              <a:solidFill>
                <a:srgbClr val="000000"/>
              </a:solidFill>
              <a:latin typeface="Lato Black"/>
              <a:ea typeface="Lato Black"/>
              <a:cs typeface="Lato Black"/>
              <a:sym typeface="Lato Black"/>
            </a:endParaRPr>
          </a:p>
        </p:txBody>
      </p:sp>
      <p:sp>
        <p:nvSpPr>
          <p:cNvPr id="186" name="Google Shape;186;p28"/>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8"/>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1" name="Shape 191"/>
        <p:cNvGrpSpPr/>
        <p:nvPr/>
      </p:nvGrpSpPr>
      <p:grpSpPr>
        <a:xfrm>
          <a:off x="0" y="0"/>
          <a:ext cx="0" cy="0"/>
          <a:chOff x="0" y="0"/>
          <a:chExt cx="0" cy="0"/>
        </a:xfrm>
      </p:grpSpPr>
      <p:sp>
        <p:nvSpPr>
          <p:cNvPr id="192" name="Google Shape;192;p29"/>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lt1"/>
                </a:solidFill>
                <a:latin typeface="Lato"/>
                <a:ea typeface="Lato"/>
                <a:cs typeface="Lato"/>
                <a:sym typeface="Lato"/>
              </a:rPr>
              <a:t>What data do you have access to? </a:t>
            </a:r>
            <a:r>
              <a:rPr i="1" lang="en" sz="1300">
                <a:solidFill>
                  <a:schemeClr val="lt1"/>
                </a:solidFill>
                <a:latin typeface="Lato"/>
                <a:ea typeface="Lato"/>
                <a:cs typeface="Lato"/>
                <a:sym typeface="Lato"/>
              </a:rPr>
              <a:t>(continued)</a:t>
            </a:r>
            <a:endParaRPr i="1" sz="1300">
              <a:solidFill>
                <a:srgbClr val="FFFFFF"/>
              </a:solidFill>
              <a:latin typeface="Lato"/>
              <a:ea typeface="Lato"/>
              <a:cs typeface="Lato"/>
              <a:sym typeface="Lato"/>
            </a:endParaRPr>
          </a:p>
        </p:txBody>
      </p:sp>
      <p:sp>
        <p:nvSpPr>
          <p:cNvPr id="193" name="Google Shape;193;p29"/>
          <p:cNvSpPr/>
          <p:nvPr/>
        </p:nvSpPr>
        <p:spPr>
          <a:xfrm>
            <a:off x="352850" y="2235451"/>
            <a:ext cx="8580000" cy="25938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Lato"/>
              <a:buAutoNum type="alphaLcParenR" startAt="3"/>
            </a:pPr>
            <a:r>
              <a:rPr b="1" lang="en">
                <a:solidFill>
                  <a:srgbClr val="000000"/>
                </a:solidFill>
                <a:latin typeface="Lato"/>
                <a:ea typeface="Lato"/>
                <a:cs typeface="Lato"/>
                <a:sym typeface="Lato"/>
              </a:rPr>
              <a:t>What data types do your columns contain?</a:t>
            </a:r>
            <a:endParaRPr b="1">
              <a:solidFill>
                <a:srgbClr val="000000"/>
              </a:solidFill>
              <a:latin typeface="Lato"/>
              <a:ea typeface="Lato"/>
              <a:cs typeface="Lato"/>
              <a:sym typeface="Lato"/>
            </a:endParaRPr>
          </a:p>
          <a:p>
            <a:pPr indent="0" lvl="0" marL="0" rtl="0" algn="l">
              <a:spcBef>
                <a:spcPts val="0"/>
              </a:spcBef>
              <a:spcAft>
                <a:spcPts val="0"/>
              </a:spcAft>
              <a:buNone/>
            </a:pPr>
            <a:r>
              <a:t/>
            </a:r>
            <a:endParaRPr b="1">
              <a:solidFill>
                <a:srgbClr val="000000"/>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What columns are </a:t>
            </a:r>
            <a:r>
              <a:rPr b="1" i="1" lang="en">
                <a:solidFill>
                  <a:schemeClr val="dk1"/>
                </a:solidFill>
                <a:latin typeface="Lato"/>
                <a:ea typeface="Lato"/>
                <a:cs typeface="Lato"/>
                <a:sym typeface="Lato"/>
              </a:rPr>
              <a:t>Qualitative?</a:t>
            </a:r>
            <a:endParaRPr b="1" i="1">
              <a:solidFill>
                <a:schemeClr val="dk1"/>
              </a:solidFill>
              <a:latin typeface="Lato"/>
              <a:ea typeface="Lato"/>
              <a:cs typeface="Lato"/>
              <a:sym typeface="Lato"/>
            </a:endParaRPr>
          </a:p>
          <a:p>
            <a:pPr indent="0" lvl="0" marL="0" rtl="0" algn="l">
              <a:spcBef>
                <a:spcPts val="0"/>
              </a:spcBef>
              <a:spcAft>
                <a:spcPts val="0"/>
              </a:spcAft>
              <a:buNone/>
            </a:pPr>
            <a:r>
              <a:rPr lang="en">
                <a:latin typeface="Lato Light"/>
                <a:ea typeface="Lato Light"/>
                <a:cs typeface="Lato Light"/>
                <a:sym typeface="Lato Light"/>
              </a:rPr>
              <a:t>Host ID, City, State, Room Type, Bed Type, Amenities, Cancellation Policy</a:t>
            </a:r>
            <a:endParaRPr>
              <a:solidFill>
                <a:srgbClr val="000000"/>
              </a:solidFill>
              <a:latin typeface="Lato Light"/>
              <a:ea typeface="Lato Light"/>
              <a:cs typeface="Lato Light"/>
              <a:sym typeface="Lato Light"/>
            </a:endParaRPr>
          </a:p>
          <a:p>
            <a:pPr indent="0" lvl="0" marL="0" rtl="0" algn="l">
              <a:spcBef>
                <a:spcPts val="0"/>
              </a:spcBef>
              <a:spcAft>
                <a:spcPts val="0"/>
              </a:spcAft>
              <a:buNone/>
            </a:pPr>
            <a:r>
              <a:t/>
            </a:r>
            <a:endParaRPr>
              <a:solidFill>
                <a:srgbClr val="000000"/>
              </a:solidFill>
              <a:latin typeface="Lato Light"/>
              <a:ea typeface="Lato Light"/>
              <a:cs typeface="Lato Light"/>
              <a:sym typeface="Lato Light"/>
            </a:endParaRPr>
          </a:p>
          <a:p>
            <a:pPr indent="0" lvl="0" marL="0" rtl="0" algn="l">
              <a:spcBef>
                <a:spcPts val="0"/>
              </a:spcBef>
              <a:spcAft>
                <a:spcPts val="0"/>
              </a:spcAft>
              <a:buNone/>
            </a:pPr>
            <a:r>
              <a:t/>
            </a:r>
            <a:endParaRPr b="1">
              <a:solidFill>
                <a:srgbClr val="000000"/>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What columns are </a:t>
            </a:r>
            <a:r>
              <a:rPr b="1" i="1" lang="en">
                <a:solidFill>
                  <a:schemeClr val="dk1"/>
                </a:solidFill>
                <a:latin typeface="Lato"/>
                <a:ea typeface="Lato"/>
                <a:cs typeface="Lato"/>
                <a:sym typeface="Lato"/>
              </a:rPr>
              <a:t>Quantitative</a:t>
            </a:r>
            <a:r>
              <a:rPr b="1" lang="en">
                <a:solidFill>
                  <a:schemeClr val="dk1"/>
                </a:solidFill>
                <a:latin typeface="Lato"/>
                <a:ea typeface="Lato"/>
                <a:cs typeface="Lato"/>
                <a:sym typeface="Lato"/>
              </a:rPr>
              <a:t>?</a:t>
            </a:r>
            <a:endParaRPr b="1">
              <a:solidFill>
                <a:srgbClr val="000000"/>
              </a:solidFill>
              <a:latin typeface="Lato"/>
              <a:ea typeface="Lato"/>
              <a:cs typeface="Lato"/>
              <a:sym typeface="Lato"/>
            </a:endParaRPr>
          </a:p>
          <a:p>
            <a:pPr indent="0" lvl="0" marL="0" rtl="0" algn="l">
              <a:spcBef>
                <a:spcPts val="0"/>
              </a:spcBef>
              <a:spcAft>
                <a:spcPts val="0"/>
              </a:spcAft>
              <a:buNone/>
            </a:pPr>
            <a:r>
              <a:rPr lang="en">
                <a:latin typeface="Lato Light"/>
                <a:ea typeface="Lato Light"/>
                <a:cs typeface="Lato Light"/>
                <a:sym typeface="Lato Light"/>
              </a:rPr>
              <a:t>Bathrooms, Bedrooms, Beds, Price, Number of Reviews, Days Listed, Review Scores Location, Review Scores Value</a:t>
            </a:r>
            <a:endParaRPr>
              <a:solidFill>
                <a:srgbClr val="000000"/>
              </a:solidFill>
              <a:latin typeface="Lato Light"/>
              <a:ea typeface="Lato Light"/>
              <a:cs typeface="Lato Light"/>
              <a:sym typeface="Lato Light"/>
            </a:endParaRPr>
          </a:p>
          <a:p>
            <a:pPr indent="0" lvl="0" marL="0" rtl="0" algn="l">
              <a:spcBef>
                <a:spcPts val="0"/>
              </a:spcBef>
              <a:spcAft>
                <a:spcPts val="0"/>
              </a:spcAft>
              <a:buClr>
                <a:srgbClr val="000000"/>
              </a:buClr>
              <a:buSzPts val="1100"/>
              <a:buFont typeface="Arial"/>
              <a:buNone/>
            </a:pPr>
            <a:r>
              <a:t/>
            </a:r>
            <a:endParaRPr>
              <a:solidFill>
                <a:srgbClr val="000000"/>
              </a:solidFill>
              <a:latin typeface="Lato Light"/>
              <a:ea typeface="Lato Light"/>
              <a:cs typeface="Lato Light"/>
              <a:sym typeface="Lato Light"/>
            </a:endParaRPr>
          </a:p>
          <a:p>
            <a:pPr indent="0" lvl="0" marL="0" rtl="0" algn="l">
              <a:spcBef>
                <a:spcPts val="0"/>
              </a:spcBef>
              <a:spcAft>
                <a:spcPts val="0"/>
              </a:spcAft>
              <a:buClr>
                <a:srgbClr val="000000"/>
              </a:buClr>
              <a:buSzPts val="1100"/>
              <a:buFont typeface="Arial"/>
              <a:buNone/>
            </a:pPr>
            <a:r>
              <a:t/>
            </a:r>
            <a:endParaRPr b="1">
              <a:solidFill>
                <a:srgbClr val="000000"/>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b="1" sz="1200">
              <a:latin typeface="Lato"/>
              <a:ea typeface="Lato"/>
              <a:cs typeface="Lato"/>
              <a:sym typeface="Lato"/>
            </a:endParaRPr>
          </a:p>
        </p:txBody>
      </p:sp>
      <p:pic>
        <p:nvPicPr>
          <p:cNvPr id="194" name="Google Shape;194;p29"/>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95" name="Google Shape;195;p29"/>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Data</a:t>
            </a:r>
            <a:endParaRPr sz="2400">
              <a:solidFill>
                <a:srgbClr val="000000"/>
              </a:solidFill>
              <a:latin typeface="Lato Black"/>
              <a:ea typeface="Lato Black"/>
              <a:cs typeface="Lato Black"/>
              <a:sym typeface="Lato Black"/>
            </a:endParaRPr>
          </a:p>
        </p:txBody>
      </p:sp>
      <p:sp>
        <p:nvSpPr>
          <p:cNvPr id="196" name="Google Shape;196;p29"/>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 name="Shape 201"/>
        <p:cNvGrpSpPr/>
        <p:nvPr/>
      </p:nvGrpSpPr>
      <p:grpSpPr>
        <a:xfrm>
          <a:off x="0" y="0"/>
          <a:ext cx="0" cy="0"/>
          <a:chOff x="0" y="0"/>
          <a:chExt cx="0" cy="0"/>
        </a:xfrm>
      </p:grpSpPr>
      <p:sp>
        <p:nvSpPr>
          <p:cNvPr id="202" name="Google Shape;202;p30"/>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What data is important to the problem? Why do you think certain columns are important? </a:t>
            </a:r>
            <a:endParaRPr b="1" sz="1300">
              <a:solidFill>
                <a:schemeClr val="lt1"/>
              </a:solidFill>
              <a:latin typeface="Lato"/>
              <a:ea typeface="Lato"/>
              <a:cs typeface="Lato"/>
              <a:sym typeface="Lato"/>
            </a:endParaRPr>
          </a:p>
        </p:txBody>
      </p:sp>
      <p:sp>
        <p:nvSpPr>
          <p:cNvPr id="203" name="Google Shape;203;p30"/>
          <p:cNvSpPr/>
          <p:nvPr/>
        </p:nvSpPr>
        <p:spPr>
          <a:xfrm>
            <a:off x="352850" y="2235450"/>
            <a:ext cx="8580000" cy="27081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200">
                <a:latin typeface="Lato"/>
                <a:ea typeface="Lato"/>
                <a:cs typeface="Lato"/>
                <a:sym typeface="Lato"/>
              </a:rPr>
              <a:t>Location Data (City, State) are important, because it shows what host situations  customers are looking for and liking in certain markets. </a:t>
            </a:r>
            <a:endParaRPr sz="12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 sz="1200">
                <a:latin typeface="Lato"/>
                <a:ea typeface="Lato"/>
                <a:cs typeface="Lato"/>
                <a:sym typeface="Lato"/>
              </a:rPr>
              <a:t>Host Offerings (Room Type, Bathrooms, Bedrooms, Beds, Bed Type, </a:t>
            </a:r>
            <a:r>
              <a:rPr lang="en" sz="1200">
                <a:latin typeface="Lato"/>
                <a:ea typeface="Lato"/>
                <a:cs typeface="Lato"/>
                <a:sym typeface="Lato"/>
              </a:rPr>
              <a:t>Amenities, Cancellation Policy) are important because it shows what combinations of host qualities and actions that customers gravitate toward and give high ratings to.</a:t>
            </a:r>
            <a:endParaRPr sz="12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 sz="1200">
                <a:latin typeface="Lato"/>
                <a:ea typeface="Lato"/>
                <a:cs typeface="Lato"/>
                <a:sym typeface="Lato"/>
              </a:rPr>
              <a:t>Price is also important because it shows how much or how little a customer is willing to pay for a certain combination of host offerings while still leaving satisfied.</a:t>
            </a:r>
            <a:endParaRPr sz="12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 sz="1200">
                <a:latin typeface="Lato"/>
                <a:ea typeface="Lato"/>
                <a:cs typeface="Lato"/>
                <a:sym typeface="Lato"/>
              </a:rPr>
              <a:t>Days Listed - important because it shows how many times a specific host has been chosen by a customer in relation to how long the host has been advertising on the market, which will help me gauge the host’s success.</a:t>
            </a:r>
            <a:endParaRPr sz="12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 sz="1200">
                <a:latin typeface="Lato"/>
                <a:ea typeface="Lato"/>
                <a:cs typeface="Lato"/>
                <a:sym typeface="Lato"/>
              </a:rPr>
              <a:t>Review Scores of Location and Value are also important to gauging the customers’ reactions to certain combinations of amenities and host offerings in relation to location and price.</a:t>
            </a:r>
            <a:endParaRPr sz="1200">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 sz="1200">
                <a:latin typeface="Lato"/>
                <a:ea typeface="Lato"/>
                <a:cs typeface="Lato"/>
                <a:sym typeface="Lato"/>
              </a:rPr>
              <a:t>All of these bits of data will help me narrow in on what traits make a successful Listings123 host.</a:t>
            </a:r>
            <a:endParaRPr sz="1200">
              <a:latin typeface="Lato"/>
              <a:ea typeface="Lato"/>
              <a:cs typeface="Lato"/>
              <a:sym typeface="Lato"/>
            </a:endParaRPr>
          </a:p>
        </p:txBody>
      </p:sp>
      <p:pic>
        <p:nvPicPr>
          <p:cNvPr id="204" name="Google Shape;204;p30"/>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205" name="Google Shape;205;p30"/>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Data</a:t>
            </a:r>
            <a:endParaRPr sz="2400">
              <a:solidFill>
                <a:srgbClr val="000000"/>
              </a:solidFill>
              <a:latin typeface="Lato Black"/>
              <a:ea typeface="Lato Black"/>
              <a:cs typeface="Lato Black"/>
              <a:sym typeface="Lato Black"/>
            </a:endParaRPr>
          </a:p>
        </p:txBody>
      </p:sp>
      <p:sp>
        <p:nvSpPr>
          <p:cNvPr id="206" name="Google Shape;206;p30"/>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0"/>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1" name="Shape 211"/>
        <p:cNvGrpSpPr/>
        <p:nvPr/>
      </p:nvGrpSpPr>
      <p:grpSpPr>
        <a:xfrm>
          <a:off x="0" y="0"/>
          <a:ext cx="0" cy="0"/>
          <a:chOff x="0" y="0"/>
          <a:chExt cx="0" cy="0"/>
        </a:xfrm>
      </p:grpSpPr>
      <p:sp>
        <p:nvSpPr>
          <p:cNvPr id="212" name="Google Shape;212;p31"/>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Is the data enough to solve the problem? If not, what data do you need?</a:t>
            </a:r>
            <a:endParaRPr b="1" sz="1300">
              <a:solidFill>
                <a:schemeClr val="lt1"/>
              </a:solidFill>
              <a:latin typeface="Lato"/>
              <a:ea typeface="Lato"/>
              <a:cs typeface="Lato"/>
              <a:sym typeface="Lato"/>
            </a:endParaRPr>
          </a:p>
        </p:txBody>
      </p:sp>
      <p:pic>
        <p:nvPicPr>
          <p:cNvPr id="213" name="Google Shape;213;p31"/>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214" name="Google Shape;214;p31"/>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Data</a:t>
            </a:r>
            <a:endParaRPr sz="2400">
              <a:solidFill>
                <a:srgbClr val="000000"/>
              </a:solidFill>
              <a:latin typeface="Lato Black"/>
              <a:ea typeface="Lato Black"/>
              <a:cs typeface="Lato Black"/>
              <a:sym typeface="Lato Black"/>
            </a:endParaRPr>
          </a:p>
        </p:txBody>
      </p:sp>
      <p:sp>
        <p:nvSpPr>
          <p:cNvPr id="215" name="Google Shape;215;p31"/>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1"/>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C</a:t>
            </a:r>
            <a:endParaRPr sz="2500">
              <a:solidFill>
                <a:srgbClr val="116592"/>
              </a:solidFill>
              <a:latin typeface="Lato"/>
              <a:ea typeface="Lato"/>
              <a:cs typeface="Lato"/>
              <a:sym typeface="Lato"/>
            </a:endParaRPr>
          </a:p>
        </p:txBody>
      </p:sp>
      <p:sp>
        <p:nvSpPr>
          <p:cNvPr id="217" name="Google Shape;217;p31"/>
          <p:cNvSpPr/>
          <p:nvPr/>
        </p:nvSpPr>
        <p:spPr>
          <a:xfrm>
            <a:off x="352850" y="2235450"/>
            <a:ext cx="8580000" cy="27081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a:latin typeface="Lato"/>
                <a:ea typeface="Lato"/>
                <a:cs typeface="Lato"/>
                <a:sym typeface="Lato"/>
              </a:rPr>
              <a:t>Obviously the sample data only has the data of 9 hosts represented in it, which is clearly not large enough to make any accurate insight into the data possible.. However, it is only a data sample, so the actual dataset itself should be large enough to make an accurate data-based recommendation. If it isn’t large enough, we need to collect more host data to make up for the deficit.</a:t>
            </a:r>
            <a:endParaRPr>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
                <a:latin typeface="Lato"/>
                <a:ea typeface="Lato"/>
                <a:cs typeface="Lato"/>
                <a:sym typeface="Lato"/>
              </a:rPr>
              <a:t>It would also be good to have the data from the previous host handbook (the Airbnb data) to use to compare our Listings123 host data to, to see how our data is different from Airbnb’s data and thus what makes Listings123 hosts stand out from the competitors. This is the kind of information that  will convince the </a:t>
            </a:r>
            <a:r>
              <a:rPr lang="en">
                <a:latin typeface="Lato"/>
                <a:ea typeface="Lato"/>
                <a:cs typeface="Lato"/>
                <a:sym typeface="Lato"/>
              </a:rPr>
              <a:t>investors</a:t>
            </a:r>
            <a:r>
              <a:rPr lang="en">
                <a:latin typeface="Lato"/>
                <a:ea typeface="Lato"/>
                <a:cs typeface="Lato"/>
                <a:sym typeface="Lato"/>
              </a:rPr>
              <a:t> and VCs to support the marketing campaign.</a:t>
            </a:r>
            <a:endParaRPr>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a:latin typeface="Lato"/>
              <a:ea typeface="Lato"/>
              <a:cs typeface="Lato"/>
              <a:sym typeface="Lato"/>
            </a:endParaRPr>
          </a:p>
          <a:p>
            <a:pPr indent="0" lvl="0" marL="0" rtl="0" algn="l">
              <a:spcBef>
                <a:spcPts val="0"/>
              </a:spcBef>
              <a:spcAft>
                <a:spcPts val="0"/>
              </a:spcAft>
              <a:buClr>
                <a:srgbClr val="000000"/>
              </a:buClr>
              <a:buSzPts val="1100"/>
              <a:buFont typeface="Arial"/>
              <a:buNone/>
            </a:pPr>
            <a:r>
              <a:rPr lang="en">
                <a:latin typeface="Lato"/>
                <a:ea typeface="Lato"/>
                <a:cs typeface="Lato"/>
                <a:sym typeface="Lato"/>
              </a:rPr>
              <a:t>Besides that, the other data I have is good. </a:t>
            </a: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 name="Shape 79"/>
        <p:cNvGrpSpPr/>
        <p:nvPr/>
      </p:nvGrpSpPr>
      <p:grpSpPr>
        <a:xfrm>
          <a:off x="0" y="0"/>
          <a:ext cx="0" cy="0"/>
          <a:chOff x="0" y="0"/>
          <a:chExt cx="0" cy="0"/>
        </a:xfrm>
      </p:grpSpPr>
      <p:pic>
        <p:nvPicPr>
          <p:cNvPr id="80" name="Google Shape;80;p19"/>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81" name="Google Shape;81;p19"/>
          <p:cNvSpPr/>
          <p:nvPr/>
        </p:nvSpPr>
        <p:spPr>
          <a:xfrm>
            <a:off x="352850" y="1811550"/>
            <a:ext cx="8580000" cy="452400"/>
          </a:xfrm>
          <a:prstGeom prst="rect">
            <a:avLst/>
          </a:prstGeom>
          <a:solidFill>
            <a:srgbClr val="116592"/>
          </a:solidFill>
          <a:ln cap="flat" cmpd="sng" w="952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lt1"/>
                </a:solidFill>
                <a:latin typeface="Lato Black"/>
                <a:ea typeface="Lato Black"/>
                <a:cs typeface="Lato Black"/>
                <a:sym typeface="Lato Black"/>
              </a:rPr>
              <a:t>WHO:</a:t>
            </a:r>
            <a:r>
              <a:rPr b="1" lang="en" sz="1300">
                <a:solidFill>
                  <a:schemeClr val="lt1"/>
                </a:solidFill>
                <a:latin typeface="Lato"/>
                <a:ea typeface="Lato"/>
                <a:cs typeface="Lato"/>
                <a:sym typeface="Lato"/>
              </a:rPr>
              <a:t> Who is involved in the problem/project?</a:t>
            </a:r>
            <a:endParaRPr b="1" sz="1300">
              <a:solidFill>
                <a:srgbClr val="FFFFFF"/>
              </a:solidFill>
              <a:latin typeface="Lato"/>
              <a:ea typeface="Lato"/>
              <a:cs typeface="Lato"/>
              <a:sym typeface="Lato"/>
            </a:endParaRPr>
          </a:p>
        </p:txBody>
      </p:sp>
      <p:sp>
        <p:nvSpPr>
          <p:cNvPr id="82" name="Google Shape;82;p19"/>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A</a:t>
            </a:r>
            <a:endParaRPr sz="2500">
              <a:solidFill>
                <a:srgbClr val="116592"/>
              </a:solidFill>
              <a:latin typeface="Lato"/>
              <a:ea typeface="Lato"/>
              <a:cs typeface="Lato"/>
              <a:sym typeface="Lato"/>
            </a:endParaRPr>
          </a:p>
        </p:txBody>
      </p:sp>
      <p:sp>
        <p:nvSpPr>
          <p:cNvPr id="84" name="Google Shape;84;p19"/>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Listings123</a:t>
            </a:r>
            <a:endParaRPr sz="2400">
              <a:solidFill>
                <a:srgbClr val="000000"/>
              </a:solidFill>
              <a:latin typeface="Lato Black"/>
              <a:ea typeface="Lato Black"/>
              <a:cs typeface="Lato Black"/>
              <a:sym typeface="Lato Black"/>
            </a:endParaRPr>
          </a:p>
        </p:txBody>
      </p:sp>
      <p:sp>
        <p:nvSpPr>
          <p:cNvPr id="85" name="Google Shape;85;p19"/>
          <p:cNvSpPr/>
          <p:nvPr/>
        </p:nvSpPr>
        <p:spPr>
          <a:xfrm>
            <a:off x="352850" y="2421348"/>
            <a:ext cx="8580000" cy="22458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Lato"/>
              <a:buChar char="●"/>
            </a:pPr>
            <a:r>
              <a:rPr lang="en">
                <a:latin typeface="Lato"/>
                <a:ea typeface="Lato"/>
                <a:cs typeface="Lato"/>
                <a:sym typeface="Lato"/>
              </a:rPr>
              <a:t>Me (the analyst) </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solidFill>
                  <a:schemeClr val="dk1"/>
                </a:solidFill>
                <a:latin typeface="Lato"/>
                <a:ea typeface="Lato"/>
                <a:cs typeface="Lato"/>
                <a:sym typeface="Lato"/>
              </a:rPr>
              <a:t>Marketing team of Listings123</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Stevie B. (Analytics Manager of Listings123)</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Johnny (the CEO of Listings123)</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Listings123 Employees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Listings123 Hosts (Current &amp; Potential)</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Listings123 Customers</a:t>
            </a:r>
            <a:endParaRPr>
              <a:latin typeface="Lato"/>
              <a:ea typeface="Lato"/>
              <a:cs typeface="Lato"/>
              <a:sym typeface="Lato"/>
            </a:endParaRPr>
          </a:p>
          <a:p>
            <a:pPr indent="-317500" lvl="0" marL="457200" rtl="0" algn="l">
              <a:spcBef>
                <a:spcPts val="0"/>
              </a:spcBef>
              <a:spcAft>
                <a:spcPts val="0"/>
              </a:spcAft>
              <a:buSzPts val="1400"/>
              <a:buFont typeface="Lato"/>
              <a:buChar char="●"/>
            </a:pPr>
            <a:r>
              <a:rPr lang="en">
                <a:latin typeface="Lato"/>
                <a:ea typeface="Lato"/>
                <a:cs typeface="Lato"/>
                <a:sym typeface="Lato"/>
              </a:rPr>
              <a:t>Investors &amp; VCs</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 name="Shape 89"/>
        <p:cNvGrpSpPr/>
        <p:nvPr/>
      </p:nvGrpSpPr>
      <p:grpSpPr>
        <a:xfrm>
          <a:off x="0" y="0"/>
          <a:ext cx="0" cy="0"/>
          <a:chOff x="0" y="0"/>
          <a:chExt cx="0" cy="0"/>
        </a:xfrm>
      </p:grpSpPr>
      <p:pic>
        <p:nvPicPr>
          <p:cNvPr id="90" name="Google Shape;90;p20"/>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91" name="Google Shape;91;p20"/>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0"/>
          <p:cNvSpPr txBox="1"/>
          <p:nvPr/>
        </p:nvSpPr>
        <p:spPr>
          <a:xfrm>
            <a:off x="309750" y="533350"/>
            <a:ext cx="3741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A</a:t>
            </a:r>
            <a:endParaRPr sz="2500">
              <a:solidFill>
                <a:srgbClr val="116592"/>
              </a:solidFill>
              <a:latin typeface="Lato"/>
              <a:ea typeface="Lato"/>
              <a:cs typeface="Lato"/>
              <a:sym typeface="Lato"/>
            </a:endParaRPr>
          </a:p>
        </p:txBody>
      </p:sp>
      <p:sp>
        <p:nvSpPr>
          <p:cNvPr id="93" name="Google Shape;93;p20"/>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Listings123</a:t>
            </a:r>
            <a:endParaRPr sz="2400">
              <a:solidFill>
                <a:srgbClr val="000000"/>
              </a:solidFill>
              <a:latin typeface="Lato Black"/>
              <a:ea typeface="Lato Black"/>
              <a:cs typeface="Lato Black"/>
              <a:sym typeface="Lato Black"/>
            </a:endParaRPr>
          </a:p>
        </p:txBody>
      </p:sp>
      <p:sp>
        <p:nvSpPr>
          <p:cNvPr id="94" name="Google Shape;94;p20"/>
          <p:cNvSpPr/>
          <p:nvPr/>
        </p:nvSpPr>
        <p:spPr>
          <a:xfrm>
            <a:off x="352850" y="1811550"/>
            <a:ext cx="8580000" cy="452400"/>
          </a:xfrm>
          <a:prstGeom prst="rect">
            <a:avLst/>
          </a:prstGeom>
          <a:solidFill>
            <a:srgbClr val="116592"/>
          </a:solidFill>
          <a:ln cap="flat" cmpd="sng" w="952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300">
                <a:solidFill>
                  <a:srgbClr val="FFFFFF"/>
                </a:solidFill>
                <a:latin typeface="Lato Black"/>
                <a:ea typeface="Lato Black"/>
                <a:cs typeface="Lato Black"/>
                <a:sym typeface="Lato Black"/>
              </a:rPr>
              <a:t>WHAT:</a:t>
            </a:r>
            <a:r>
              <a:rPr b="1" lang="en" sz="1300">
                <a:solidFill>
                  <a:srgbClr val="FFFFFF"/>
                </a:solidFill>
                <a:latin typeface="Lato"/>
                <a:ea typeface="Lato"/>
                <a:cs typeface="Lato"/>
                <a:sym typeface="Lato"/>
              </a:rPr>
              <a:t> What problem has to be solved? What would be the ideal solution for that problem? </a:t>
            </a:r>
            <a:endParaRPr b="1" sz="1300">
              <a:solidFill>
                <a:srgbClr val="FFFFFF"/>
              </a:solidFill>
              <a:latin typeface="Lato"/>
              <a:ea typeface="Lato"/>
              <a:cs typeface="Lato"/>
              <a:sym typeface="Lato"/>
            </a:endParaRPr>
          </a:p>
          <a:p>
            <a:pPr indent="0" lvl="0" marL="0" rtl="0" algn="l">
              <a:spcBef>
                <a:spcPts val="0"/>
              </a:spcBef>
              <a:spcAft>
                <a:spcPts val="0"/>
              </a:spcAft>
              <a:buClr>
                <a:srgbClr val="000000"/>
              </a:buClr>
              <a:buSzPts val="1100"/>
              <a:buFont typeface="Arial"/>
              <a:buNone/>
            </a:pPr>
            <a:r>
              <a:rPr b="1" lang="en" sz="1300">
                <a:solidFill>
                  <a:srgbClr val="FFFFFF"/>
                </a:solidFill>
                <a:latin typeface="Lato"/>
                <a:ea typeface="Lato"/>
                <a:cs typeface="Lato"/>
                <a:sym typeface="Lato"/>
              </a:rPr>
              <a:t>What happens if the problem is not solved?</a:t>
            </a:r>
            <a:endParaRPr b="1" sz="1300">
              <a:solidFill>
                <a:srgbClr val="FFFFFF"/>
              </a:solidFill>
              <a:latin typeface="Lato"/>
              <a:ea typeface="Lato"/>
              <a:cs typeface="Lato"/>
              <a:sym typeface="Lato"/>
            </a:endParaRPr>
          </a:p>
        </p:txBody>
      </p:sp>
      <p:sp>
        <p:nvSpPr>
          <p:cNvPr id="95" name="Google Shape;95;p20"/>
          <p:cNvSpPr/>
          <p:nvPr/>
        </p:nvSpPr>
        <p:spPr>
          <a:xfrm>
            <a:off x="352850" y="3685625"/>
            <a:ext cx="8580000" cy="375000"/>
          </a:xfrm>
          <a:prstGeom prst="rect">
            <a:avLst/>
          </a:prstGeom>
          <a:solidFill>
            <a:srgbClr val="116592"/>
          </a:solidFill>
          <a:ln cap="flat" cmpd="sng" w="952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solidFill>
                  <a:srgbClr val="FFFFFF"/>
                </a:solidFill>
                <a:latin typeface="Lato Black"/>
                <a:ea typeface="Lato Black"/>
                <a:cs typeface="Lato Black"/>
                <a:sym typeface="Lato Black"/>
              </a:rPr>
              <a:t>WHERE: </a:t>
            </a:r>
            <a:r>
              <a:rPr b="1" lang="en" sz="1300">
                <a:solidFill>
                  <a:srgbClr val="FFFFFF"/>
                </a:solidFill>
                <a:latin typeface="Lato"/>
                <a:ea typeface="Lato"/>
                <a:cs typeface="Lato"/>
                <a:sym typeface="Lato"/>
              </a:rPr>
              <a:t>Where does the problem occur? Where do you need to solve the problem?</a:t>
            </a:r>
            <a:endParaRPr b="1" sz="1300">
              <a:solidFill>
                <a:srgbClr val="FFFFFF"/>
              </a:solidFill>
              <a:latin typeface="Lato"/>
              <a:ea typeface="Lato"/>
              <a:cs typeface="Lato"/>
              <a:sym typeface="Lato"/>
            </a:endParaRPr>
          </a:p>
        </p:txBody>
      </p:sp>
      <p:sp>
        <p:nvSpPr>
          <p:cNvPr id="96" name="Google Shape;96;p20"/>
          <p:cNvSpPr/>
          <p:nvPr/>
        </p:nvSpPr>
        <p:spPr>
          <a:xfrm>
            <a:off x="352850" y="4060625"/>
            <a:ext cx="8580000" cy="10830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300">
                <a:latin typeface="Lato"/>
                <a:ea typeface="Lato"/>
                <a:cs typeface="Lato"/>
                <a:sym typeface="Lato"/>
              </a:rPr>
              <a:t>The problem is occurring within Listings123: the marketing team’s campaign is not strong enough on its own and the CEO needs a strong data-based recommendation to convince the investors and VCs to fund the marketing campaign. The problem needs to be fixed in the marketing department: the marketing campaign needs to be </a:t>
            </a:r>
            <a:r>
              <a:rPr lang="en" sz="1300">
                <a:latin typeface="Lato"/>
                <a:ea typeface="Lato"/>
                <a:cs typeface="Lato"/>
                <a:sym typeface="Lato"/>
              </a:rPr>
              <a:t>strengthened</a:t>
            </a:r>
            <a:r>
              <a:rPr lang="en" sz="1300">
                <a:latin typeface="Lato"/>
                <a:ea typeface="Lato"/>
                <a:cs typeface="Lato"/>
                <a:sym typeface="Lato"/>
              </a:rPr>
              <a:t> with data insights, and the CEO needs to understand the data enough to successfully  present the data recommendation and marketing campaign to the investors and VCs.</a:t>
            </a:r>
            <a:endParaRPr sz="1300">
              <a:latin typeface="Lato"/>
              <a:ea typeface="Lato"/>
              <a:cs typeface="Lato"/>
              <a:sym typeface="Lato"/>
            </a:endParaRPr>
          </a:p>
          <a:p>
            <a:pPr indent="0" lvl="0" marL="0" rtl="0" algn="l">
              <a:spcBef>
                <a:spcPts val="0"/>
              </a:spcBef>
              <a:spcAft>
                <a:spcPts val="0"/>
              </a:spcAft>
              <a:buClr>
                <a:srgbClr val="000000"/>
              </a:buClr>
              <a:buSzPts val="1100"/>
              <a:buFont typeface="Arial"/>
              <a:buNone/>
            </a:pPr>
            <a:r>
              <a:t/>
            </a:r>
            <a:endParaRPr sz="1300">
              <a:latin typeface="Lato"/>
              <a:ea typeface="Lato"/>
              <a:cs typeface="Lato"/>
              <a:sym typeface="Lato"/>
            </a:endParaRPr>
          </a:p>
        </p:txBody>
      </p:sp>
      <p:sp>
        <p:nvSpPr>
          <p:cNvPr id="97" name="Google Shape;97;p20"/>
          <p:cNvSpPr/>
          <p:nvPr/>
        </p:nvSpPr>
        <p:spPr>
          <a:xfrm>
            <a:off x="352850" y="2268950"/>
            <a:ext cx="8580000" cy="13422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300">
                <a:latin typeface="Lato"/>
                <a:ea typeface="Lato"/>
                <a:cs typeface="Lato"/>
                <a:sym typeface="Lato"/>
              </a:rPr>
              <a:t>The problem: The CEO of Listings123 wants to launch a marketing campaign in order to expand the business to new cities. The investors and VCs are hesitant to fund the campaign until they see more Listings123 host data.. The ideal solution would be if the marketing team’s current data is enough to provide a strong data-based recommendation that will convince the investors and VCs to fund the marketing campaign. If the problem is not solved, the marketing campaign will not launch, and the company will not be able to expand to new cities, attract potential hosts to join the platform, or provide their current hosts with necessary supportive material.</a:t>
            </a:r>
            <a:endParaRPr sz="13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1" name="Shape 101"/>
        <p:cNvGrpSpPr/>
        <p:nvPr/>
      </p:nvGrpSpPr>
      <p:grpSpPr>
        <a:xfrm>
          <a:off x="0" y="0"/>
          <a:ext cx="0" cy="0"/>
          <a:chOff x="0" y="0"/>
          <a:chExt cx="0" cy="0"/>
        </a:xfrm>
      </p:grpSpPr>
      <p:pic>
        <p:nvPicPr>
          <p:cNvPr id="102" name="Google Shape;102;p21"/>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03" name="Google Shape;103;p21"/>
          <p:cNvSpPr/>
          <p:nvPr/>
        </p:nvSpPr>
        <p:spPr>
          <a:xfrm>
            <a:off x="365275" y="186380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lt1"/>
                </a:solidFill>
                <a:latin typeface="Lato Black"/>
                <a:ea typeface="Lato Black"/>
                <a:cs typeface="Lato Black"/>
                <a:sym typeface="Lato Black"/>
              </a:rPr>
              <a:t>WHEN:</a:t>
            </a:r>
            <a:r>
              <a:rPr b="1" lang="en" sz="1300">
                <a:solidFill>
                  <a:schemeClr val="lt1"/>
                </a:solidFill>
                <a:latin typeface="Lato"/>
                <a:ea typeface="Lato"/>
                <a:cs typeface="Lato"/>
                <a:sym typeface="Lato"/>
              </a:rPr>
              <a:t> When does the project need to be completed? When does the issue occur? </a:t>
            </a:r>
            <a:endParaRPr b="1" sz="1300">
              <a:solidFill>
                <a:schemeClr val="lt1"/>
              </a:solidFill>
              <a:latin typeface="Lato"/>
              <a:ea typeface="Lato"/>
              <a:cs typeface="Lato"/>
              <a:sym typeface="Lato"/>
            </a:endParaRPr>
          </a:p>
          <a:p>
            <a:pPr indent="0" lvl="0" marL="0" rtl="0" algn="l">
              <a:spcBef>
                <a:spcPts val="0"/>
              </a:spcBef>
              <a:spcAft>
                <a:spcPts val="0"/>
              </a:spcAft>
              <a:buNone/>
            </a:pPr>
            <a:r>
              <a:t/>
            </a:r>
            <a:endParaRPr b="1" sz="1300">
              <a:solidFill>
                <a:schemeClr val="lt1"/>
              </a:solidFill>
              <a:latin typeface="Lato"/>
              <a:ea typeface="Lato"/>
              <a:cs typeface="Lato"/>
              <a:sym typeface="Lato"/>
            </a:endParaRPr>
          </a:p>
        </p:txBody>
      </p:sp>
      <p:sp>
        <p:nvSpPr>
          <p:cNvPr id="104" name="Google Shape;104;p21"/>
          <p:cNvSpPr/>
          <p:nvPr/>
        </p:nvSpPr>
        <p:spPr>
          <a:xfrm>
            <a:off x="367775" y="2287700"/>
            <a:ext cx="8580000" cy="7842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latin typeface="Lato"/>
                <a:ea typeface="Lato"/>
                <a:cs typeface="Lato"/>
                <a:sym typeface="Lato"/>
              </a:rPr>
              <a:t>The project needs to be completed within the next two weeks. The issue </a:t>
            </a:r>
            <a:r>
              <a:rPr lang="en" sz="1300">
                <a:latin typeface="Lato"/>
                <a:ea typeface="Lato"/>
                <a:cs typeface="Lato"/>
                <a:sym typeface="Lato"/>
              </a:rPr>
              <a:t>occurred</a:t>
            </a:r>
            <a:r>
              <a:rPr lang="en" sz="1300">
                <a:latin typeface="Lato"/>
                <a:ea typeface="Lato"/>
                <a:cs typeface="Lato"/>
                <a:sym typeface="Lato"/>
              </a:rPr>
              <a:t> when the CEO presented the marketing campaign to the investors and VCs and they were not fully convinced. The fundamental issue is that the marketing team’s campaign is missing the crucial data component necessary to create a strong proposal.</a:t>
            </a:r>
            <a:endParaRPr sz="1300">
              <a:latin typeface="Lato"/>
              <a:ea typeface="Lato"/>
              <a:cs typeface="Lato"/>
              <a:sym typeface="Lato"/>
            </a:endParaRPr>
          </a:p>
        </p:txBody>
      </p:sp>
      <p:sp>
        <p:nvSpPr>
          <p:cNvPr id="105" name="Google Shape;105;p21"/>
          <p:cNvSpPr/>
          <p:nvPr/>
        </p:nvSpPr>
        <p:spPr>
          <a:xfrm>
            <a:off x="365263" y="32593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Black"/>
                <a:ea typeface="Lato Black"/>
                <a:cs typeface="Lato Black"/>
                <a:sym typeface="Lato Black"/>
              </a:rPr>
              <a:t>WHY: </a:t>
            </a:r>
            <a:r>
              <a:rPr b="1" lang="en" sz="1300">
                <a:solidFill>
                  <a:schemeClr val="lt1"/>
                </a:solidFill>
                <a:latin typeface="Lato"/>
                <a:ea typeface="Lato"/>
                <a:cs typeface="Lato"/>
                <a:sym typeface="Lato"/>
              </a:rPr>
              <a:t>Why should this problem be solved? Why does the issue occur?</a:t>
            </a:r>
            <a:endParaRPr b="1" sz="1300">
              <a:solidFill>
                <a:srgbClr val="FFFFFF"/>
              </a:solidFill>
              <a:latin typeface="Lato"/>
              <a:ea typeface="Lato"/>
              <a:cs typeface="Lato"/>
              <a:sym typeface="Lato"/>
            </a:endParaRPr>
          </a:p>
        </p:txBody>
      </p:sp>
      <p:sp>
        <p:nvSpPr>
          <p:cNvPr id="106" name="Google Shape;106;p21"/>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A</a:t>
            </a:r>
            <a:endParaRPr sz="2500">
              <a:solidFill>
                <a:srgbClr val="116592"/>
              </a:solidFill>
              <a:latin typeface="Lato"/>
              <a:ea typeface="Lato"/>
              <a:cs typeface="Lato"/>
              <a:sym typeface="Lato"/>
            </a:endParaRPr>
          </a:p>
        </p:txBody>
      </p:sp>
      <p:sp>
        <p:nvSpPr>
          <p:cNvPr id="108" name="Google Shape;108;p21"/>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Listings123</a:t>
            </a:r>
            <a:endParaRPr sz="2400">
              <a:solidFill>
                <a:srgbClr val="000000"/>
              </a:solidFill>
              <a:latin typeface="Lato Black"/>
              <a:ea typeface="Lato Black"/>
              <a:cs typeface="Lato Black"/>
              <a:sym typeface="Lato Black"/>
            </a:endParaRPr>
          </a:p>
        </p:txBody>
      </p:sp>
      <p:sp>
        <p:nvSpPr>
          <p:cNvPr id="109" name="Google Shape;109;p21"/>
          <p:cNvSpPr/>
          <p:nvPr/>
        </p:nvSpPr>
        <p:spPr>
          <a:xfrm>
            <a:off x="370300" y="3683250"/>
            <a:ext cx="8580000" cy="1342200"/>
          </a:xfrm>
          <a:prstGeom prst="rect">
            <a:avLst/>
          </a:prstGeom>
          <a:solidFill>
            <a:srgbClr val="F5F5F5"/>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latin typeface="Lato"/>
                <a:ea typeface="Lato"/>
                <a:cs typeface="Lato"/>
                <a:sym typeface="Lato"/>
              </a:rPr>
              <a:t>The problem needs to be solved to get the needed funds to launch the marketing campaign that will  </a:t>
            </a:r>
            <a:r>
              <a:rPr lang="en" sz="1300">
                <a:latin typeface="Lato"/>
                <a:ea typeface="Lato"/>
                <a:cs typeface="Lato"/>
                <a:sym typeface="Lato"/>
              </a:rPr>
              <a:t>expand Listings 123 to more cities. </a:t>
            </a:r>
            <a:r>
              <a:rPr lang="en" sz="1300">
                <a:latin typeface="Lato"/>
                <a:ea typeface="Lato"/>
                <a:cs typeface="Lato"/>
                <a:sym typeface="Lato"/>
              </a:rPr>
              <a:t>The issues might be occurring for a couple reasons:</a:t>
            </a:r>
            <a:endParaRPr sz="1300">
              <a:latin typeface="Lato"/>
              <a:ea typeface="Lato"/>
              <a:cs typeface="Lato"/>
              <a:sym typeface="Lato"/>
            </a:endParaRPr>
          </a:p>
          <a:p>
            <a:pPr indent="-311150" lvl="0" marL="457200" rtl="0" algn="l">
              <a:spcBef>
                <a:spcPts val="0"/>
              </a:spcBef>
              <a:spcAft>
                <a:spcPts val="0"/>
              </a:spcAft>
              <a:buSzPts val="1300"/>
              <a:buFont typeface="Lato"/>
              <a:buAutoNum type="arabicParenR"/>
            </a:pPr>
            <a:r>
              <a:rPr lang="en" sz="1300">
                <a:latin typeface="Lato"/>
                <a:ea typeface="Lato"/>
                <a:cs typeface="Lato"/>
                <a:sym typeface="Lato"/>
              </a:rPr>
              <a:t>The marketing team’s campaign isn’t strong enough; it’s missing some crucial bit of information (e.g. data-based differentiating information)</a:t>
            </a:r>
            <a:endParaRPr sz="1300">
              <a:latin typeface="Lato"/>
              <a:ea typeface="Lato"/>
              <a:cs typeface="Lato"/>
              <a:sym typeface="Lato"/>
            </a:endParaRPr>
          </a:p>
          <a:p>
            <a:pPr indent="-311150" lvl="0" marL="457200" rtl="0" algn="l">
              <a:spcBef>
                <a:spcPts val="0"/>
              </a:spcBef>
              <a:spcAft>
                <a:spcPts val="0"/>
              </a:spcAft>
              <a:buSzPts val="1300"/>
              <a:buFont typeface="Lato"/>
              <a:buAutoNum type="arabicParenR"/>
            </a:pPr>
            <a:r>
              <a:rPr lang="en" sz="1300">
                <a:latin typeface="Lato"/>
                <a:ea typeface="Lato"/>
                <a:cs typeface="Lato"/>
                <a:sym typeface="Lato"/>
              </a:rPr>
              <a:t>The CEO doesn’t understand the campaign or the data enough to make a successful pitch to investors and VCs</a:t>
            </a:r>
            <a:endParaRPr sz="13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22"/>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2"/>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16" name="Google Shape;116;p22"/>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17" name="Google Shape;117;p22"/>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18" name="Google Shape;118;p22"/>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Who are your stakeholders?</a:t>
            </a:r>
            <a:endParaRPr b="1" sz="1300">
              <a:solidFill>
                <a:srgbClr val="FFFFFF"/>
              </a:solidFill>
              <a:latin typeface="Lato"/>
              <a:ea typeface="Lato"/>
              <a:cs typeface="Lato"/>
              <a:sym typeface="Lato"/>
            </a:endParaRPr>
          </a:p>
        </p:txBody>
      </p:sp>
      <p:sp>
        <p:nvSpPr>
          <p:cNvPr id="119" name="Google Shape;119;p22"/>
          <p:cNvSpPr/>
          <p:nvPr/>
        </p:nvSpPr>
        <p:spPr>
          <a:xfrm>
            <a:off x="372950" y="2235450"/>
            <a:ext cx="8559900" cy="27081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Internal:</a:t>
            </a:r>
            <a:endParaRPr b="1">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Light"/>
              <a:buChar char="●"/>
            </a:pPr>
            <a:r>
              <a:rPr lang="en">
                <a:solidFill>
                  <a:schemeClr val="dk1"/>
                </a:solidFill>
                <a:latin typeface="Lato Light"/>
                <a:ea typeface="Lato Light"/>
                <a:cs typeface="Lato Light"/>
                <a:sym typeface="Lato Light"/>
              </a:rPr>
              <a:t>Me (the analyst), Stevie B. (Analytics Manager), Johnny (the CEO), the Listings123 marketing team, Listings123 employees</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b="1">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b="1" lang="en">
                <a:solidFill>
                  <a:schemeClr val="dk1"/>
                </a:solidFill>
                <a:latin typeface="Lato"/>
                <a:ea typeface="Lato"/>
                <a:cs typeface="Lato"/>
                <a:sym typeface="Lato"/>
              </a:rPr>
              <a:t>External:</a:t>
            </a:r>
            <a:r>
              <a:rPr lang="en">
                <a:solidFill>
                  <a:schemeClr val="dk1"/>
                </a:solidFill>
                <a:latin typeface="Lato Light"/>
                <a:ea typeface="Lato Light"/>
                <a:cs typeface="Lato Light"/>
                <a:sym typeface="Lato Light"/>
              </a:rPr>
              <a:t> </a:t>
            </a:r>
            <a:endParaRPr>
              <a:solidFill>
                <a:schemeClr val="dk1"/>
              </a:solidFill>
              <a:latin typeface="Lato Light"/>
              <a:ea typeface="Lato Light"/>
              <a:cs typeface="Lato Light"/>
              <a:sym typeface="Lato Light"/>
            </a:endParaRPr>
          </a:p>
          <a:p>
            <a:pPr indent="-317500" lvl="0" marL="457200" rtl="0" algn="l">
              <a:spcBef>
                <a:spcPts val="0"/>
              </a:spcBef>
              <a:spcAft>
                <a:spcPts val="0"/>
              </a:spcAft>
              <a:buClr>
                <a:schemeClr val="dk1"/>
              </a:buClr>
              <a:buSzPts val="1400"/>
              <a:buFont typeface="Lato Light"/>
              <a:buChar char="●"/>
            </a:pPr>
            <a:r>
              <a:rPr lang="en">
                <a:solidFill>
                  <a:schemeClr val="dk1"/>
                </a:solidFill>
                <a:latin typeface="Lato Light"/>
                <a:ea typeface="Lato Light"/>
                <a:cs typeface="Lato Light"/>
                <a:sym typeface="Lato Light"/>
              </a:rPr>
              <a:t>Investors and VCs, Listings123 hosts (current and potential), and Listings123 customers</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sz="12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3" name="Shape 123"/>
        <p:cNvGrpSpPr/>
        <p:nvPr/>
      </p:nvGrpSpPr>
      <p:grpSpPr>
        <a:xfrm>
          <a:off x="0" y="0"/>
          <a:ext cx="0" cy="0"/>
          <a:chOff x="0" y="0"/>
          <a:chExt cx="0" cy="0"/>
        </a:xfrm>
      </p:grpSpPr>
      <p:sp>
        <p:nvSpPr>
          <p:cNvPr id="124" name="Google Shape;124;p23"/>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3"/>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26" name="Google Shape;126;p23"/>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27" name="Google Shape;127;p23"/>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28" name="Google Shape;128;p23"/>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How is each stakeholder involved? What can each stakeholder contribute to the project?</a:t>
            </a:r>
            <a:endParaRPr b="1" sz="1300">
              <a:solidFill>
                <a:schemeClr val="lt1"/>
              </a:solidFill>
              <a:latin typeface="Lato"/>
              <a:ea typeface="Lato"/>
              <a:cs typeface="Lato"/>
              <a:sym typeface="Lato"/>
            </a:endParaRPr>
          </a:p>
        </p:txBody>
      </p:sp>
      <p:sp>
        <p:nvSpPr>
          <p:cNvPr id="129" name="Google Shape;129;p23"/>
          <p:cNvSpPr/>
          <p:nvPr/>
        </p:nvSpPr>
        <p:spPr>
          <a:xfrm>
            <a:off x="372950" y="2235450"/>
            <a:ext cx="8559900" cy="29082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Me, the analyst - will investigate the problem with the assistance of the marketing team and Stevie B., and come up with a solution that will help the CEO convince the investors and VCs.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Stevie B. - will oversee my analytic work and provide her expert input. I will report my findings to her.</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Johnny (the CEO) - will use the data to convince the investors and VCs. He has a deep understanding of the business and the direction he wants it to go. I have to make the data recommendation  easy for him to understand and present.</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Marketing team - </a:t>
            </a:r>
            <a:r>
              <a:rPr lang="en">
                <a:solidFill>
                  <a:schemeClr val="dk1"/>
                </a:solidFill>
                <a:latin typeface="Lato"/>
                <a:ea typeface="Lato"/>
                <a:cs typeface="Lato"/>
                <a:sym typeface="Lato"/>
              </a:rPr>
              <a:t>I will  work alongside them to come up with a solution to the problem. </a:t>
            </a:r>
            <a:r>
              <a:rPr lang="en">
                <a:solidFill>
                  <a:schemeClr val="dk1"/>
                </a:solidFill>
                <a:latin typeface="Lato"/>
                <a:ea typeface="Lato"/>
                <a:cs typeface="Lato"/>
                <a:sym typeface="Lato"/>
              </a:rPr>
              <a:t>I will need to help them understand the technical aspects of the issue and they will give me their marketing insights and </a:t>
            </a:r>
            <a:r>
              <a:rPr lang="en">
                <a:solidFill>
                  <a:schemeClr val="dk1"/>
                </a:solidFill>
                <a:latin typeface="Lato"/>
                <a:ea typeface="Lato"/>
                <a:cs typeface="Lato"/>
                <a:sym typeface="Lato"/>
              </a:rPr>
              <a:t>together we will come up with a data-based recommendation to give to Johnny the CEO to present to the investors and VCs.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Listings123’s employees - not directly involved, but will be affected by the outcome, regardless of whether the project succeeds or fails.</a:t>
            </a:r>
            <a:endParaRPr>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3" name="Shape 133"/>
        <p:cNvGrpSpPr/>
        <p:nvPr/>
      </p:nvGrpSpPr>
      <p:grpSpPr>
        <a:xfrm>
          <a:off x="0" y="0"/>
          <a:ext cx="0" cy="0"/>
          <a:chOff x="0" y="0"/>
          <a:chExt cx="0" cy="0"/>
        </a:xfrm>
      </p:grpSpPr>
      <p:sp>
        <p:nvSpPr>
          <p:cNvPr id="134" name="Google Shape;134;p24"/>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36" name="Google Shape;136;p24"/>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37" name="Google Shape;137;p24"/>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38" name="Google Shape;138;p24"/>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Lato"/>
                <a:ea typeface="Lato"/>
                <a:cs typeface="Lato"/>
                <a:sym typeface="Lato"/>
              </a:rPr>
              <a:t>How is each stakeholder involved? What can each stakeholder contribute to the project? </a:t>
            </a:r>
            <a:r>
              <a:rPr i="1" lang="en" sz="1300">
                <a:solidFill>
                  <a:schemeClr val="lt1"/>
                </a:solidFill>
                <a:latin typeface="Lato"/>
                <a:ea typeface="Lato"/>
                <a:cs typeface="Lato"/>
                <a:sym typeface="Lato"/>
              </a:rPr>
              <a:t>(continued)</a:t>
            </a:r>
            <a:endParaRPr i="1" sz="1300">
              <a:solidFill>
                <a:schemeClr val="lt1"/>
              </a:solidFill>
              <a:latin typeface="Lato"/>
              <a:ea typeface="Lato"/>
              <a:cs typeface="Lato"/>
              <a:sym typeface="Lato"/>
            </a:endParaRPr>
          </a:p>
        </p:txBody>
      </p:sp>
      <p:sp>
        <p:nvSpPr>
          <p:cNvPr id="139" name="Google Shape;139;p24"/>
          <p:cNvSpPr/>
          <p:nvPr/>
        </p:nvSpPr>
        <p:spPr>
          <a:xfrm>
            <a:off x="372950" y="2235450"/>
            <a:ext cx="8559900" cy="27081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Investors and VCs - they provide financial support and will decide whether to fund the marketing campaign or not.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Listings 123 Hosts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Current Hosts - not directly involved in project, but their defining </a:t>
            </a:r>
            <a:r>
              <a:rPr lang="en">
                <a:solidFill>
                  <a:schemeClr val="dk1"/>
                </a:solidFill>
                <a:latin typeface="Lato"/>
                <a:ea typeface="Lato"/>
                <a:cs typeface="Lato"/>
                <a:sym typeface="Lato"/>
              </a:rPr>
              <a:t>characteristics</a:t>
            </a:r>
            <a:r>
              <a:rPr lang="en">
                <a:solidFill>
                  <a:schemeClr val="dk1"/>
                </a:solidFill>
                <a:latin typeface="Lato"/>
                <a:ea typeface="Lato"/>
                <a:cs typeface="Lato"/>
                <a:sym typeface="Lato"/>
              </a:rPr>
              <a:t> and success will help us solve the issue. They are not aware of this project, but maybe we can reach out to them to see if they have suggestions for us, if our current data is not enough..</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Potential Hosts - not directly involved in project, but I will need to keep them in mind when figuring out a solution (how can the marketing campaign convince them to join the company). They are not aware of the project</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Listings123 customers - they are not directly involved with the project, but their buying behavior (which hosts they choose and why) will help solve the problem. They are not aware of the project.</a:t>
            </a:r>
            <a:endParaRPr>
              <a:solidFill>
                <a:schemeClr val="dk1"/>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2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sp>
        <p:nvSpPr>
          <p:cNvPr id="144" name="Google Shape;144;p25"/>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5"/>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46" name="Google Shape;146;p25"/>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47" name="Google Shape;147;p25"/>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48" name="Google Shape;148;p25"/>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lt1"/>
                </a:solidFill>
                <a:latin typeface="Lato"/>
                <a:ea typeface="Lato"/>
                <a:cs typeface="Lato"/>
                <a:sym typeface="Lato"/>
              </a:rPr>
              <a:t>Why is your project important to each stakeholder?</a:t>
            </a:r>
            <a:endParaRPr b="1" sz="1300">
              <a:solidFill>
                <a:schemeClr val="lt1"/>
              </a:solidFill>
              <a:latin typeface="Lato"/>
              <a:ea typeface="Lato"/>
              <a:cs typeface="Lato"/>
              <a:sym typeface="Lato"/>
            </a:endParaRPr>
          </a:p>
        </p:txBody>
      </p:sp>
      <p:sp>
        <p:nvSpPr>
          <p:cNvPr id="149" name="Google Shape;149;p25"/>
          <p:cNvSpPr/>
          <p:nvPr/>
        </p:nvSpPr>
        <p:spPr>
          <a:xfrm>
            <a:off x="372950" y="2235450"/>
            <a:ext cx="8559900" cy="27081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Internal Stakeholders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 For me (the data analyst) and Stevie (the Analytics Manager) - the project is important because it confirms the importance of our jobs as data analysts, as well as helps the company continue to grow and be successful which helps our job security.</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Johnny the CEO - wants to be successful in pitching the marketing campaign to the investors and VCs so that the company can expand. He also would like to keep his job as CEO.</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Marketing team - important because they want the marketing campaign they worked so hard on to succeed and the company they work at to grow so that their jobs are secure. </a:t>
            </a:r>
            <a:r>
              <a:rPr lang="en">
                <a:solidFill>
                  <a:schemeClr val="dk1"/>
                </a:solidFill>
                <a:latin typeface="Lato"/>
                <a:ea typeface="Lato"/>
                <a:cs typeface="Lato"/>
                <a:sym typeface="Lato"/>
              </a:rPr>
              <a:t>Additionally</a:t>
            </a:r>
            <a:r>
              <a:rPr lang="en">
                <a:solidFill>
                  <a:schemeClr val="dk1"/>
                </a:solidFill>
                <a:latin typeface="Lato"/>
                <a:ea typeface="Lato"/>
                <a:cs typeface="Lato"/>
                <a:sym typeface="Lato"/>
              </a:rPr>
              <a:t> the project will help them discover new marketable aspects of the company that might help them in future </a:t>
            </a:r>
            <a:r>
              <a:rPr lang="en">
                <a:solidFill>
                  <a:schemeClr val="dk1"/>
                </a:solidFill>
                <a:latin typeface="Lato"/>
                <a:ea typeface="Lato"/>
                <a:cs typeface="Lato"/>
                <a:sym typeface="Lato"/>
              </a:rPr>
              <a:t>campaigns.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Listings123 employees - important because the success of the project will work to guarantee their future job security.</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sz="12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sp>
        <p:nvSpPr>
          <p:cNvPr id="154" name="Google Shape;154;p26"/>
          <p:cNvSpPr/>
          <p:nvPr/>
        </p:nvSpPr>
        <p:spPr>
          <a:xfrm>
            <a:off x="238200" y="540550"/>
            <a:ext cx="517200" cy="481200"/>
          </a:xfrm>
          <a:prstGeom prst="ellipse">
            <a:avLst/>
          </a:prstGeom>
          <a:solidFill>
            <a:srgbClr val="FFFFFF"/>
          </a:solidFill>
          <a:ln cap="flat" cmpd="sng" w="28575">
            <a:solidFill>
              <a:srgbClr val="1165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txBox="1"/>
          <p:nvPr/>
        </p:nvSpPr>
        <p:spPr>
          <a:xfrm>
            <a:off x="298200" y="533350"/>
            <a:ext cx="481200" cy="49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500">
                <a:solidFill>
                  <a:srgbClr val="116592"/>
                </a:solidFill>
                <a:latin typeface="Lato"/>
                <a:ea typeface="Lato"/>
                <a:cs typeface="Lato"/>
                <a:sym typeface="Lato"/>
              </a:rPr>
              <a:t>B</a:t>
            </a:r>
            <a:endParaRPr sz="2500">
              <a:solidFill>
                <a:srgbClr val="116592"/>
              </a:solidFill>
              <a:latin typeface="Lato"/>
              <a:ea typeface="Lato"/>
              <a:cs typeface="Lato"/>
              <a:sym typeface="Lato"/>
            </a:endParaRPr>
          </a:p>
        </p:txBody>
      </p:sp>
      <p:sp>
        <p:nvSpPr>
          <p:cNvPr id="156" name="Google Shape;156;p26"/>
          <p:cNvSpPr txBox="1"/>
          <p:nvPr>
            <p:ph type="title"/>
          </p:nvPr>
        </p:nvSpPr>
        <p:spPr>
          <a:xfrm>
            <a:off x="864625" y="526175"/>
            <a:ext cx="7299300" cy="6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latin typeface="Lato Black"/>
                <a:ea typeface="Lato Black"/>
                <a:cs typeface="Lato Black"/>
                <a:sym typeface="Lato Black"/>
              </a:rPr>
              <a:t>Understand Listing123’s Stakeholders</a:t>
            </a:r>
            <a:endParaRPr sz="2400">
              <a:solidFill>
                <a:srgbClr val="000000"/>
              </a:solidFill>
              <a:latin typeface="Lato Black"/>
              <a:ea typeface="Lato Black"/>
              <a:cs typeface="Lato Black"/>
              <a:sym typeface="Lato Black"/>
            </a:endParaRPr>
          </a:p>
        </p:txBody>
      </p:sp>
      <p:pic>
        <p:nvPicPr>
          <p:cNvPr id="157" name="Google Shape;157;p26"/>
          <p:cNvPicPr preferRelativeResize="0"/>
          <p:nvPr/>
        </p:nvPicPr>
        <p:blipFill>
          <a:blip r:embed="rId3">
            <a:alphaModFix/>
          </a:blip>
          <a:stretch>
            <a:fillRect/>
          </a:stretch>
        </p:blipFill>
        <p:spPr>
          <a:xfrm>
            <a:off x="7266852" y="-98149"/>
            <a:ext cx="2270975" cy="1342174"/>
          </a:xfrm>
          <a:prstGeom prst="rect">
            <a:avLst/>
          </a:prstGeom>
          <a:noFill/>
          <a:ln>
            <a:noFill/>
          </a:ln>
        </p:spPr>
      </p:pic>
      <p:sp>
        <p:nvSpPr>
          <p:cNvPr id="158" name="Google Shape;158;p26"/>
          <p:cNvSpPr/>
          <p:nvPr/>
        </p:nvSpPr>
        <p:spPr>
          <a:xfrm>
            <a:off x="352850" y="1811550"/>
            <a:ext cx="8580000" cy="423900"/>
          </a:xfrm>
          <a:prstGeom prst="rect">
            <a:avLst/>
          </a:prstGeom>
          <a:solidFill>
            <a:srgbClr val="116592"/>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lt1"/>
                </a:solidFill>
                <a:latin typeface="Lato"/>
                <a:ea typeface="Lato"/>
                <a:cs typeface="Lato"/>
                <a:sym typeface="Lato"/>
              </a:rPr>
              <a:t>Why is your project important to each stakeholder? </a:t>
            </a:r>
            <a:r>
              <a:rPr i="1" lang="en" sz="1300">
                <a:solidFill>
                  <a:schemeClr val="lt1"/>
                </a:solidFill>
                <a:latin typeface="Lato"/>
                <a:ea typeface="Lato"/>
                <a:cs typeface="Lato"/>
                <a:sym typeface="Lato"/>
              </a:rPr>
              <a:t>(continued)</a:t>
            </a:r>
            <a:endParaRPr i="1" sz="1300">
              <a:solidFill>
                <a:schemeClr val="lt1"/>
              </a:solidFill>
              <a:latin typeface="Lato"/>
              <a:ea typeface="Lato"/>
              <a:cs typeface="Lato"/>
              <a:sym typeface="Lato"/>
            </a:endParaRPr>
          </a:p>
        </p:txBody>
      </p:sp>
      <p:sp>
        <p:nvSpPr>
          <p:cNvPr id="159" name="Google Shape;159;p26"/>
          <p:cNvSpPr/>
          <p:nvPr/>
        </p:nvSpPr>
        <p:spPr>
          <a:xfrm>
            <a:off x="372950" y="2235450"/>
            <a:ext cx="8559900" cy="2908200"/>
          </a:xfrm>
          <a:prstGeom prst="rect">
            <a:avLst/>
          </a:prstGeom>
          <a:solidFill>
            <a:srgbClr val="F5F5F5"/>
          </a:solid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For external stakeholders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Investors and VCs - the project is important because it will determine whether they should invest more in Listing123 or pull out. Listing123 has to prove that it is a viable company that will continue to exceed in order for them to feel comfortable in their continued investment.</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Listings 123 hosts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Current hosts -the project is important because it will finally provide them with a specific manual to support and upgrade their hosting efforts. Additionally the growth of the company guarantees their continued income as hosts.</a:t>
            </a:r>
            <a:endParaRPr>
              <a:solidFill>
                <a:schemeClr val="dk1"/>
              </a:solidFill>
              <a:latin typeface="Lato"/>
              <a:ea typeface="Lato"/>
              <a:cs typeface="Lato"/>
              <a:sym typeface="Lato"/>
            </a:endParaRPr>
          </a:p>
          <a:p>
            <a:pPr indent="-317500" lvl="1" marL="9144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Potential hosts - important because</a:t>
            </a:r>
            <a:r>
              <a:rPr lang="en">
                <a:solidFill>
                  <a:schemeClr val="dk1"/>
                </a:solidFill>
                <a:latin typeface="Lato"/>
                <a:ea typeface="Lato"/>
                <a:cs typeface="Lato"/>
                <a:sym typeface="Lato"/>
              </a:rPr>
              <a:t> the marketing campaign will provide them a handbook to help guide and support their first-time hosting effort and aid in their success as hosts.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Char char="●"/>
            </a:pPr>
            <a:r>
              <a:rPr lang="en">
                <a:solidFill>
                  <a:schemeClr val="dk1"/>
                </a:solidFill>
                <a:latin typeface="Lato"/>
                <a:ea typeface="Lato"/>
                <a:cs typeface="Lato"/>
                <a:sym typeface="Lato"/>
              </a:rPr>
              <a:t>Listing123 customers - the project is important because the success of the marketing campaign and the ensuing improvement of hosts and the Listing123 stay experience will serve to guarantee a pleasant stay. If the project fails, and Listings123 after that, they will not be able to stay at a Listings123.</a:t>
            </a:r>
            <a:endParaRPr>
              <a:solidFill>
                <a:schemeClr val="dk1"/>
              </a:solidFill>
              <a:latin typeface="Lato Light"/>
              <a:ea typeface="Lato Light"/>
              <a:cs typeface="Lato Light"/>
              <a:sym typeface="Lato Light"/>
            </a:endParaRPr>
          </a:p>
          <a:p>
            <a:pPr indent="0" lvl="0" marL="0" rtl="0" algn="l">
              <a:spcBef>
                <a:spcPts val="0"/>
              </a:spcBef>
              <a:spcAft>
                <a:spcPts val="0"/>
              </a:spcAft>
              <a:buNone/>
            </a:pPr>
            <a:r>
              <a:t/>
            </a:r>
            <a:endParaRPr>
              <a:solidFill>
                <a:schemeClr val="dk1"/>
              </a:solidFill>
              <a:latin typeface="Lato Light"/>
              <a:ea typeface="Lato Light"/>
              <a:cs typeface="Lato Light"/>
              <a:sym typeface="Lato Light"/>
            </a:endParaRPr>
          </a:p>
          <a:p>
            <a:pPr indent="0" lvl="0" marL="0" rtl="0" algn="l">
              <a:spcBef>
                <a:spcPts val="0"/>
              </a:spcBef>
              <a:spcAft>
                <a:spcPts val="0"/>
              </a:spcAft>
              <a:buClr>
                <a:schemeClr val="dk1"/>
              </a:buClr>
              <a:buSzPts val="1100"/>
              <a:buFont typeface="Arial"/>
              <a:buNone/>
            </a:pPr>
            <a:r>
              <a:t/>
            </a:r>
            <a:endParaRPr sz="1200">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Pathstream ">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