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Lato Light"/>
      <p:regular r:id="rId23"/>
      <p:bold r:id="rId24"/>
      <p:italic r:id="rId25"/>
      <p:boldItalic r:id="rId26"/>
    </p:embeddedFont>
    <p:embeddedFont>
      <p:font typeface="Lato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LatoLight-bold.fntdata"/><Relationship Id="rId23" Type="http://schemas.openxmlformats.org/officeDocument/2006/relationships/font" Target="fonts/Lato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boldItalic.fntdata"/><Relationship Id="rId25" Type="http://schemas.openxmlformats.org/officeDocument/2006/relationships/font" Target="fonts/LatoLight-italic.fntdata"/><Relationship Id="rId28" Type="http://schemas.openxmlformats.org/officeDocument/2006/relationships/font" Target="fonts/LatoBlack-boldItalic.fntdata"/><Relationship Id="rId27" Type="http://schemas.openxmlformats.org/officeDocument/2006/relationships/font" Target="fonts/LatoBlack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a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7c41c4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7c41c4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00fa5dba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00fa5dba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00fa5dba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00fa5dba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fc355d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fc355d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fc355d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fc355d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0fa5db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00fa5db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fc355d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fc355d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00fa5dba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00fa5dba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afc355d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afc355d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afc355d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afc355d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00fa5db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00fa5db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00fa5dba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00fa5dba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61299" y="1669025"/>
            <a:ext cx="79362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Lato Black"/>
              <a:buNone/>
              <a:defRPr sz="30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61300" y="2948600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 Light"/>
              <a:buNone/>
              <a:defRPr sz="2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Lato Light"/>
              <a:buNone/>
              <a:defRPr sz="2800">
                <a:solidFill>
                  <a:srgbClr val="FFC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ato Light"/>
              <a:buNone/>
              <a:defRPr sz="1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591200"/>
            <a:ext cx="4503001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3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567400" y="1997825"/>
            <a:ext cx="6039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AutoNum type="arabicPeriod"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9632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621875" y="535525"/>
            <a:ext cx="6282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Text">
  <p:cSld name="TITLE_3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 flipH="1">
            <a:off x="0" y="0"/>
            <a:ext cx="564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3_2_1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09275"/>
            <a:ext cx="2394349" cy="3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type="title"/>
          </p:nvPr>
        </p:nvSpPr>
        <p:spPr>
          <a:xfrm>
            <a:off x="567400" y="284900"/>
            <a:ext cx="70695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567400" y="1499125"/>
            <a:ext cx="66288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rabi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 Light"/>
              <a:buAutoNum type="alpha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Lato Light"/>
              <a:buAutoNum type="romanLcPeriod"/>
              <a:defRPr sz="1800">
                <a:solidFill>
                  <a:srgbClr val="000000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 Black"/>
              <a:buNone/>
              <a:defRPr sz="2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 Light"/>
              <a:buChar char="●"/>
              <a:defRPr sz="18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●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 Light"/>
              <a:buChar char="○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 Light"/>
              <a:buChar char="■"/>
              <a:defRPr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ctrTitle"/>
          </p:nvPr>
        </p:nvSpPr>
        <p:spPr>
          <a:xfrm>
            <a:off x="561299" y="1386963"/>
            <a:ext cx="7936200" cy="14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Actionable Traits of 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Listings 123 Host</a:t>
            </a:r>
            <a:endParaRPr/>
          </a:p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561300" y="2805675"/>
            <a:ext cx="838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6592"/>
                </a:solidFill>
                <a:latin typeface="Lato"/>
                <a:ea typeface="Lato"/>
                <a:cs typeface="Lato"/>
                <a:sym typeface="Lato"/>
              </a:rPr>
              <a:t>Data-Based Recommendations</a:t>
            </a:r>
            <a:endParaRPr b="1">
              <a:solidFill>
                <a:srgbClr val="11659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8"/>
          <p:cNvSpPr txBox="1"/>
          <p:nvPr>
            <p:ph idx="2" type="ctrTitle"/>
          </p:nvPr>
        </p:nvSpPr>
        <p:spPr>
          <a:xfrm>
            <a:off x="6414025" y="4452325"/>
            <a:ext cx="22806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Recommendation 5: Generate More Reviews (cont.)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39999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Focus on Value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Guests that have a 9-10 level of satisfaction with the value of their listing leave 1342% more reviews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Guests want to share about their great experiences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Our Marketing Campaign can help guide our current and potential hosts in offering a value-packed experience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4311600" y="1485300"/>
            <a:ext cx="4713600" cy="3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7" title="Value-Satisfied Guests Leave more Review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613" y="1634199"/>
            <a:ext cx="4419576" cy="286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Recommendation 5: Generate More Reviews (cont.)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017725"/>
            <a:ext cx="3999900" cy="38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 startAt="2"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Focus on Location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Guests that have a 9-10 level of satisfaction with the location of their listing leave 1439% more reviews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Good location: closer to excursions, restaurants, etc.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Our Marketing Campaign can help guide our current and potential hosts in emphasizing the attention-grabbing aspects of their listing’s location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4311600" y="1485300"/>
            <a:ext cx="4713600" cy="3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 title="Location-Satisfied Guests Leave more Review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438" y="1587050"/>
            <a:ext cx="4565925" cy="296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Next Steps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Marketing Campaign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Best possible way to guide our current and potential hosts to offering listings that: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Draw and satisfy more customers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Are more profitable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■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Differentiate Listings123 offerings from competitors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Help expand Listings123 and continue increasing our revenue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353125" y="3070750"/>
            <a:ext cx="85206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 - Our Marketing Campaign Needs Your Support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 of Data-Based Recommendations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Marketing Campaign Importance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Better care for our current hosts; strong draw for potential hosts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Continued growth of Listings123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Making a strong company even stronger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Presentation Outline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85206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Introduction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Project Goal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Explanation of Analysis Performed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Summary of 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9"/>
          <p:cNvSpPr txBox="1"/>
          <p:nvPr/>
        </p:nvSpPr>
        <p:spPr>
          <a:xfrm>
            <a:off x="311700" y="2494675"/>
            <a:ext cx="8325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 Data-Based Recommendations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Individual Recommendations and Supporting Data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311700" y="3347125"/>
            <a:ext cx="8038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Introduction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1017725"/>
            <a:ext cx="85206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Goal : Find Traits that make a Successful Listings123 Host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Process : Exploratory Data Analysis (EDA)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Wrangling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Results: 5 Traits that make a Successful Host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/>
          <p:nvPr/>
        </p:nvSpPr>
        <p:spPr>
          <a:xfrm>
            <a:off x="3608125" y="1904125"/>
            <a:ext cx="1581600" cy="445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Exploration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20"/>
          <p:cNvSpPr/>
          <p:nvPr/>
        </p:nvSpPr>
        <p:spPr>
          <a:xfrm>
            <a:off x="5464750" y="2638075"/>
            <a:ext cx="1581600" cy="445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Wrangling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3508375" y="3389250"/>
            <a:ext cx="1781100" cy="445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Visualizations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1673550" y="2638075"/>
            <a:ext cx="1657200" cy="44520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Exploration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20"/>
          <p:cNvCxnSpPr/>
          <p:nvPr/>
        </p:nvCxnSpPr>
        <p:spPr>
          <a:xfrm>
            <a:off x="5435225" y="2134175"/>
            <a:ext cx="598800" cy="2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5634950" y="3347125"/>
            <a:ext cx="55260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20"/>
          <p:cNvCxnSpPr/>
          <p:nvPr/>
        </p:nvCxnSpPr>
        <p:spPr>
          <a:xfrm flipH="1" rot="10800000">
            <a:off x="2548725" y="2195725"/>
            <a:ext cx="629400" cy="2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20"/>
          <p:cNvCxnSpPr/>
          <p:nvPr/>
        </p:nvCxnSpPr>
        <p:spPr>
          <a:xfrm rot="10800000">
            <a:off x="2748350" y="3331825"/>
            <a:ext cx="5220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4334075" y="1546725"/>
            <a:ext cx="4713600" cy="3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48655"/>
            <a:ext cx="85206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Recommendation 1:  2  Profitable Amenities Hosts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                                                  Should Offer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700160"/>
            <a:ext cx="3999900" cy="28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Hosts should offer Internet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Offering Internet is 165% more profitable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Internet is a crucial part of modern life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98% of our Hosts offer Internet.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We can make that 100%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 title="Why Hosts Should Offer Interne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588" y="1732488"/>
            <a:ext cx="4452576" cy="27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>
            <p:ph type="title"/>
          </p:nvPr>
        </p:nvSpPr>
        <p:spPr>
          <a:xfrm>
            <a:off x="430625" y="11597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Lato Black"/>
              <a:buAutoNum type="arabicPeriod"/>
            </a:pPr>
            <a:r>
              <a:rPr lang="en" sz="22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Internet</a:t>
            </a:r>
            <a:endParaRPr sz="22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/>
          <p:nvPr/>
        </p:nvSpPr>
        <p:spPr>
          <a:xfrm>
            <a:off x="4334075" y="1546725"/>
            <a:ext cx="4713600" cy="3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48655"/>
            <a:ext cx="85206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Recommendation 1:  2  Profitable Amenities Hosts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                                                  Should Offer (cont.)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700149"/>
            <a:ext cx="3999900" cy="30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Hosts should offer 24-Hour Check-In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24-Hour Check-In is 65% more profitable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Convenient and Flexible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45% of our Hosts offer 24-Hour Check-In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can improve that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430625" y="11597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Lato Black"/>
              <a:buAutoNum type="arabicPeriod" startAt="2"/>
            </a:pPr>
            <a:r>
              <a:rPr lang="en" sz="22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24-Hour Check-In</a:t>
            </a:r>
            <a:endParaRPr sz="22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19" name="Google Shape;119;p22" title="Why Hosts Should Offer 24-Hour Check-I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450" y="1672838"/>
            <a:ext cx="4410849" cy="291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865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Recommendation 2: Strict Cancellation Policy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948550" y="1013350"/>
            <a:ext cx="3999900" cy="4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Listings with a strict cancellation policy: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Generate 16% more revenue than a moderate policy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Generate 177% more revenue than a flexible policy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clear cancellation policy helps both guests and hosts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47% of our Hosts have a strict cancellation policy.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Craft a cancellation policy guideline for our hosts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205624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135375" y="1546725"/>
            <a:ext cx="4713600" cy="3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 title="Cancellation Policy and Reven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75" y="1644150"/>
            <a:ext cx="4450200" cy="297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Recommendation 3: Ideal Bed Type - Real Beds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3999900" cy="36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Real beds generate 83% more revenue than other bed types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Guests prefer real beds over other bed types (e.g. couches, air mattresses)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97.5% of our hosts offer real beds at their listings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We can guide the rest toward compliance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Better for our hosts, better for our customers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/>
          <p:nvPr/>
        </p:nvSpPr>
        <p:spPr>
          <a:xfrm>
            <a:off x="4311600" y="1546725"/>
            <a:ext cx="4713600" cy="3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 title="Bed Type and Reven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800" y="1647812"/>
            <a:ext cx="4453200" cy="29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35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Recommendation 4: Offer Entire Homes/Apartments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867125" y="1036500"/>
            <a:ext cx="4158000" cy="4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Entire Homes/Apartment generate: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65% more revenue than private room listings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258% more revenue than shared room listings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Our guests seem to prefer this listing type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Sets us apart from our competitors (e.g. Airbnb)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67.9% of our Hosts offer Entire Homes/Apartments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○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Guide our current and potential hosts toward this offering type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153525" y="1485300"/>
            <a:ext cx="4713600" cy="3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 title="Entire Homes/Apartments Earn the Most Revenue on Aver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13" y="1589975"/>
            <a:ext cx="4572624" cy="295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Recommendation 5: Generate More Reviews</a:t>
            </a:r>
            <a:endParaRPr sz="2400">
              <a:solidFill>
                <a:srgbClr val="434343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more reviews a listing receives, the more revenue it generates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More reviews help guests feel more comfortable booking a listing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How can we help our hosts generate more positive reviews?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 factors to focus 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6852" y="-98149"/>
            <a:ext cx="2270975" cy="134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/>
          <p:nvPr/>
        </p:nvSpPr>
        <p:spPr>
          <a:xfrm>
            <a:off x="4311600" y="1485300"/>
            <a:ext cx="4713600" cy="3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 title="Average Number of Reviews and Pseudo-Reven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250" y="1537637"/>
            <a:ext cx="4570299" cy="30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thstream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