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/>
    <p:restoredTop sz="94684"/>
  </p:normalViewPr>
  <p:slideViewPr>
    <p:cSldViewPr snapToGrid="0" snapToObjects="1">
      <p:cViewPr>
        <p:scale>
          <a:sx n="131" d="100"/>
          <a:sy n="131" d="100"/>
        </p:scale>
        <p:origin x="-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anmaria/Documents/DA_-_car_id_mapp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anmaria/Documents/DA_-_car_id_mapp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anmaria/Documents/DA_-_car_id_mapp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danmaria\Documents\DA_-_car_id_mapp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[DA_-_car_id_mapping.xlsx]Pivot_Total_Annual_Revenue!PivotTable8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Annual Revenue Top 10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Pivot_Total_Annual_Revenue!$B$3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Pivot_Total_Annual_Revenue!$A$4:$A$37</c:f>
              <c:multiLvlStrCache>
                <c:ptCount val="30"/>
                <c:lvl>
                  <c:pt idx="0">
                    <c:v>BMW</c:v>
                  </c:pt>
                  <c:pt idx="1">
                    <c:v>Mercedes-Benz</c:v>
                  </c:pt>
                  <c:pt idx="2">
                    <c:v>Volkswagen</c:v>
                  </c:pt>
                  <c:pt idx="3">
                    <c:v>Pontiac</c:v>
                  </c:pt>
                  <c:pt idx="4">
                    <c:v>GMC</c:v>
                  </c:pt>
                  <c:pt idx="5">
                    <c:v>Mitsubishi</c:v>
                  </c:pt>
                  <c:pt idx="6">
                    <c:v>Dodge</c:v>
                  </c:pt>
                  <c:pt idx="7">
                    <c:v>Toyota</c:v>
                  </c:pt>
                  <c:pt idx="8">
                    <c:v>Chevrolet</c:v>
                  </c:pt>
                  <c:pt idx="9">
                    <c:v>Ford</c:v>
                  </c:pt>
                  <c:pt idx="10">
                    <c:v>Volkswagen</c:v>
                  </c:pt>
                  <c:pt idx="11">
                    <c:v>GMC</c:v>
                  </c:pt>
                  <c:pt idx="12">
                    <c:v>Pontiac</c:v>
                  </c:pt>
                  <c:pt idx="13">
                    <c:v>BMW</c:v>
                  </c:pt>
                  <c:pt idx="14">
                    <c:v>Mercedes-Benz</c:v>
                  </c:pt>
                  <c:pt idx="15">
                    <c:v>Mitsubishi</c:v>
                  </c:pt>
                  <c:pt idx="16">
                    <c:v>Toyota</c:v>
                  </c:pt>
                  <c:pt idx="17">
                    <c:v>Dodge</c:v>
                  </c:pt>
                  <c:pt idx="18">
                    <c:v>Chevrolet</c:v>
                  </c:pt>
                  <c:pt idx="19">
                    <c:v>Ford</c:v>
                  </c:pt>
                  <c:pt idx="20">
                    <c:v>BMW</c:v>
                  </c:pt>
                  <c:pt idx="21">
                    <c:v>Pontiac</c:v>
                  </c:pt>
                  <c:pt idx="22">
                    <c:v>Mazda</c:v>
                  </c:pt>
                  <c:pt idx="23">
                    <c:v>Volkswagen</c:v>
                  </c:pt>
                  <c:pt idx="24">
                    <c:v>Mitsubishi</c:v>
                  </c:pt>
                  <c:pt idx="25">
                    <c:v>Toyota</c:v>
                  </c:pt>
                  <c:pt idx="26">
                    <c:v>GMC</c:v>
                  </c:pt>
                  <c:pt idx="27">
                    <c:v>Dodge</c:v>
                  </c:pt>
                  <c:pt idx="28">
                    <c:v>Chevrolet</c:v>
                  </c:pt>
                  <c:pt idx="29">
                    <c:v>Ford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</c:lvl>
              </c:multiLvlStrCache>
            </c:multiLvlStrRef>
          </c:cat>
          <c:val>
            <c:numRef>
              <c:f>Pivot_Total_Annual_Revenue!$B$4:$B$37</c:f>
              <c:numCache>
                <c:formatCode>_("$"* #,##0.00_);_("$"* \(#,##0.00\);_("$"* "-"??_);_(@_)</c:formatCode>
                <c:ptCount val="30"/>
                <c:pt idx="0">
                  <c:v>541805</c:v>
                </c:pt>
                <c:pt idx="1">
                  <c:v>647209</c:v>
                </c:pt>
                <c:pt idx="2">
                  <c:v>662181</c:v>
                </c:pt>
                <c:pt idx="3">
                  <c:v>685064</c:v>
                </c:pt>
                <c:pt idx="4">
                  <c:v>687894</c:v>
                </c:pt>
                <c:pt idx="5">
                  <c:v>702624</c:v>
                </c:pt>
                <c:pt idx="6">
                  <c:v>738456</c:v>
                </c:pt>
                <c:pt idx="7">
                  <c:v>862229</c:v>
                </c:pt>
                <c:pt idx="8">
                  <c:v>1416026</c:v>
                </c:pt>
                <c:pt idx="9">
                  <c:v>1548326</c:v>
                </c:pt>
                <c:pt idx="10">
                  <c:v>558244</c:v>
                </c:pt>
                <c:pt idx="11">
                  <c:v>584643</c:v>
                </c:pt>
                <c:pt idx="12">
                  <c:v>624998</c:v>
                </c:pt>
                <c:pt idx="13">
                  <c:v>660876</c:v>
                </c:pt>
                <c:pt idx="14">
                  <c:v>687854</c:v>
                </c:pt>
                <c:pt idx="15">
                  <c:v>696816</c:v>
                </c:pt>
                <c:pt idx="16">
                  <c:v>777426</c:v>
                </c:pt>
                <c:pt idx="17">
                  <c:v>1079932</c:v>
                </c:pt>
                <c:pt idx="18">
                  <c:v>1544040</c:v>
                </c:pt>
                <c:pt idx="19">
                  <c:v>1662504</c:v>
                </c:pt>
                <c:pt idx="20">
                  <c:v>619062</c:v>
                </c:pt>
                <c:pt idx="21">
                  <c:v>668373</c:v>
                </c:pt>
                <c:pt idx="22">
                  <c:v>669597</c:v>
                </c:pt>
                <c:pt idx="23">
                  <c:v>679472</c:v>
                </c:pt>
                <c:pt idx="24">
                  <c:v>700726</c:v>
                </c:pt>
                <c:pt idx="25">
                  <c:v>805436</c:v>
                </c:pt>
                <c:pt idx="26">
                  <c:v>887921</c:v>
                </c:pt>
                <c:pt idx="27">
                  <c:v>1178748</c:v>
                </c:pt>
                <c:pt idx="28">
                  <c:v>1248283</c:v>
                </c:pt>
                <c:pt idx="29">
                  <c:v>1400661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4-A445-BA52-2F4A18437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9750351"/>
        <c:axId val="2080310095"/>
      </c:barChart>
      <c:catAx>
        <c:axId val="207975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310095"/>
        <c:crosses val="autoZero"/>
        <c:auto val="1"/>
        <c:lblAlgn val="ctr"/>
        <c:lblOffset val="100"/>
        <c:noMultiLvlLbl val="0"/>
      </c:catAx>
      <c:valAx>
        <c:axId val="208031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975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[DA_-_car_id_mapping.xlsx]Pivot_Total_Annual_Cost!PivotTable7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Annual Cost Top 10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Pivot_Total_Annual_Cost!$B$3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Pivot_Total_Annual_Cost!$A$4:$A$37</c:f>
              <c:multiLvlStrCache>
                <c:ptCount val="30"/>
                <c:lvl>
                  <c:pt idx="0">
                    <c:v>BMW</c:v>
                  </c:pt>
                  <c:pt idx="1">
                    <c:v>Volkswagen</c:v>
                  </c:pt>
                  <c:pt idx="2">
                    <c:v>Mercedes-Benz</c:v>
                  </c:pt>
                  <c:pt idx="3">
                    <c:v>GMC</c:v>
                  </c:pt>
                  <c:pt idx="4">
                    <c:v>Pontiac</c:v>
                  </c:pt>
                  <c:pt idx="5">
                    <c:v>Dodge</c:v>
                  </c:pt>
                  <c:pt idx="6">
                    <c:v>Mitsubishi</c:v>
                  </c:pt>
                  <c:pt idx="7">
                    <c:v>Toyota</c:v>
                  </c:pt>
                  <c:pt idx="8">
                    <c:v>Chevrolet</c:v>
                  </c:pt>
                  <c:pt idx="9">
                    <c:v>Ford</c:v>
                  </c:pt>
                  <c:pt idx="10">
                    <c:v>Nissan</c:v>
                  </c:pt>
                  <c:pt idx="11">
                    <c:v>GMC</c:v>
                  </c:pt>
                  <c:pt idx="12">
                    <c:v>BMW</c:v>
                  </c:pt>
                  <c:pt idx="13">
                    <c:v>Mitsubishi</c:v>
                  </c:pt>
                  <c:pt idx="14">
                    <c:v>Pontiac</c:v>
                  </c:pt>
                  <c:pt idx="15">
                    <c:v>Mercedes-Benz</c:v>
                  </c:pt>
                  <c:pt idx="16">
                    <c:v>Toyota</c:v>
                  </c:pt>
                  <c:pt idx="17">
                    <c:v>Dodge</c:v>
                  </c:pt>
                  <c:pt idx="18">
                    <c:v>Chevrolet</c:v>
                  </c:pt>
                  <c:pt idx="19">
                    <c:v>Ford</c:v>
                  </c:pt>
                  <c:pt idx="20">
                    <c:v>BMW</c:v>
                  </c:pt>
                  <c:pt idx="21">
                    <c:v>Pontiac</c:v>
                  </c:pt>
                  <c:pt idx="22">
                    <c:v>Mazda</c:v>
                  </c:pt>
                  <c:pt idx="23">
                    <c:v>Mitsubishi</c:v>
                  </c:pt>
                  <c:pt idx="24">
                    <c:v>Volkswagen</c:v>
                  </c:pt>
                  <c:pt idx="25">
                    <c:v>Toyota</c:v>
                  </c:pt>
                  <c:pt idx="26">
                    <c:v>GMC</c:v>
                  </c:pt>
                  <c:pt idx="27">
                    <c:v>Dodge</c:v>
                  </c:pt>
                  <c:pt idx="28">
                    <c:v>Chevrolet</c:v>
                  </c:pt>
                  <c:pt idx="29">
                    <c:v>Ford</c:v>
                  </c:pt>
                </c:lvl>
                <c:lvl>
                  <c:pt idx="0">
                    <c:v>2016</c:v>
                  </c:pt>
                  <c:pt idx="10">
                    <c:v>2017</c:v>
                  </c:pt>
                  <c:pt idx="20">
                    <c:v>2018</c:v>
                  </c:pt>
                </c:lvl>
              </c:multiLvlStrCache>
            </c:multiLvlStrRef>
          </c:cat>
          <c:val>
            <c:numRef>
              <c:f>Pivot_Total_Annual_Cost!$B$4:$B$37</c:f>
              <c:numCache>
                <c:formatCode>_("$"* #,##0.00_);_("$"* \(#,##0.00\);_("$"* "-"??_);_(@_)</c:formatCode>
                <c:ptCount val="30"/>
                <c:pt idx="0">
                  <c:v>318931.69</c:v>
                </c:pt>
                <c:pt idx="1">
                  <c:v>362218.56000000006</c:v>
                </c:pt>
                <c:pt idx="2">
                  <c:v>367889.38999999984</c:v>
                </c:pt>
                <c:pt idx="3">
                  <c:v>390810.52999999991</c:v>
                </c:pt>
                <c:pt idx="4">
                  <c:v>395398.07999999996</c:v>
                </c:pt>
                <c:pt idx="5">
                  <c:v>407302.3899999999</c:v>
                </c:pt>
                <c:pt idx="6">
                  <c:v>428466.39</c:v>
                </c:pt>
                <c:pt idx="7">
                  <c:v>512982.47000000009</c:v>
                </c:pt>
                <c:pt idx="8">
                  <c:v>818222.68</c:v>
                </c:pt>
                <c:pt idx="9">
                  <c:v>853299.25999999966</c:v>
                </c:pt>
                <c:pt idx="10">
                  <c:v>319563.53000000003</c:v>
                </c:pt>
                <c:pt idx="11">
                  <c:v>347105.99000000005</c:v>
                </c:pt>
                <c:pt idx="12">
                  <c:v>370421.15</c:v>
                </c:pt>
                <c:pt idx="13">
                  <c:v>373223.4</c:v>
                </c:pt>
                <c:pt idx="14">
                  <c:v>373785.94</c:v>
                </c:pt>
                <c:pt idx="15">
                  <c:v>406723.90000000014</c:v>
                </c:pt>
                <c:pt idx="16">
                  <c:v>423811.07999999996</c:v>
                </c:pt>
                <c:pt idx="17">
                  <c:v>602789.1100000001</c:v>
                </c:pt>
                <c:pt idx="18">
                  <c:v>880918.93999999971</c:v>
                </c:pt>
                <c:pt idx="19">
                  <c:v>930723.53</c:v>
                </c:pt>
                <c:pt idx="20">
                  <c:v>360539.96000000008</c:v>
                </c:pt>
                <c:pt idx="21">
                  <c:v>381911.75000000006</c:v>
                </c:pt>
                <c:pt idx="22">
                  <c:v>393600.35000000003</c:v>
                </c:pt>
                <c:pt idx="23">
                  <c:v>405592.77</c:v>
                </c:pt>
                <c:pt idx="24">
                  <c:v>416667.23999999993</c:v>
                </c:pt>
                <c:pt idx="25">
                  <c:v>444775.31999999983</c:v>
                </c:pt>
                <c:pt idx="26">
                  <c:v>505316.57</c:v>
                </c:pt>
                <c:pt idx="27">
                  <c:v>678485.06000000017</c:v>
                </c:pt>
                <c:pt idx="28">
                  <c:v>699643.78000000038</c:v>
                </c:pt>
                <c:pt idx="29">
                  <c:v>810970.05000000028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6-7B46-A6CD-43565E52E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2994191"/>
        <c:axId val="2073796335"/>
      </c:barChart>
      <c:catAx>
        <c:axId val="207299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3796335"/>
        <c:crosses val="autoZero"/>
        <c:auto val="1"/>
        <c:lblAlgn val="ctr"/>
        <c:lblOffset val="100"/>
        <c:noMultiLvlLbl val="0"/>
      </c:catAx>
      <c:valAx>
        <c:axId val="207379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994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</a:t>
            </a:r>
            <a:r>
              <a:rPr lang="en-US" baseline="0"/>
              <a:t> Profit Vs. Baseline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Model!$E$6</c:f>
              <c:numCache>
                <c:formatCode>_("$"* #,##0.00_);_("$"* \(#,##0.00\);_("$"* "-"??_);_(@_)</c:formatCode>
                <c:ptCount val="1"/>
                <c:pt idx="0">
                  <c:v>11245335.139999999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A-3E47-8D62-35BABE32B09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Model!$E$13</c:f>
              <c:numCache>
                <c:formatCode>_("$"* #,##0.00_);_("$"* \(#,##0.00\);_("$"* "-"??_);_(@_)</c:formatCode>
                <c:ptCount val="1"/>
                <c:pt idx="0">
                  <c:v>11545335.139999999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A-3E47-8D62-35BABE32B0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5450799"/>
        <c:axId val="1714450751"/>
      </c:barChart>
      <c:catAx>
        <c:axId val="171545079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Baseline</a:t>
                </a:r>
                <a:r>
                  <a:rPr lang="en-US" baseline="0"/>
                  <a:t>         New Profit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6977871300083524"/>
              <c:y val="0.889778562555821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714450751"/>
        <c:crosses val="autoZero"/>
        <c:auto val="1"/>
        <c:lblAlgn val="ctr"/>
        <c:lblOffset val="100"/>
        <c:noMultiLvlLbl val="0"/>
      </c:catAx>
      <c:valAx>
        <c:axId val="171445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45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[DA_-_car_id_mapping.xlsx]New Insurance!PivotTable2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</a:t>
            </a:r>
            <a:r>
              <a:rPr lang="en-US" baseline="0"/>
              <a:t> Insurance V. New Car Insurance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'New Insurance'!$B$3</c:f>
              <c:strCache>
                <c:ptCount val="1"/>
                <c:pt idx="0">
                  <c:v>Sum of New_insurance_amount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'New Insurance'!$A$4:$A$15</c:f>
              <c:multiLvlStrCache>
                <c:ptCount val="10"/>
                <c:lvl>
                  <c:pt idx="0">
                    <c:v>BMW</c:v>
                  </c:pt>
                  <c:pt idx="1">
                    <c:v>Chevrolet</c:v>
                  </c:pt>
                  <c:pt idx="2">
                    <c:v>Dodge</c:v>
                  </c:pt>
                  <c:pt idx="3">
                    <c:v>Ford</c:v>
                  </c:pt>
                  <c:pt idx="4">
                    <c:v>GMC</c:v>
                  </c:pt>
                  <c:pt idx="5">
                    <c:v>Mazda</c:v>
                  </c:pt>
                  <c:pt idx="6">
                    <c:v>Mitsubishi</c:v>
                  </c:pt>
                  <c:pt idx="7">
                    <c:v>Pontiac</c:v>
                  </c:pt>
                  <c:pt idx="8">
                    <c:v>Toyota</c:v>
                  </c:pt>
                  <c:pt idx="9">
                    <c:v>Volkswagen</c:v>
                  </c:pt>
                </c:lvl>
                <c:lvl>
                  <c:pt idx="0">
                    <c:v>2018</c:v>
                  </c:pt>
                </c:lvl>
              </c:multiLvlStrCache>
            </c:multiLvlStrRef>
          </c:cat>
          <c:val>
            <c:numRef>
              <c:f>'New Insurance'!$B$4:$B$15</c:f>
              <c:numCache>
                <c:formatCode>_("$"* #,##0.00_);_("$"* \(#,##0.00\);_("$"* "-"??_);_(@_)</c:formatCode>
                <c:ptCount val="10"/>
                <c:pt idx="0">
                  <c:v>4282.344000000001</c:v>
                </c:pt>
                <c:pt idx="1">
                  <c:v>8387.5049999999992</c:v>
                </c:pt>
                <c:pt idx="2">
                  <c:v>8159.9940000000024</c:v>
                </c:pt>
                <c:pt idx="3">
                  <c:v>9458.1450000000004</c:v>
                </c:pt>
                <c:pt idx="4">
                  <c:v>6319.9350000000004</c:v>
                </c:pt>
                <c:pt idx="5">
                  <c:v>4885.920000000001</c:v>
                </c:pt>
                <c:pt idx="6">
                  <c:v>4821.2189999999991</c:v>
                </c:pt>
                <c:pt idx="7">
                  <c:v>4338.1080000000002</c:v>
                </c:pt>
                <c:pt idx="8">
                  <c:v>5211.8280000000013</c:v>
                </c:pt>
                <c:pt idx="9">
                  <c:v>4898.8980000000001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3-FD48-A69C-C615D5E65504}"/>
            </c:ext>
          </c:extLst>
        </c:ser>
        <c:ser>
          <c:idx val="1"/>
          <c:order val="1"/>
          <c:tx>
            <c:strRef>
              <c:f>'New Insurance'!$C$3</c:f>
              <c:strCache>
                <c:ptCount val="1"/>
                <c:pt idx="0">
                  <c:v>Sum of car_insurance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'New Insurance'!$A$4:$A$15</c:f>
              <c:multiLvlStrCache>
                <c:ptCount val="10"/>
                <c:lvl>
                  <c:pt idx="0">
                    <c:v>BMW</c:v>
                  </c:pt>
                  <c:pt idx="1">
                    <c:v>Chevrolet</c:v>
                  </c:pt>
                  <c:pt idx="2">
                    <c:v>Dodge</c:v>
                  </c:pt>
                  <c:pt idx="3">
                    <c:v>Ford</c:v>
                  </c:pt>
                  <c:pt idx="4">
                    <c:v>GMC</c:v>
                  </c:pt>
                  <c:pt idx="5">
                    <c:v>Mazda</c:v>
                  </c:pt>
                  <c:pt idx="6">
                    <c:v>Mitsubishi</c:v>
                  </c:pt>
                  <c:pt idx="7">
                    <c:v>Pontiac</c:v>
                  </c:pt>
                  <c:pt idx="8">
                    <c:v>Toyota</c:v>
                  </c:pt>
                  <c:pt idx="9">
                    <c:v>Volkswagen</c:v>
                  </c:pt>
                </c:lvl>
                <c:lvl>
                  <c:pt idx="0">
                    <c:v>2018</c:v>
                  </c:pt>
                </c:lvl>
              </c:multiLvlStrCache>
            </c:multiLvlStrRef>
          </c:cat>
          <c:val>
            <c:numRef>
              <c:f>'New Insurance'!$C$4:$C$15</c:f>
              <c:numCache>
                <c:formatCode>_("$"* #,##0.00_);_("$"* \(#,##0.00\);_("$"* "-"??_);_(@_)</c:formatCode>
                <c:ptCount val="10"/>
                <c:pt idx="0">
                  <c:v>4758.16</c:v>
                </c:pt>
                <c:pt idx="1">
                  <c:v>9319.4499999999989</c:v>
                </c:pt>
                <c:pt idx="2">
                  <c:v>9066.6600000000017</c:v>
                </c:pt>
                <c:pt idx="3">
                  <c:v>10509.049999999994</c:v>
                </c:pt>
                <c:pt idx="4">
                  <c:v>7022.1500000000024</c:v>
                </c:pt>
                <c:pt idx="5">
                  <c:v>5428.7999999999993</c:v>
                </c:pt>
                <c:pt idx="6">
                  <c:v>5356.9099999999989</c:v>
                </c:pt>
                <c:pt idx="7">
                  <c:v>4820.1200000000008</c:v>
                </c:pt>
                <c:pt idx="8">
                  <c:v>5790.92</c:v>
                </c:pt>
                <c:pt idx="9">
                  <c:v>5443.2200000000012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93-FD48-A69C-C615D5E655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96237535"/>
        <c:axId val="1225888815"/>
      </c:barChart>
      <c:catAx>
        <c:axId val="79623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5888815"/>
        <c:crosses val="autoZero"/>
        <c:auto val="1"/>
        <c:lblAlgn val="ctr"/>
        <c:lblOffset val="100"/>
        <c:noMultiLvlLbl val="0"/>
      </c:catAx>
      <c:valAx>
        <c:axId val="1225888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23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42401718227843"/>
          <c:y val="0.49272609321812738"/>
          <c:w val="0.15774538172482538"/>
          <c:h val="0.226945777881887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CCAAD-A7DF-7944-9BF6-4645642DF61D}" type="datetimeFigureOut">
              <a:rPr lang="en-US" smtClean="0"/>
              <a:t>8/2/22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B8DB1-9A3E-3B42-B128-974FF4661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8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73 different makes, in total we have </a:t>
            </a:r>
            <a:r>
              <a:rPr lang="en-US"/>
              <a:t>4000 vehicles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B8DB1-9A3E-3B42-B128-974FF4661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2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7/10/22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7/10/22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4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7/10/22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7/10/22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7/10/22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Closeup of a feather against a blue background">
            <a:extLst>
              <a:ext uri="{FF2B5EF4-FFF2-40B4-BE49-F238E27FC236}">
                <a16:creationId xmlns:a16="http://schemas.microsoft.com/office/drawing/2014/main" id="{70F8312A-8343-C219-66CC-53E54903A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414"/>
          <a:stretch/>
        </p:blipFill>
        <p:spPr>
          <a:xfrm>
            <a:off x="-3049" y="33688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14338-07F7-4C37-E2E0-E67C80B00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 Revenue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Proposal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21E1E-08F8-684D-4ADF-EB3DB91D7B73}"/>
              </a:ext>
            </a:extLst>
          </p:cNvPr>
          <p:cNvSpPr txBox="1"/>
          <p:nvPr/>
        </p:nvSpPr>
        <p:spPr>
          <a:xfrm>
            <a:off x="807720" y="3312656"/>
            <a:ext cx="5554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Prepared For:  Lariat</a:t>
            </a:r>
          </a:p>
          <a:p>
            <a:endParaRPr lang="en-US" sz="2800" b="1" dirty="0"/>
          </a:p>
          <a:p>
            <a:r>
              <a:rPr lang="en-US" sz="2800" b="1" dirty="0"/>
              <a:t>Presented by Maria </a:t>
            </a:r>
            <a:r>
              <a:rPr lang="en-US" sz="2800" b="1" dirty="0" err="1"/>
              <a:t>Yavorska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7926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00D-B83A-57A4-386E-CB25F61E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-Finding a way to increase revenue for Car Rentals.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-Comparing Cost and Revenue by each profitable car.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-Figuring out the profit margin after cost basis.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-Learning which car brings in the most  revenue.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6CB19-6979-C774-FDDC-75E3CC6EFF61}"/>
              </a:ext>
            </a:extLst>
          </p:cNvPr>
          <p:cNvSpPr txBox="1"/>
          <p:nvPr/>
        </p:nvSpPr>
        <p:spPr>
          <a:xfrm>
            <a:off x="673768" y="156411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Goals of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189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DDB0-EAED-06D2-6AB7-36250EA0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-Total Revenue for Top 10 cars.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 cars in 2016,2017, 2018(FORD  over $1,400,000, Chevrolet over $1,200,000 and Dodge in year 2017-2018 )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-Same steady cars have been bringing in revenue on a yearly basis.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D49A4C-C76D-D6F2-D184-A54CE4378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67537"/>
              </p:ext>
            </p:extLst>
          </p:nvPr>
        </p:nvGraphicFramePr>
        <p:xfrm>
          <a:off x="6096000" y="969963"/>
          <a:ext cx="5905500" cy="487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F78238-F9EC-0028-F4DE-0092FC179DD1}"/>
              </a:ext>
            </a:extLst>
          </p:cNvPr>
          <p:cNvSpPr txBox="1"/>
          <p:nvPr/>
        </p:nvSpPr>
        <p:spPr>
          <a:xfrm>
            <a:off x="517870" y="204537"/>
            <a:ext cx="502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Scenario 1: Top 10 Revenue</a:t>
            </a:r>
          </a:p>
        </p:txBody>
      </p:sp>
    </p:spTree>
    <p:extLst>
      <p:ext uri="{BB962C8B-B14F-4D97-AF65-F5344CB8AC3E}">
        <p14:creationId xmlns:p14="http://schemas.microsoft.com/office/powerpoint/2010/main" val="168739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373-3B56-AC91-6034-7B1CCC2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 10 cost cars.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Top cars cost for 2016,2017,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2018(Ford under  $950,000, Chevrolet under $900,000, all other makes are all steady over the years)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Cost in 2018, is lower than in 2017 and 2016 for Ford and Chevrolet.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9BF1A-B8E1-F453-9AA4-6F21F4DDDD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2738" y="969963"/>
          <a:ext cx="5021262" cy="487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F06764-A879-58F5-5CC5-DE0D66D9459F}"/>
              </a:ext>
            </a:extLst>
          </p:cNvPr>
          <p:cNvSpPr txBox="1"/>
          <p:nvPr/>
        </p:nvSpPr>
        <p:spPr>
          <a:xfrm>
            <a:off x="650218" y="178007"/>
            <a:ext cx="502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Scenario 2: Top 10 Cost</a:t>
            </a:r>
          </a:p>
        </p:txBody>
      </p:sp>
    </p:spTree>
    <p:extLst>
      <p:ext uri="{BB962C8B-B14F-4D97-AF65-F5344CB8AC3E}">
        <p14:creationId xmlns:p14="http://schemas.microsoft.com/office/powerpoint/2010/main" val="337293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CF4-2DF1-609C-BA1C-A1E7C9CE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391912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 we offer more Fords (342), Chevrolet  (316), Dodge (225) car rentals we will lower the cost on other cars and be able to make a profit. Take away the least profitable cars such as Mercury Grand Marquis which is -$3,778 in profit(23 cars),Pontiac GTO -$2,773 in profit(9 cars)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-Decrease expense that goes towards car insurance. If we decrease car insurance by 10%(next slide)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-New profit would be $11,545,335.14 if we increased the revenue to $100,000 instead of the $11,245,335.14 seen.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If no action is taken than the client will continue to stay at the same level on profit, and will not be able to grow.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BDB055-E181-244E-102B-3DD1CE947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5036"/>
              </p:ext>
            </p:extLst>
          </p:nvPr>
        </p:nvGraphicFramePr>
        <p:xfrm>
          <a:off x="6662738" y="969963"/>
          <a:ext cx="5021262" cy="4870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A8316F-5CC3-DE56-ECBD-0FC8C50E8FA1}"/>
              </a:ext>
            </a:extLst>
          </p:cNvPr>
          <p:cNvSpPr txBox="1"/>
          <p:nvPr/>
        </p:nvSpPr>
        <p:spPr>
          <a:xfrm>
            <a:off x="517870" y="156410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Call to Action</a:t>
            </a:r>
          </a:p>
        </p:txBody>
      </p:sp>
    </p:spTree>
    <p:extLst>
      <p:ext uri="{BB962C8B-B14F-4D97-AF65-F5344CB8AC3E}">
        <p14:creationId xmlns:p14="http://schemas.microsoft.com/office/powerpoint/2010/main" val="429354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13340-FA5C-8841-1C6E-21711403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542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-Decreasing insurance by 10% in one year Ford would be $9,458.15 instead of the $10,509.05 for one month on all fords, the same goes for Chevrolet it goes from $9,319.45 to $8,387.51. </a:t>
            </a:r>
            <a:br>
              <a:rPr lang="en-US" sz="2000" dirty="0"/>
            </a:br>
            <a:r>
              <a:rPr lang="en-US" sz="2000" dirty="0"/>
              <a:t>-This can also be used to help guide in how many more Fords and Chevrolets we currently have.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695B75A-61E3-A266-44A3-B44088E7D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896834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292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B242-36A3-7DA9-3D56-0D7D1DC9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7259643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213A3A"/>
      </a:dk2>
      <a:lt2>
        <a:srgbClr val="E8E7E2"/>
      </a:lt2>
      <a:accent1>
        <a:srgbClr val="969FC6"/>
      </a:accent1>
      <a:accent2>
        <a:srgbClr val="7FA2BA"/>
      </a:accent2>
      <a:accent3>
        <a:srgbClr val="82ACAB"/>
      </a:accent3>
      <a:accent4>
        <a:srgbClr val="77AE96"/>
      </a:accent4>
      <a:accent5>
        <a:srgbClr val="84AE8A"/>
      </a:accent5>
      <a:accent6>
        <a:srgbClr val="87AF78"/>
      </a:accent6>
      <a:hlink>
        <a:srgbClr val="8D835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34285</TotalTime>
  <Words>425</Words>
  <Application>Microsoft Macintosh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Calibri</vt:lpstr>
      <vt:lpstr>Times New Roman</vt:lpstr>
      <vt:lpstr>GestaltVTI</vt:lpstr>
      <vt:lpstr>Car Revenue Proposal</vt:lpstr>
      <vt:lpstr>-Finding a way to increase revenue for Car Rentals.  -Comparing Cost and Revenue by each profitable car.  -Figuring out the profit margin after cost basis.   -Learning which car brings in the most  revenue.</vt:lpstr>
      <vt:lpstr>-Total Revenue for Top 10 cars.  -Top cars in 2016,2017, 2018(FORD  over $1,400,000, Chevrolet over $1,200,000 and Dodge in year 2017-2018 )  -Same steady cars have been bringing in revenue on a yearly basis. </vt:lpstr>
      <vt:lpstr>-Top 10 cost cars.  - Top cars cost for 2016,2017, 2018(Ford under  $950,000, Chevrolet under $900,000, all other makes are all steady over the years)  -The Cost in 2018, is lower than in 2017 and 2016 for Ford and Chevrolet. </vt:lpstr>
      <vt:lpstr>-If we offer more Fords (342), Chevrolet  (316), Dodge (225) car rentals we will lower the cost on other cars and be able to make a profit. Take away the least profitable cars such as Mercury Grand Marquis which is -$3,778 in profit(23 cars),Pontiac GTO -$2,773 in profit(9 cars) -Decrease expense that goes towards car insurance. If we decrease car insurance by 10%(next slide)   -New profit would be $11,545,335.14 if we increased the revenue to $100,000 instead of the $11,245,335.14 seen.  - If no action is taken than the client will continue to stay at the same level on profit, and will not be able to grow.</vt:lpstr>
      <vt:lpstr>-Decreasing insurance by 10% in one year Ford would be $9,458.15 instead of the $10,509.05 for one month on all fords, the same goes for Chevrolet it goes from $9,319.45 to $8,387.51.  -This can also be used to help guide in how many more Fords and Chevrolets we currently have.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Revenue Proposal</dc:title>
  <dc:creator>maria yavorska</dc:creator>
  <cp:lastModifiedBy>maria yavorska</cp:lastModifiedBy>
  <cp:revision>25</cp:revision>
  <dcterms:created xsi:type="dcterms:W3CDTF">2022-06-30T06:55:24Z</dcterms:created>
  <dcterms:modified xsi:type="dcterms:W3CDTF">2022-08-02T21:48:20Z</dcterms:modified>
</cp:coreProperties>
</file>