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5" r:id="rId8"/>
    <p:sldId id="266" r:id="rId9"/>
    <p:sldId id="262" r:id="rId10"/>
    <p:sldId id="263" r:id="rId11"/>
    <p:sldId id="264"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 id="281"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0AD0F0-FE8C-4646-88B8-F4DE7034497E}">
          <p14:sldIdLst>
            <p14:sldId id="256"/>
            <p14:sldId id="257"/>
            <p14:sldId id="260"/>
            <p14:sldId id="261"/>
            <p14:sldId id="258"/>
            <p14:sldId id="259"/>
            <p14:sldId id="265"/>
            <p14:sldId id="266"/>
            <p14:sldId id="262"/>
            <p14:sldId id="263"/>
            <p14:sldId id="264"/>
            <p14:sldId id="267"/>
          </p14:sldIdLst>
        </p14:section>
        <p14:section name="Untitled Section" id="{9C5C137F-4523-42D5-8AEF-9B23DD92F3DD}">
          <p14:sldIdLst>
            <p14:sldId id="268"/>
            <p14:sldId id="269"/>
            <p14:sldId id="270"/>
            <p14:sldId id="272"/>
            <p14:sldId id="273"/>
            <p14:sldId id="274"/>
            <p14:sldId id="275"/>
            <p14:sldId id="276"/>
            <p14:sldId id="277"/>
            <p14:sldId id="278"/>
            <p14:sldId id="279"/>
            <p14:sldId id="280"/>
            <p14:sldId id="271"/>
            <p14:sldId id="281"/>
            <p14:sldId id="283"/>
            <p14:sldId id="284"/>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364904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212678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413609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364688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59703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137288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322857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23294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404677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54772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5D5095E-E995-4539-BA9F-38B84365C9C5}" type="datetimeFigureOut">
              <a:rPr lang="en-US" smtClean="0"/>
              <a:t>12/7/2022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FC2A379-98A7-4004-BF85-886C48ABA655}" type="slidenum">
              <a:rPr lang="en-US" smtClean="0"/>
              <a:t>‹#›</a:t>
            </a:fld>
            <a:endParaRPr lang="en-US"/>
          </a:p>
        </p:txBody>
      </p:sp>
    </p:spTree>
    <p:extLst>
      <p:ext uri="{BB962C8B-B14F-4D97-AF65-F5344CB8AC3E}">
        <p14:creationId xmlns:p14="http://schemas.microsoft.com/office/powerpoint/2010/main" val="95908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5095E-E995-4539-BA9F-38B84365C9C5}" type="datetimeFigureOut">
              <a:rPr lang="en-US" smtClean="0"/>
              <a:t>12/7/2022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A379-98A7-4004-BF85-886C48ABA655}" type="slidenum">
              <a:rPr lang="en-US" smtClean="0"/>
              <a:t>‹#›</a:t>
            </a:fld>
            <a:endParaRPr lang="en-US"/>
          </a:p>
        </p:txBody>
      </p:sp>
    </p:spTree>
    <p:extLst>
      <p:ext uri="{BB962C8B-B14F-4D97-AF65-F5344CB8AC3E}">
        <p14:creationId xmlns:p14="http://schemas.microsoft.com/office/powerpoint/2010/main" val="128700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b="1" i="1" dirty="0" smtClean="0">
                <a:latin typeface="Times New Roman" panose="02020603050405020304" pitchFamily="18" charset="0"/>
                <a:cs typeface="Times New Roman" panose="02020603050405020304" pitchFamily="18" charset="0"/>
              </a:rPr>
              <a:t>Verification of the In-Situ </a:t>
            </a:r>
            <a:r>
              <a:rPr lang="en-US" b="1" i="1" dirty="0">
                <a:latin typeface="Times New Roman" panose="02020603050405020304" pitchFamily="18" charset="0"/>
                <a:cs typeface="Times New Roman" panose="02020603050405020304" pitchFamily="18" charset="0"/>
              </a:rPr>
              <a:t>U</a:t>
            </a:r>
            <a:r>
              <a:rPr lang="en-US" b="1" i="1" dirty="0" smtClean="0">
                <a:latin typeface="Times New Roman" panose="02020603050405020304" pitchFamily="18" charset="0"/>
                <a:cs typeface="Times New Roman" panose="02020603050405020304" pitchFamily="18" charset="0"/>
              </a:rPr>
              <a:t>pgrading Model</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7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048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No. 2  Good trend in the injection point </a:t>
            </a:r>
            <a:endParaRPr lang="en-US" b="1" dirty="0">
              <a:latin typeface="Times New Roman" panose="02020603050405020304" pitchFamily="18" charset="0"/>
              <a:cs typeface="Times New Roman" panose="02020603050405020304" pitchFamily="18" charset="0"/>
            </a:endParaRPr>
          </a:p>
        </p:txBody>
      </p:sp>
      <p:sp>
        <p:nvSpPr>
          <p:cNvPr id="3" name="2 CuadroTexto"/>
          <p:cNvSpPr txBox="1"/>
          <p:nvPr/>
        </p:nvSpPr>
        <p:spPr>
          <a:xfrm>
            <a:off x="247650" y="9144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057400"/>
            <a:ext cx="48768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de flecha"/>
          <p:cNvCxnSpPr/>
          <p:nvPr/>
        </p:nvCxnSpPr>
        <p:spPr>
          <a:xfrm flipV="1">
            <a:off x="2362200" y="1283732"/>
            <a:ext cx="2286000" cy="1154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4648200" y="914400"/>
            <a:ext cx="2819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Good agreement in the max temperature  of the first monitoring point </a:t>
            </a:r>
            <a:endParaRPr lang="en-US" dirty="0">
              <a:latin typeface="Times New Roman" panose="02020603050405020304" pitchFamily="18" charset="0"/>
              <a:cs typeface="Times New Roman" panose="02020603050405020304" pitchFamily="18" charset="0"/>
            </a:endParaRPr>
          </a:p>
        </p:txBody>
      </p:sp>
      <p:cxnSp>
        <p:nvCxnSpPr>
          <p:cNvPr id="8" name="7 Conector recto de flecha"/>
          <p:cNvCxnSpPr/>
          <p:nvPr/>
        </p:nvCxnSpPr>
        <p:spPr>
          <a:xfrm flipV="1">
            <a:off x="2724150" y="2438400"/>
            <a:ext cx="299085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5715000" y="2057400"/>
            <a:ext cx="2057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But it is difficult to control the others monitoring points </a:t>
            </a:r>
            <a:endParaRPr lang="en-US" dirty="0">
              <a:latin typeface="Times New Roman" panose="02020603050405020304" pitchFamily="18" charset="0"/>
              <a:cs typeface="Times New Roman" panose="02020603050405020304" pitchFamily="18" charset="0"/>
            </a:endParaRPr>
          </a:p>
        </p:txBody>
      </p:sp>
      <p:sp>
        <p:nvSpPr>
          <p:cNvPr id="11" name="10 Cerrar llave"/>
          <p:cNvSpPr/>
          <p:nvPr/>
        </p:nvSpPr>
        <p:spPr>
          <a:xfrm>
            <a:off x="3733800" y="3352800"/>
            <a:ext cx="228600"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12 Conector recto de flecha"/>
          <p:cNvCxnSpPr>
            <a:stCxn id="11" idx="1"/>
          </p:cNvCxnSpPr>
          <p:nvPr/>
        </p:nvCxnSpPr>
        <p:spPr>
          <a:xfrm>
            <a:off x="3962400" y="3733800"/>
            <a:ext cx="20955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6057900" y="3352800"/>
            <a:ext cx="2476500" cy="1477328"/>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This differences are due to the cooling effects due to the ambient temperature (Boundary effects)</a:t>
            </a:r>
            <a:endParaRPr lang="en-US" dirty="0">
              <a:latin typeface="Times New Roman" panose="02020603050405020304" pitchFamily="18" charset="0"/>
              <a:cs typeface="Times New Roman" panose="02020603050405020304" pitchFamily="18" charset="0"/>
            </a:endParaRPr>
          </a:p>
        </p:txBody>
      </p:sp>
      <p:cxnSp>
        <p:nvCxnSpPr>
          <p:cNvPr id="16" name="15 Conector recto de flecha"/>
          <p:cNvCxnSpPr>
            <a:stCxn id="14" idx="2"/>
          </p:cNvCxnSpPr>
          <p:nvPr/>
        </p:nvCxnSpPr>
        <p:spPr>
          <a:xfrm>
            <a:off x="7296150" y="4830128"/>
            <a:ext cx="0" cy="199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057900" y="5029200"/>
            <a:ext cx="2476500" cy="1200329"/>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This effects are difficult to control due the experiment is done in a open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93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343" y="3399971"/>
            <a:ext cx="48768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228600" y="762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No. 2  Good trend in the injection point </a:t>
            </a:r>
            <a:endParaRPr lang="en-US" b="1" dirty="0">
              <a:latin typeface="Times New Roman" panose="02020603050405020304" pitchFamily="18" charset="0"/>
              <a:cs typeface="Times New Roman" panose="02020603050405020304" pitchFamily="18" charset="0"/>
            </a:endParaRPr>
          </a:p>
        </p:txBody>
      </p:sp>
      <p:sp>
        <p:nvSpPr>
          <p:cNvPr id="4" name="3 CuadroTexto"/>
          <p:cNvSpPr txBox="1"/>
          <p:nvPr/>
        </p:nvSpPr>
        <p:spPr>
          <a:xfrm>
            <a:off x="247650" y="4572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pic>
        <p:nvPicPr>
          <p:cNvPr id="5" name="图片 35">
            <a:extLst>
              <a:ext uri="{FF2B5EF4-FFF2-40B4-BE49-F238E27FC236}">
                <a16:creationId xmlns:a16="http://schemas.microsoft.com/office/drawing/2014/main" id="{023DAF4E-315A-BCCF-1D04-B3BF7EDF04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08130" y="802104"/>
            <a:ext cx="4111470" cy="2474496"/>
          </a:xfrm>
          <a:prstGeom prst="rect">
            <a:avLst/>
          </a:prstGeom>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78989"/>
            <a:ext cx="350520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errar llave"/>
          <p:cNvSpPr/>
          <p:nvPr/>
        </p:nvSpPr>
        <p:spPr>
          <a:xfrm>
            <a:off x="6781800" y="4505288"/>
            <a:ext cx="57150" cy="9811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5 CuadroTexto"/>
          <p:cNvSpPr txBox="1"/>
          <p:nvPr/>
        </p:nvSpPr>
        <p:spPr>
          <a:xfrm>
            <a:off x="6985000" y="4765011"/>
            <a:ext cx="1966686" cy="461665"/>
          </a:xfrm>
          <a:prstGeom prst="rect">
            <a:avLst/>
          </a:prstGeom>
          <a:noFill/>
        </p:spPr>
        <p:txBody>
          <a:bodyPr wrap="square" rtlCol="0">
            <a:spAutoFit/>
          </a:bodyPr>
          <a:lstStyle/>
          <a:p>
            <a:pPr algn="ctr"/>
            <a:r>
              <a:rPr lang="en-US" sz="1200" dirty="0" smtClean="0"/>
              <a:t>Boundaries effects</a:t>
            </a:r>
          </a:p>
          <a:p>
            <a:pPr algn="ctr"/>
            <a:r>
              <a:rPr lang="en-US" sz="1200" dirty="0" smtClean="0"/>
              <a:t>Temp. ambient effects</a:t>
            </a:r>
            <a:endParaRPr lang="en-US" sz="1200" dirty="0"/>
          </a:p>
        </p:txBody>
      </p:sp>
    </p:spTree>
    <p:extLst>
      <p:ext uri="{BB962C8B-B14F-4D97-AF65-F5344CB8AC3E}">
        <p14:creationId xmlns:p14="http://schemas.microsoft.com/office/powerpoint/2010/main" val="102071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048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Case No. 3  Considered Boundaries </a:t>
            </a:r>
            <a:endParaRPr lang="en-US" b="1" dirty="0">
              <a:latin typeface="Times New Roman" panose="02020603050405020304" pitchFamily="18" charset="0"/>
              <a:cs typeface="Times New Roman" panose="02020603050405020304" pitchFamily="18" charset="0"/>
            </a:endParaRPr>
          </a:p>
        </p:txBody>
      </p:sp>
      <p:sp>
        <p:nvSpPr>
          <p:cNvPr id="3" name="2 CuadroTexto"/>
          <p:cNvSpPr txBox="1"/>
          <p:nvPr/>
        </p:nvSpPr>
        <p:spPr>
          <a:xfrm>
            <a:off x="381000" y="990600"/>
            <a:ext cx="8458200" cy="1323439"/>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It was taken cells of the current 2D model with constant temperature in order to simulate the </a:t>
            </a:r>
            <a:r>
              <a:rPr lang="en-US" sz="1600" dirty="0" err="1" smtClean="0">
                <a:latin typeface="Times New Roman" panose="02020603050405020304" pitchFamily="18" charset="0"/>
                <a:cs typeface="Times New Roman" panose="02020603050405020304" pitchFamily="18" charset="0"/>
              </a:rPr>
              <a:t>efect</a:t>
            </a:r>
            <a:r>
              <a:rPr lang="en-US" sz="1600" dirty="0" smtClean="0">
                <a:latin typeface="Times New Roman" panose="02020603050405020304" pitchFamily="18" charset="0"/>
                <a:cs typeface="Times New Roman" panose="02020603050405020304" pitchFamily="18" charset="0"/>
              </a:rPr>
              <a:t> of the cooling effect of the ambient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the rock on the experiment.</a:t>
            </a:r>
          </a:p>
          <a:p>
            <a:r>
              <a:rPr lang="en-US" sz="1600" dirty="0" smtClean="0">
                <a:latin typeface="Times New Roman" panose="02020603050405020304" pitchFamily="18" charset="0"/>
                <a:cs typeface="Times New Roman" panose="02020603050405020304" pitchFamily="18" charset="0"/>
              </a:rPr>
              <a:t>The model is 2D therefore the perimeter cells were taken. However, the simulation shows that if all the perimeters are taken the temperature of the rock decrease highly, therefore the perimeters in </a:t>
            </a:r>
            <a:r>
              <a:rPr lang="en-US" sz="1600" b="1" dirty="0" smtClean="0">
                <a:latin typeface="Times New Roman" panose="02020603050405020304" pitchFamily="18" charset="0"/>
                <a:cs typeface="Times New Roman" panose="02020603050405020304" pitchFamily="18" charset="0"/>
              </a:rPr>
              <a:t>y axis </a:t>
            </a:r>
            <a:r>
              <a:rPr lang="en-US" sz="1600" dirty="0" smtClean="0">
                <a:latin typeface="Times New Roman" panose="02020603050405020304" pitchFamily="18" charset="0"/>
                <a:cs typeface="Times New Roman" panose="02020603050405020304" pitchFamily="18" charset="0"/>
              </a:rPr>
              <a:t>were only taken since it got better trend as show win the figure</a:t>
            </a:r>
          </a:p>
        </p:txBody>
      </p:sp>
      <p:pic>
        <p:nvPicPr>
          <p:cNvPr id="4" name="3 Imagen"/>
          <p:cNvPicPr/>
          <p:nvPr/>
        </p:nvPicPr>
        <p:blipFill>
          <a:blip r:embed="rId2"/>
          <a:stretch>
            <a:fillRect/>
          </a:stretch>
        </p:blipFill>
        <p:spPr>
          <a:xfrm>
            <a:off x="457200" y="2743199"/>
            <a:ext cx="4876165" cy="3352165"/>
          </a:xfrm>
          <a:prstGeom prst="rect">
            <a:avLst/>
          </a:prstGeom>
        </p:spPr>
      </p:pic>
      <p:grpSp>
        <p:nvGrpSpPr>
          <p:cNvPr id="5" name="4 Grupo"/>
          <p:cNvGrpSpPr/>
          <p:nvPr/>
        </p:nvGrpSpPr>
        <p:grpSpPr>
          <a:xfrm>
            <a:off x="6367506" y="4828401"/>
            <a:ext cx="2395493" cy="1516071"/>
            <a:chOff x="5598866" y="4762500"/>
            <a:chExt cx="2630733" cy="1752600"/>
          </a:xfrm>
        </p:grpSpPr>
        <p:sp>
          <p:nvSpPr>
            <p:cNvPr id="6" name="5 Rectángulo"/>
            <p:cNvSpPr/>
            <p:nvPr/>
          </p:nvSpPr>
          <p:spPr>
            <a:xfrm>
              <a:off x="5598866" y="4762500"/>
              <a:ext cx="2630733"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Elipse"/>
            <p:cNvSpPr/>
            <p:nvPr/>
          </p:nvSpPr>
          <p:spPr>
            <a:xfrm>
              <a:off x="6737605" y="5486400"/>
              <a:ext cx="164592"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7 Elipse"/>
            <p:cNvSpPr/>
            <p:nvPr/>
          </p:nvSpPr>
          <p:spPr>
            <a:xfrm>
              <a:off x="7012233" y="5524500"/>
              <a:ext cx="82296"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8 Conector recto"/>
          <p:cNvCxnSpPr/>
          <p:nvPr/>
        </p:nvCxnSpPr>
        <p:spPr>
          <a:xfrm>
            <a:off x="6384843" y="6428601"/>
            <a:ext cx="2378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flipV="1">
            <a:off x="6248400" y="4876800"/>
            <a:ext cx="0" cy="1512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7018831" y="6428601"/>
            <a:ext cx="1110179" cy="276999"/>
          </a:xfrm>
          <a:prstGeom prst="rect">
            <a:avLst/>
          </a:prstGeom>
          <a:noFill/>
        </p:spPr>
        <p:txBody>
          <a:bodyPr wrap="square" rtlCol="0">
            <a:spAutoFit/>
          </a:bodyPr>
          <a:lstStyle/>
          <a:p>
            <a:pPr algn="ctr"/>
            <a:r>
              <a:rPr lang="en-US" sz="1200" dirty="0" smtClean="0"/>
              <a:t>19.5cm</a:t>
            </a:r>
            <a:endParaRPr lang="en-US" sz="1200" dirty="0"/>
          </a:p>
        </p:txBody>
      </p:sp>
      <p:sp>
        <p:nvSpPr>
          <p:cNvPr id="12" name="11 CuadroTexto"/>
          <p:cNvSpPr txBox="1"/>
          <p:nvPr/>
        </p:nvSpPr>
        <p:spPr>
          <a:xfrm rot="16200000">
            <a:off x="5554811" y="5538963"/>
            <a:ext cx="1110179" cy="276999"/>
          </a:xfrm>
          <a:prstGeom prst="rect">
            <a:avLst/>
          </a:prstGeom>
          <a:noFill/>
        </p:spPr>
        <p:txBody>
          <a:bodyPr wrap="square" rtlCol="0">
            <a:spAutoFit/>
          </a:bodyPr>
          <a:lstStyle/>
          <a:p>
            <a:pPr algn="ctr"/>
            <a:r>
              <a:rPr lang="en-US" sz="1200" dirty="0" smtClean="0"/>
              <a:t>13cm</a:t>
            </a:r>
            <a:endParaRPr lang="en-US" sz="1200" dirty="0"/>
          </a:p>
        </p:txBody>
      </p:sp>
      <p:sp>
        <p:nvSpPr>
          <p:cNvPr id="13" name="12 Rectángulo"/>
          <p:cNvSpPr/>
          <p:nvPr/>
        </p:nvSpPr>
        <p:spPr>
          <a:xfrm>
            <a:off x="6367506" y="4828401"/>
            <a:ext cx="2395493" cy="29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Rectángulo"/>
          <p:cNvSpPr/>
          <p:nvPr/>
        </p:nvSpPr>
        <p:spPr>
          <a:xfrm>
            <a:off x="6367507" y="6047601"/>
            <a:ext cx="2395493" cy="29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15 Conector recto de flecha"/>
          <p:cNvCxnSpPr/>
          <p:nvPr/>
        </p:nvCxnSpPr>
        <p:spPr>
          <a:xfrm flipV="1">
            <a:off x="6466434" y="4712878"/>
            <a:ext cx="389431" cy="19567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853127" y="4523601"/>
            <a:ext cx="1752600" cy="276999"/>
          </a:xfrm>
          <a:prstGeom prst="rect">
            <a:avLst/>
          </a:prstGeom>
          <a:noFill/>
        </p:spPr>
        <p:txBody>
          <a:bodyPr wrap="square" rtlCol="0">
            <a:spAutoFit/>
          </a:bodyPr>
          <a:lstStyle/>
          <a:p>
            <a:pPr algn="r"/>
            <a:r>
              <a:rPr lang="en-US" sz="1200" dirty="0" smtClean="0">
                <a:latin typeface="Times New Roman" panose="02020603050405020304" pitchFamily="18" charset="0"/>
                <a:cs typeface="Times New Roman" panose="02020603050405020304" pitchFamily="18" charset="0"/>
              </a:rPr>
              <a:t>2 cm of perimeter cells </a:t>
            </a:r>
            <a:endParaRPr lang="en-US" sz="1200" dirty="0">
              <a:latin typeface="Times New Roman" panose="02020603050405020304" pitchFamily="18" charset="0"/>
              <a:cs typeface="Times New Roman" panose="02020603050405020304" pitchFamily="18" charset="0"/>
            </a:endParaRPr>
          </a:p>
        </p:txBody>
      </p:sp>
      <p:graphicFrame>
        <p:nvGraphicFramePr>
          <p:cNvPr id="20" name="19 Tabla"/>
          <p:cNvGraphicFramePr>
            <a:graphicFrameLocks noGrp="1"/>
          </p:cNvGraphicFramePr>
          <p:nvPr>
            <p:extLst>
              <p:ext uri="{D42A27DB-BD31-4B8C-83A1-F6EECF244321}">
                <p14:modId xmlns:p14="http://schemas.microsoft.com/office/powerpoint/2010/main" val="420178541"/>
              </p:ext>
            </p:extLst>
          </p:nvPr>
        </p:nvGraphicFramePr>
        <p:xfrm>
          <a:off x="6240439" y="2971800"/>
          <a:ext cx="2286635" cy="1112520"/>
        </p:xfrm>
        <a:graphic>
          <a:graphicData uri="http://schemas.openxmlformats.org/drawingml/2006/table">
            <a:tbl>
              <a:tblPr firstRow="1" bandRow="1">
                <a:tableStyleId>{5C22544A-7EE6-4342-B048-85BDC9FD1C3A}</a:tableStyleId>
              </a:tblPr>
              <a:tblGrid>
                <a:gridCol w="2286635">
                  <a:extLst>
                    <a:ext uri="{9D8B030D-6E8A-4147-A177-3AD203B41FA5}">
                      <a16:colId xmlns:a16="http://schemas.microsoft.com/office/drawing/2014/main" val="20000"/>
                    </a:ext>
                  </a:extLst>
                </a:gridCol>
              </a:tblGrid>
              <a:tr h="370840">
                <a:tc>
                  <a:txBody>
                    <a:bodyPr/>
                    <a:lstStyle/>
                    <a:p>
                      <a:r>
                        <a:rPr lang="en-US" dirty="0" smtClean="0"/>
                        <a:t>Boundary</a:t>
                      </a:r>
                      <a:r>
                        <a:rPr lang="en-US" baseline="0" dirty="0" smtClean="0"/>
                        <a:t> attributes</a:t>
                      </a:r>
                      <a:endParaRPr lang="en-US" dirty="0"/>
                    </a:p>
                  </a:txBody>
                  <a:tcPr/>
                </a:tc>
                <a:extLst>
                  <a:ext uri="{0D108BD9-81ED-4DB2-BD59-A6C34878D82A}">
                    <a16:rowId xmlns:a16="http://schemas.microsoft.com/office/drawing/2014/main" val="10000"/>
                  </a:ext>
                </a:extLst>
              </a:tr>
              <a:tr h="370840">
                <a:tc>
                  <a:txBody>
                    <a:bodyPr/>
                    <a:lstStyle/>
                    <a:p>
                      <a:r>
                        <a:rPr lang="en-US" dirty="0" smtClean="0"/>
                        <a:t>Temp = 24.7</a:t>
                      </a:r>
                      <a:r>
                        <a:rPr lang="en-US" baseline="0" dirty="0" smtClean="0"/>
                        <a:t> C</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fa_heatg</a:t>
                      </a:r>
                      <a:r>
                        <a:rPr lang="en-US" dirty="0" smtClean="0"/>
                        <a:t> = 1.0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449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048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Boundary conditions, 2D Model.</a:t>
            </a:r>
            <a:endParaRPr lang="en-US" b="1" dirty="0">
              <a:latin typeface="Times New Roman" panose="02020603050405020304" pitchFamily="18" charset="0"/>
              <a:cs typeface="Times New Roman" panose="02020603050405020304" pitchFamily="18" charset="0"/>
            </a:endParaRPr>
          </a:p>
        </p:txBody>
      </p:sp>
      <p:graphicFrame>
        <p:nvGraphicFramePr>
          <p:cNvPr id="3" name="3 Tabla"/>
          <p:cNvGraphicFramePr>
            <a:graphicFrameLocks noGrp="1"/>
          </p:cNvGraphicFramePr>
          <p:nvPr>
            <p:extLst>
              <p:ext uri="{D42A27DB-BD31-4B8C-83A1-F6EECF244321}">
                <p14:modId xmlns:p14="http://schemas.microsoft.com/office/powerpoint/2010/main" val="1767379692"/>
              </p:ext>
            </p:extLst>
          </p:nvPr>
        </p:nvGraphicFramePr>
        <p:xfrm>
          <a:off x="228600" y="914400"/>
          <a:ext cx="8763000"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987047954"/>
                    </a:ext>
                  </a:extLst>
                </a:gridCol>
              </a:tblGrid>
              <a:tr h="370840">
                <a:tc>
                  <a:txBody>
                    <a:bodyPr/>
                    <a:lstStyle/>
                    <a:p>
                      <a:r>
                        <a:rPr lang="en-US" dirty="0" smtClean="0"/>
                        <a:t>Injection</a:t>
                      </a:r>
                      <a:r>
                        <a:rPr lang="en-US" baseline="0" dirty="0" smtClean="0"/>
                        <a:t> Point attribute</a:t>
                      </a:r>
                      <a:endParaRPr lang="en-US" dirty="0"/>
                    </a:p>
                  </a:txBody>
                  <a:tcPr/>
                </a:tc>
                <a:tc>
                  <a:txBody>
                    <a:bodyPr/>
                    <a:lstStyle/>
                    <a:p>
                      <a:r>
                        <a:rPr lang="en-US" dirty="0" smtClean="0"/>
                        <a:t>Rock</a:t>
                      </a:r>
                      <a:r>
                        <a:rPr lang="en-US" baseline="0" dirty="0" smtClean="0"/>
                        <a:t> attribute</a:t>
                      </a:r>
                      <a:endParaRPr lang="en-US" dirty="0"/>
                    </a:p>
                  </a:txBody>
                  <a:tcPr/>
                </a:tc>
                <a:tc>
                  <a:txBody>
                    <a:bodyPr/>
                    <a:lstStyle/>
                    <a:p>
                      <a:r>
                        <a:rPr lang="en-US" dirty="0" smtClean="0"/>
                        <a:t>Boundary</a:t>
                      </a:r>
                      <a:r>
                        <a:rPr lang="en-US" baseline="0" dirty="0" smtClean="0"/>
                        <a:t> Attribute</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Heat</a:t>
                      </a:r>
                      <a:r>
                        <a:rPr lang="en-US" baseline="0" dirty="0" smtClean="0"/>
                        <a:t> rate = 1000 watts </a:t>
                      </a:r>
                      <a:endParaRPr lang="en-US" dirty="0"/>
                    </a:p>
                  </a:txBody>
                  <a:tcPr/>
                </a:tc>
                <a:tc>
                  <a:txBody>
                    <a:bodyPr/>
                    <a:lstStyle/>
                    <a:p>
                      <a:pPr algn="ctr"/>
                      <a:r>
                        <a:rPr lang="en-US" dirty="0" smtClean="0"/>
                        <a:t>-</a:t>
                      </a:r>
                      <a:endParaRPr lang="en-US" dirty="0"/>
                    </a:p>
                  </a:txBody>
                  <a:tcPr/>
                </a:tc>
                <a:tc>
                  <a:txBody>
                    <a:bodyPr/>
                    <a:lstStyle/>
                    <a:p>
                      <a:pPr algn="ctr"/>
                      <a:r>
                        <a:rPr lang="en-US" dirty="0" err="1" smtClean="0"/>
                        <a:t>ca_t</a:t>
                      </a:r>
                      <a:r>
                        <a:rPr lang="en-US" dirty="0" smtClean="0"/>
                        <a:t> = 24.7 C</a:t>
                      </a:r>
                      <a:endParaRPr lang="en-US" dirty="0"/>
                    </a:p>
                  </a:txBody>
                  <a:tcPr/>
                </a:tc>
                <a:extLst>
                  <a:ext uri="{0D108BD9-81ED-4DB2-BD59-A6C34878D82A}">
                    <a16:rowId xmlns:a16="http://schemas.microsoft.com/office/drawing/2014/main" val="10001"/>
                  </a:ext>
                </a:extLst>
              </a:tr>
              <a:tr h="370840">
                <a:tc>
                  <a:txBody>
                    <a:bodyPr/>
                    <a:lstStyle/>
                    <a:p>
                      <a:pPr algn="ctr"/>
                      <a:r>
                        <a:rPr lang="en-US" sz="1600" dirty="0" err="1" smtClean="0"/>
                        <a:t>ca_mc</a:t>
                      </a:r>
                      <a:r>
                        <a:rPr lang="en-US" sz="1600" dirty="0" smtClean="0"/>
                        <a:t> =300</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smtClean="0"/>
                        <a:t>ca_mc</a:t>
                      </a:r>
                      <a:r>
                        <a:rPr lang="en-US" sz="1600" b="1" dirty="0" smtClean="0"/>
                        <a:t> =</a:t>
                      </a:r>
                      <a:r>
                        <a:rPr lang="en-US" sz="1600" b="1" kern="1200" dirty="0" err="1" smtClean="0">
                          <a:solidFill>
                            <a:schemeClr val="dk1"/>
                          </a:solidFill>
                          <a:effectLst/>
                          <a:latin typeface="+mn-lt"/>
                          <a:ea typeface="+mn-ea"/>
                          <a:cs typeface="+mn-cs"/>
                        </a:rPr>
                        <a:t>vol</a:t>
                      </a:r>
                      <a:r>
                        <a:rPr lang="en-US" sz="1600" b="1" kern="1200" dirty="0" smtClean="0">
                          <a:solidFill>
                            <a:schemeClr val="dk1"/>
                          </a:solidFill>
                          <a:effectLst/>
                          <a:latin typeface="+mn-lt"/>
                          <a:ea typeface="+mn-ea"/>
                          <a:cs typeface="+mn-cs"/>
                        </a:rPr>
                        <a:t>*2600*1000n  -1.3</a:t>
                      </a:r>
                      <a:endParaRPr lang="en-US" sz="16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smtClean="0"/>
                        <a:t>Ca_mc</a:t>
                      </a:r>
                      <a:r>
                        <a:rPr lang="en-US" sz="1600" b="1" dirty="0" smtClean="0"/>
                        <a:t> = 1.0 – 3.0</a:t>
                      </a:r>
                    </a:p>
                  </a:txBody>
                  <a:tcPr/>
                </a:tc>
                <a:extLst>
                  <a:ext uri="{0D108BD9-81ED-4DB2-BD59-A6C34878D82A}">
                    <a16:rowId xmlns:a16="http://schemas.microsoft.com/office/drawing/2014/main" val="10002"/>
                  </a:ext>
                </a:extLst>
              </a:tr>
              <a:tr h="370840">
                <a:tc>
                  <a:txBody>
                    <a:bodyPr/>
                    <a:lstStyle/>
                    <a:p>
                      <a:pPr algn="ctr"/>
                      <a:r>
                        <a:rPr lang="en-US" dirty="0" err="1" smtClean="0"/>
                        <a:t>fa_heatg</a:t>
                      </a:r>
                      <a:r>
                        <a:rPr lang="en-US" dirty="0" smtClean="0"/>
                        <a:t> = 2.0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fa_heatg</a:t>
                      </a:r>
                      <a:r>
                        <a:rPr lang="en-US" dirty="0" smtClean="0"/>
                        <a:t> = 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fa_heat</a:t>
                      </a:r>
                      <a:r>
                        <a:rPr lang="en-US" dirty="0" smtClean="0"/>
                        <a:t> = 5.0</a:t>
                      </a:r>
                    </a:p>
                  </a:txBody>
                  <a:tcPr/>
                </a:tc>
                <a:extLst>
                  <a:ext uri="{0D108BD9-81ED-4DB2-BD59-A6C34878D82A}">
                    <a16:rowId xmlns:a16="http://schemas.microsoft.com/office/drawing/2014/main" val="10003"/>
                  </a:ext>
                </a:extLst>
              </a:tr>
            </a:tbl>
          </a:graphicData>
        </a:graphic>
      </p:graphicFrame>
      <p:sp>
        <p:nvSpPr>
          <p:cNvPr id="6" name="7 CuadroTexto"/>
          <p:cNvSpPr txBox="1"/>
          <p:nvPr/>
        </p:nvSpPr>
        <p:spPr>
          <a:xfrm>
            <a:off x="228600" y="28194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Injection Point </a:t>
            </a:r>
            <a:endParaRPr lang="en-US"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273921" y="3188732"/>
            <a:ext cx="4965079" cy="3352381"/>
          </a:xfrm>
          <a:prstGeom prst="rect">
            <a:avLst/>
          </a:prstGeom>
        </p:spPr>
      </p:pic>
    </p:spTree>
    <p:extLst>
      <p:ext uri="{BB962C8B-B14F-4D97-AF65-F5344CB8AC3E}">
        <p14:creationId xmlns:p14="http://schemas.microsoft.com/office/powerpoint/2010/main" val="96750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905000"/>
            <a:ext cx="7848600" cy="3352381"/>
          </a:xfrm>
          <a:prstGeom prst="rect">
            <a:avLst/>
          </a:prstGeom>
        </p:spPr>
      </p:pic>
      <p:sp>
        <p:nvSpPr>
          <p:cNvPr id="3" name="2 CuadroTexto"/>
          <p:cNvSpPr txBox="1"/>
          <p:nvPr/>
        </p:nvSpPr>
        <p:spPr>
          <a:xfrm>
            <a:off x="247650" y="9144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sp>
        <p:nvSpPr>
          <p:cNvPr id="4" name="1 CuadroTexto"/>
          <p:cNvSpPr txBox="1"/>
          <p:nvPr/>
        </p:nvSpPr>
        <p:spPr>
          <a:xfrm>
            <a:off x="228600" y="3048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Boundary conditions, 2D Model.</a:t>
            </a:r>
            <a:endParaRPr lang="en-US" b="1"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3657600" y="2133600"/>
            <a:ext cx="1676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57600" y="3048000"/>
            <a:ext cx="1676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733800" y="3276600"/>
            <a:ext cx="1295400" cy="30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43400" y="3657600"/>
            <a:ext cx="1676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0" y="2010489"/>
            <a:ext cx="2209800" cy="246221"/>
          </a:xfrm>
          <a:prstGeom prst="rect">
            <a:avLst/>
          </a:prstGeom>
          <a:noFill/>
        </p:spPr>
        <p:txBody>
          <a:bodyPr wrap="square" rtlCol="0">
            <a:spAutoFit/>
          </a:bodyPr>
          <a:lstStyle/>
          <a:p>
            <a:r>
              <a:rPr lang="en-US" sz="1000" b="1" dirty="0" smtClean="0"/>
              <a:t>31.0 (45.99 min) C – </a:t>
            </a:r>
            <a:r>
              <a:rPr lang="en-US" sz="1000" b="1" dirty="0" smtClean="0">
                <a:solidFill>
                  <a:srgbClr val="FF0000"/>
                </a:solidFill>
              </a:rPr>
              <a:t>31.2 C (48.7min)</a:t>
            </a:r>
            <a:endParaRPr lang="en-US" sz="1000" b="1" dirty="0">
              <a:solidFill>
                <a:srgbClr val="FF0000"/>
              </a:solidFill>
            </a:endParaRPr>
          </a:p>
        </p:txBody>
      </p:sp>
      <p:sp>
        <p:nvSpPr>
          <p:cNvPr id="13" name="TextBox 12"/>
          <p:cNvSpPr txBox="1"/>
          <p:nvPr/>
        </p:nvSpPr>
        <p:spPr>
          <a:xfrm>
            <a:off x="5334000" y="2919056"/>
            <a:ext cx="2209800" cy="246221"/>
          </a:xfrm>
          <a:prstGeom prst="rect">
            <a:avLst/>
          </a:prstGeom>
          <a:noFill/>
        </p:spPr>
        <p:txBody>
          <a:bodyPr wrap="square" rtlCol="0">
            <a:spAutoFit/>
          </a:bodyPr>
          <a:lstStyle/>
          <a:p>
            <a:r>
              <a:rPr lang="en-US" sz="1000" b="1" dirty="0" smtClean="0"/>
              <a:t>28.52 (48.0 min) C – </a:t>
            </a:r>
            <a:r>
              <a:rPr lang="en-US" sz="1000" b="1" dirty="0" smtClean="0">
                <a:solidFill>
                  <a:srgbClr val="FF0000"/>
                </a:solidFill>
              </a:rPr>
              <a:t>28.5 C (54.3min)</a:t>
            </a:r>
            <a:endParaRPr lang="en-US" sz="1000" b="1" dirty="0">
              <a:solidFill>
                <a:srgbClr val="FF0000"/>
              </a:solidFill>
            </a:endParaRPr>
          </a:p>
        </p:txBody>
      </p:sp>
      <p:sp>
        <p:nvSpPr>
          <p:cNvPr id="14" name="TextBox 13"/>
          <p:cNvSpPr txBox="1"/>
          <p:nvPr/>
        </p:nvSpPr>
        <p:spPr>
          <a:xfrm>
            <a:off x="5029200" y="3153489"/>
            <a:ext cx="2514600" cy="246221"/>
          </a:xfrm>
          <a:prstGeom prst="rect">
            <a:avLst/>
          </a:prstGeom>
          <a:noFill/>
        </p:spPr>
        <p:txBody>
          <a:bodyPr wrap="square" rtlCol="0">
            <a:spAutoFit/>
          </a:bodyPr>
          <a:lstStyle/>
          <a:p>
            <a:r>
              <a:rPr lang="en-US" sz="1000" b="1" dirty="0" smtClean="0"/>
              <a:t>27.00 (49.94 min) C – </a:t>
            </a:r>
            <a:r>
              <a:rPr lang="en-US" sz="1000" b="1" dirty="0" smtClean="0">
                <a:solidFill>
                  <a:srgbClr val="FF0000"/>
                </a:solidFill>
              </a:rPr>
              <a:t>27.4 C (60.0 min)</a:t>
            </a:r>
            <a:endParaRPr lang="en-US" sz="1000" b="1" dirty="0">
              <a:solidFill>
                <a:srgbClr val="FF0000"/>
              </a:solidFill>
            </a:endParaRPr>
          </a:p>
        </p:txBody>
      </p:sp>
      <p:sp>
        <p:nvSpPr>
          <p:cNvPr id="15" name="TextBox 14"/>
          <p:cNvSpPr txBox="1"/>
          <p:nvPr/>
        </p:nvSpPr>
        <p:spPr>
          <a:xfrm>
            <a:off x="6019800" y="3543372"/>
            <a:ext cx="2514600" cy="246221"/>
          </a:xfrm>
          <a:prstGeom prst="rect">
            <a:avLst/>
          </a:prstGeom>
          <a:noFill/>
        </p:spPr>
        <p:txBody>
          <a:bodyPr wrap="square" rtlCol="0">
            <a:spAutoFit/>
          </a:bodyPr>
          <a:lstStyle/>
          <a:p>
            <a:r>
              <a:rPr lang="en-US" sz="1000" b="1" dirty="0" smtClean="0"/>
              <a:t>26.93 (65.15 min) C – </a:t>
            </a:r>
            <a:r>
              <a:rPr lang="en-US" sz="1000" b="1" dirty="0" smtClean="0">
                <a:solidFill>
                  <a:srgbClr val="FF0000"/>
                </a:solidFill>
              </a:rPr>
              <a:t>26.9 C (67.3 min)</a:t>
            </a:r>
            <a:endParaRPr lang="en-US" sz="1000" b="1" dirty="0">
              <a:solidFill>
                <a:srgbClr val="FF0000"/>
              </a:solidFill>
            </a:endParaRPr>
          </a:p>
        </p:txBody>
      </p:sp>
    </p:spTree>
    <p:extLst>
      <p:ext uri="{BB962C8B-B14F-4D97-AF65-F5344CB8AC3E}">
        <p14:creationId xmlns:p14="http://schemas.microsoft.com/office/powerpoint/2010/main" val="201085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CuadroTexto"/>
          <p:cNvSpPr txBox="1"/>
          <p:nvPr/>
        </p:nvSpPr>
        <p:spPr>
          <a:xfrm>
            <a:off x="247650" y="5334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sp>
        <p:nvSpPr>
          <p:cNvPr id="3" name="1 CuadroTexto"/>
          <p:cNvSpPr txBox="1"/>
          <p:nvPr/>
        </p:nvSpPr>
        <p:spPr>
          <a:xfrm>
            <a:off x="228600" y="762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Boundary conditions, 2D Model.</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62322" y="1048752"/>
            <a:ext cx="3657600" cy="2133600"/>
          </a:xfrm>
          <a:prstGeom prst="rect">
            <a:avLst/>
          </a:prstGeom>
        </p:spPr>
      </p:pic>
      <p:pic>
        <p:nvPicPr>
          <p:cNvPr id="5" name="图片 35">
            <a:extLst>
              <a:ext uri="{FF2B5EF4-FFF2-40B4-BE49-F238E27FC236}">
                <a16:creationId xmlns:a16="http://schemas.microsoft.com/office/drawing/2014/main" id="{023DAF4E-315A-BCCF-1D04-B3BF7EDF04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81000" y="878304"/>
            <a:ext cx="4111470" cy="2474496"/>
          </a:xfrm>
          <a:prstGeom prst="rect">
            <a:avLst/>
          </a:prstGeom>
        </p:spPr>
      </p:pic>
      <p:pic>
        <p:nvPicPr>
          <p:cNvPr id="6" name="Picture 5"/>
          <p:cNvPicPr>
            <a:picLocks noChangeAspect="1"/>
          </p:cNvPicPr>
          <p:nvPr/>
        </p:nvPicPr>
        <p:blipFill>
          <a:blip r:embed="rId5"/>
          <a:stretch>
            <a:fillRect/>
          </a:stretch>
        </p:blipFill>
        <p:spPr>
          <a:xfrm>
            <a:off x="2263685" y="3342621"/>
            <a:ext cx="4876190" cy="3352381"/>
          </a:xfrm>
          <a:prstGeom prst="rect">
            <a:avLst/>
          </a:prstGeom>
        </p:spPr>
      </p:pic>
    </p:spTree>
    <p:extLst>
      <p:ext uri="{BB962C8B-B14F-4D97-AF65-F5344CB8AC3E}">
        <p14:creationId xmlns:p14="http://schemas.microsoft.com/office/powerpoint/2010/main" val="323314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Tabla"/>
          <p:cNvGraphicFramePr>
            <a:graphicFrameLocks noGrp="1"/>
          </p:cNvGraphicFramePr>
          <p:nvPr>
            <p:extLst>
              <p:ext uri="{D42A27DB-BD31-4B8C-83A1-F6EECF244321}">
                <p14:modId xmlns:p14="http://schemas.microsoft.com/office/powerpoint/2010/main" val="3745992942"/>
              </p:ext>
            </p:extLst>
          </p:nvPr>
        </p:nvGraphicFramePr>
        <p:xfrm>
          <a:off x="152400" y="304800"/>
          <a:ext cx="8763000"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370840">
                <a:tc>
                  <a:txBody>
                    <a:bodyPr/>
                    <a:lstStyle/>
                    <a:p>
                      <a:pPr algn="ctr"/>
                      <a:r>
                        <a:rPr lang="en-US" sz="1200" dirty="0" smtClean="0">
                          <a:latin typeface="Times New Roman" panose="02020603050405020304" pitchFamily="18" charset="0"/>
                          <a:cs typeface="Times New Roman" panose="02020603050405020304" pitchFamily="18" charset="0"/>
                        </a:rPr>
                        <a:t>Injection</a:t>
                      </a:r>
                      <a:r>
                        <a:rPr lang="en-US" sz="1200" baseline="0" dirty="0" smtClean="0">
                          <a:latin typeface="Times New Roman" panose="02020603050405020304" pitchFamily="18" charset="0"/>
                          <a:cs typeface="Times New Roman" panose="02020603050405020304" pitchFamily="18" charset="0"/>
                        </a:rPr>
                        <a:t> Point attribute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*2600*1000n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1.0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fa_heatg</a:t>
                      </a:r>
                      <a:r>
                        <a:rPr lang="en-US" sz="1200"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209800" y="2286000"/>
            <a:ext cx="4876190" cy="3352381"/>
          </a:xfrm>
          <a:prstGeom prst="rect">
            <a:avLst/>
          </a:prstGeom>
        </p:spPr>
      </p:pic>
    </p:spTree>
    <p:extLst>
      <p:ext uri="{BB962C8B-B14F-4D97-AF65-F5344CB8AC3E}">
        <p14:creationId xmlns:p14="http://schemas.microsoft.com/office/powerpoint/2010/main" val="221316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Tabla"/>
          <p:cNvGraphicFramePr>
            <a:graphicFrameLocks noGrp="1"/>
          </p:cNvGraphicFramePr>
          <p:nvPr>
            <p:extLst>
              <p:ext uri="{D42A27DB-BD31-4B8C-83A1-F6EECF244321}">
                <p14:modId xmlns:p14="http://schemas.microsoft.com/office/powerpoint/2010/main" val="1229595306"/>
              </p:ext>
            </p:extLst>
          </p:nvPr>
        </p:nvGraphicFramePr>
        <p:xfrm>
          <a:off x="152400" y="304800"/>
          <a:ext cx="8763000"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370840">
                <a:tc>
                  <a:txBody>
                    <a:bodyPr/>
                    <a:lstStyle/>
                    <a:p>
                      <a:pPr algn="ctr"/>
                      <a:r>
                        <a:rPr lang="en-US" sz="1200" dirty="0" smtClean="0">
                          <a:latin typeface="Times New Roman" panose="02020603050405020304" pitchFamily="18" charset="0"/>
                          <a:cs typeface="Times New Roman" panose="02020603050405020304" pitchFamily="18" charset="0"/>
                        </a:rPr>
                        <a:t>Injection</a:t>
                      </a:r>
                      <a:r>
                        <a:rPr lang="en-US" sz="1200" baseline="0" dirty="0" smtClean="0">
                          <a:latin typeface="Times New Roman" panose="02020603050405020304" pitchFamily="18" charset="0"/>
                          <a:cs typeface="Times New Roman" panose="02020603050405020304" pitchFamily="18" charset="0"/>
                        </a:rPr>
                        <a:t> Point attribute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*2600*1000n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3.0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fa_heatg</a:t>
                      </a:r>
                      <a:r>
                        <a:rPr lang="en-US" sz="1200"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1981200" y="2362200"/>
            <a:ext cx="4876190" cy="3352381"/>
          </a:xfrm>
          <a:prstGeom prst="rect">
            <a:avLst/>
          </a:prstGeom>
        </p:spPr>
      </p:pic>
    </p:spTree>
    <p:extLst>
      <p:ext uri="{BB962C8B-B14F-4D97-AF65-F5344CB8AC3E}">
        <p14:creationId xmlns:p14="http://schemas.microsoft.com/office/powerpoint/2010/main" val="419110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799062914"/>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a:t>
                      </a:r>
                      <a:r>
                        <a:rPr lang="en-US" sz="1200" b="1" kern="1200" dirty="0" err="1" smtClean="0">
                          <a:solidFill>
                            <a:schemeClr val="dk1"/>
                          </a:solidFill>
                          <a:effectLst/>
                          <a:latin typeface="+mn-lt"/>
                          <a:ea typeface="+mn-ea"/>
                          <a:cs typeface="+mn-cs"/>
                        </a:rPr>
                        <a:t>vol</a:t>
                      </a:r>
                      <a:r>
                        <a:rPr lang="en-US" sz="1200" b="1" kern="1200" dirty="0" smtClean="0">
                          <a:solidFill>
                            <a:schemeClr val="dk1"/>
                          </a:solidFill>
                          <a:effectLst/>
                          <a:latin typeface="+mn-lt"/>
                          <a:ea typeface="+mn-ea"/>
                          <a:cs typeface="+mn-cs"/>
                        </a:rPr>
                        <a:t>*2600*1000  -1.5</a:t>
                      </a:r>
                      <a:endParaRPr lang="en-US"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fa_heatg</a:t>
                      </a:r>
                      <a:r>
                        <a:rPr lang="en-US" sz="1200"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stretch>
            <a:fillRect/>
          </a:stretch>
        </p:blipFill>
        <p:spPr>
          <a:xfrm>
            <a:off x="2095805" y="2362200"/>
            <a:ext cx="4876190" cy="3352381"/>
          </a:xfrm>
          <a:prstGeom prst="rect">
            <a:avLst/>
          </a:prstGeom>
        </p:spPr>
      </p:pic>
    </p:spTree>
    <p:extLst>
      <p:ext uri="{BB962C8B-B14F-4D97-AF65-F5344CB8AC3E}">
        <p14:creationId xmlns:p14="http://schemas.microsoft.com/office/powerpoint/2010/main" val="303778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Tabla"/>
          <p:cNvGraphicFramePr>
            <a:graphicFrameLocks noGrp="1"/>
          </p:cNvGraphicFramePr>
          <p:nvPr>
            <p:extLst>
              <p:ext uri="{D42A27DB-BD31-4B8C-83A1-F6EECF244321}">
                <p14:modId xmlns:p14="http://schemas.microsoft.com/office/powerpoint/2010/main" val="3417636474"/>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a:t>
                      </a:r>
                      <a:r>
                        <a:rPr lang="en-US" sz="1200" b="1" kern="1200" dirty="0" err="1" smtClean="0">
                          <a:solidFill>
                            <a:schemeClr val="dk1"/>
                          </a:solidFill>
                          <a:effectLst/>
                          <a:latin typeface="+mn-lt"/>
                          <a:ea typeface="+mn-ea"/>
                          <a:cs typeface="+mn-cs"/>
                        </a:rPr>
                        <a:t>vol</a:t>
                      </a:r>
                      <a:r>
                        <a:rPr lang="en-US" sz="1200" b="1" kern="1200" dirty="0" smtClean="0">
                          <a:solidFill>
                            <a:schemeClr val="dk1"/>
                          </a:solidFill>
                          <a:effectLst/>
                          <a:latin typeface="+mn-lt"/>
                          <a:ea typeface="+mn-ea"/>
                          <a:cs typeface="+mn-cs"/>
                        </a:rPr>
                        <a:t>*2600*1000  -1.4</a:t>
                      </a:r>
                      <a:endParaRPr lang="en-US"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fa_heatg</a:t>
                      </a:r>
                      <a:r>
                        <a:rPr lang="en-US" sz="1200"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286000" y="2133600"/>
            <a:ext cx="4876190" cy="3352381"/>
          </a:xfrm>
          <a:prstGeom prst="rect">
            <a:avLst/>
          </a:prstGeom>
        </p:spPr>
      </p:pic>
    </p:spTree>
    <p:extLst>
      <p:ext uri="{BB962C8B-B14F-4D97-AF65-F5344CB8AC3E}">
        <p14:creationId xmlns:p14="http://schemas.microsoft.com/office/powerpoint/2010/main" val="399656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8100" y="55602"/>
            <a:ext cx="563880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 Verify the temperature evolution</a:t>
            </a:r>
            <a:endParaRPr lang="en-US" sz="2000" b="1" dirty="0">
              <a:latin typeface="Times New Roman" panose="02020603050405020304" pitchFamily="18" charset="0"/>
              <a:cs typeface="Times New Roman" panose="02020603050405020304" pitchFamily="18" charset="0"/>
            </a:endParaRPr>
          </a:p>
        </p:txBody>
      </p:sp>
      <p:sp>
        <p:nvSpPr>
          <p:cNvPr id="3" name="2 CuadroTexto"/>
          <p:cNvSpPr txBox="1"/>
          <p:nvPr/>
        </p:nvSpPr>
        <p:spPr>
          <a:xfrm>
            <a:off x="38100" y="779064"/>
            <a:ext cx="2590800"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Experiment </a:t>
            </a:r>
            <a:endParaRPr lang="en-US" b="1" i="1" dirty="0">
              <a:latin typeface="Times New Roman" panose="02020603050405020304" pitchFamily="18" charset="0"/>
              <a:cs typeface="Times New Roman" panose="02020603050405020304" pitchFamily="18" charset="0"/>
            </a:endParaRPr>
          </a:p>
        </p:txBody>
      </p:sp>
      <p:pic>
        <p:nvPicPr>
          <p:cNvPr id="4" name="图片 10">
            <a:extLst>
              <a:ext uri="{FF2B5EF4-FFF2-40B4-BE49-F238E27FC236}">
                <a16:creationId xmlns:a16="http://schemas.microsoft.com/office/drawing/2014/main" id="{36CFA578-C3F8-4D5F-C448-CA2A0768A0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5566" y="1367894"/>
            <a:ext cx="4647645" cy="2187251"/>
          </a:xfrm>
          <a:prstGeom prst="rect">
            <a:avLst/>
          </a:prstGeom>
          <a:noFill/>
        </p:spPr>
      </p:pic>
      <p:sp>
        <p:nvSpPr>
          <p:cNvPr id="5" name="文本框 11">
            <a:extLst>
              <a:ext uri="{FF2B5EF4-FFF2-40B4-BE49-F238E27FC236}">
                <a16:creationId xmlns:a16="http://schemas.microsoft.com/office/drawing/2014/main" id="{7A857588-489D-F9A2-DD53-2D7D3609B1A6}"/>
              </a:ext>
            </a:extLst>
          </p:cNvPr>
          <p:cNvSpPr txBox="1"/>
          <p:nvPr/>
        </p:nvSpPr>
        <p:spPr>
          <a:xfrm>
            <a:off x="281670" y="4389197"/>
            <a:ext cx="8561832" cy="23164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Sediments</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quartz sand (grain size: 120-180 mesh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porosity</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38%</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Saturation</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100% (distilled water)</a:t>
            </a:r>
            <a:endParaRPr kumimoji="0" lang="en-US" altLang="zh-CN" sz="1400" b="0" i="0" u="none" strike="noStrike" kern="1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Model size</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19.5</a:t>
            </a:r>
            <a:r>
              <a:rPr kumimoji="0" lang="zh-CN"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13</a:t>
            </a:r>
            <a:r>
              <a:rPr kumimoji="0" lang="zh-CN"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 cm</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mock wellbore</a:t>
            </a:r>
            <a:r>
              <a:rPr lang="en-US"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2.5 cm</a:t>
            </a:r>
            <a:endParaRPr kumimoji="0" lang="zh-CN"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Reactant</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 g </a:t>
            </a:r>
            <a:r>
              <a:rPr kumimoji="0" lang="en-US" altLang="zh-CN" sz="1400" b="0" i="0" u="none" strike="noStrike" kern="1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CaO</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+ 20 g water</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Monitoring</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thermometer in wellbore</a:t>
            </a:r>
            <a:r>
              <a:rPr kumimoji="0" lang="zh-CN"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 in sediments with </a:t>
            </a:r>
            <a:r>
              <a:rPr lang="en-US"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the</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interval of 1.6 cm</a:t>
            </a:r>
            <a:r>
              <a:rPr lang="en-US"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Depth:</a:t>
            </a:r>
            <a:r>
              <a:rPr lang="zh-CN" altLang="en-US"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 cm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Initial temp</a:t>
            </a:r>
            <a:r>
              <a:rPr lang="en-US" altLang="zh-CN" sz="1400" b="1"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kern="1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24.5</a:t>
            </a:r>
            <a:r>
              <a:rPr kumimoji="0" lang="zh-CN" altLang="en-US" sz="1400" b="0" i="0" u="none" strike="noStrike" kern="1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6" name="矩形 13">
            <a:extLst>
              <a:ext uri="{FF2B5EF4-FFF2-40B4-BE49-F238E27FC236}">
                <a16:creationId xmlns:a16="http://schemas.microsoft.com/office/drawing/2014/main" id="{A4DB1072-BAA0-6F65-4CDA-19B93B418CE6}"/>
              </a:ext>
            </a:extLst>
          </p:cNvPr>
          <p:cNvSpPr/>
          <p:nvPr/>
        </p:nvSpPr>
        <p:spPr>
          <a:xfrm>
            <a:off x="2581546" y="3622659"/>
            <a:ext cx="330025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沉积物氧化钙增温实验示意图</a:t>
            </a:r>
          </a:p>
        </p:txBody>
      </p:sp>
      <p:sp>
        <p:nvSpPr>
          <p:cNvPr id="7" name="矩形 15">
            <a:extLst>
              <a:ext uri="{FF2B5EF4-FFF2-40B4-BE49-F238E27FC236}">
                <a16:creationId xmlns:a16="http://schemas.microsoft.com/office/drawing/2014/main" id="{43B11C63-7BD8-E436-92BC-DD546D422B0F}"/>
              </a:ext>
            </a:extLst>
          </p:cNvPr>
          <p:cNvSpPr/>
          <p:nvPr/>
        </p:nvSpPr>
        <p:spPr>
          <a:xfrm>
            <a:off x="281670" y="3916918"/>
            <a:ext cx="8146085" cy="404598"/>
          </a:xfrm>
          <a:prstGeom prst="rect">
            <a:avLst/>
          </a:prstGeom>
          <a:solidFill>
            <a:srgbClr val="30528F"/>
          </a:solidFill>
        </p:spPr>
        <p:txBody>
          <a:bodyPr wrap="square">
            <a:spAutoFit/>
          </a:bodyPr>
          <a:lstStyle/>
          <a:p>
            <a:pPr marL="0" marR="0" lvl="0" indent="0" algn="ctr" defTabSz="914400" rtl="0" eaLnBrk="1" fontAlgn="auto" latinLnBrk="0" hangingPunct="1">
              <a:lnSpc>
                <a:spcPct val="125000"/>
              </a:lnSpc>
              <a:spcBef>
                <a:spcPts val="0"/>
              </a:spcBef>
              <a:spcAft>
                <a:spcPts val="0"/>
              </a:spcAft>
              <a:buClr>
                <a:srgbClr val="0000FF"/>
              </a:buClr>
              <a:buSzTx/>
              <a:buFontTx/>
              <a:buNone/>
              <a:tabLst/>
              <a:defRPr/>
            </a:pPr>
            <a:r>
              <a:rPr kumimoji="0" lang="en-US" altLang="zh-CN" sz="1800" b="1" i="0" u="none" strike="noStrike" kern="1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Arial" panose="020B0604020202020204" pitchFamily="34" charset="0"/>
              </a:rPr>
              <a:t>Experimental Set-up</a:t>
            </a:r>
          </a:p>
        </p:txBody>
      </p:sp>
    </p:spTree>
    <p:extLst>
      <p:ext uri="{BB962C8B-B14F-4D97-AF65-F5344CB8AC3E}">
        <p14:creationId xmlns:p14="http://schemas.microsoft.com/office/powerpoint/2010/main" val="330795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Tabla"/>
          <p:cNvGraphicFramePr>
            <a:graphicFrameLocks noGrp="1"/>
          </p:cNvGraphicFramePr>
          <p:nvPr>
            <p:extLst>
              <p:ext uri="{D42A27DB-BD31-4B8C-83A1-F6EECF244321}">
                <p14:modId xmlns:p14="http://schemas.microsoft.com/office/powerpoint/2010/main" val="109878451"/>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209800" y="2362200"/>
            <a:ext cx="4876190" cy="3352381"/>
          </a:xfrm>
          <a:prstGeom prst="rect">
            <a:avLst/>
          </a:prstGeom>
        </p:spPr>
      </p:pic>
    </p:spTree>
    <p:extLst>
      <p:ext uri="{BB962C8B-B14F-4D97-AF65-F5344CB8AC3E}">
        <p14:creationId xmlns:p14="http://schemas.microsoft.com/office/powerpoint/2010/main" val="366265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Tabla"/>
          <p:cNvGraphicFramePr>
            <a:graphicFrameLocks noGrp="1"/>
          </p:cNvGraphicFramePr>
          <p:nvPr>
            <p:extLst>
              <p:ext uri="{D42A27DB-BD31-4B8C-83A1-F6EECF244321}">
                <p14:modId xmlns:p14="http://schemas.microsoft.com/office/powerpoint/2010/main" val="556497225"/>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-1.5</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209800" y="2057400"/>
            <a:ext cx="4876190" cy="3352381"/>
          </a:xfrm>
          <a:prstGeom prst="rect">
            <a:avLst/>
          </a:prstGeom>
        </p:spPr>
      </p:pic>
    </p:spTree>
    <p:extLst>
      <p:ext uri="{BB962C8B-B14F-4D97-AF65-F5344CB8AC3E}">
        <p14:creationId xmlns:p14="http://schemas.microsoft.com/office/powerpoint/2010/main" val="327302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767464769"/>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-1.4</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stretch>
            <a:fillRect/>
          </a:stretch>
        </p:blipFill>
        <p:spPr>
          <a:xfrm>
            <a:off x="2095805" y="2057400"/>
            <a:ext cx="4876190" cy="3352381"/>
          </a:xfrm>
          <a:prstGeom prst="rect">
            <a:avLst/>
          </a:prstGeom>
        </p:spPr>
      </p:pic>
    </p:spTree>
    <p:extLst>
      <p:ext uri="{BB962C8B-B14F-4D97-AF65-F5344CB8AC3E}">
        <p14:creationId xmlns:p14="http://schemas.microsoft.com/office/powerpoint/2010/main" val="421919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270367469"/>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1.0</a:t>
                      </a:r>
                    </a:p>
                  </a:txBody>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2"/>
          <a:stretch>
            <a:fillRect/>
          </a:stretch>
        </p:blipFill>
        <p:spPr>
          <a:xfrm>
            <a:off x="2133905" y="1752809"/>
            <a:ext cx="4876190" cy="3352381"/>
          </a:xfrm>
          <a:prstGeom prst="rect">
            <a:avLst/>
          </a:prstGeom>
        </p:spPr>
      </p:pic>
    </p:spTree>
    <p:extLst>
      <p:ext uri="{BB962C8B-B14F-4D97-AF65-F5344CB8AC3E}">
        <p14:creationId xmlns:p14="http://schemas.microsoft.com/office/powerpoint/2010/main" val="278416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519825683"/>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2.0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095805" y="2133600"/>
            <a:ext cx="4876190" cy="3352381"/>
          </a:xfrm>
          <a:prstGeom prst="rect">
            <a:avLst/>
          </a:prstGeom>
        </p:spPr>
      </p:pic>
    </p:spTree>
    <p:extLst>
      <p:ext uri="{BB962C8B-B14F-4D97-AF65-F5344CB8AC3E}">
        <p14:creationId xmlns:p14="http://schemas.microsoft.com/office/powerpoint/2010/main" val="906194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3 Tabla"/>
          <p:cNvGraphicFramePr>
            <a:graphicFrameLocks noGrp="1"/>
          </p:cNvGraphicFramePr>
          <p:nvPr>
            <p:extLst>
              <p:ext uri="{D42A27DB-BD31-4B8C-83A1-F6EECF244321}">
                <p14:modId xmlns:p14="http://schemas.microsoft.com/office/powerpoint/2010/main" val="3919327279"/>
              </p:ext>
            </p:extLst>
          </p:nvPr>
        </p:nvGraphicFramePr>
        <p:xfrm>
          <a:off x="152400" y="304800"/>
          <a:ext cx="8763000"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3708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a:t>
                      </a:r>
                      <a:r>
                        <a:rPr lang="en-US" sz="1200" b="1" kern="1200" dirty="0" err="1" smtClean="0">
                          <a:solidFill>
                            <a:schemeClr val="dk1"/>
                          </a:solidFill>
                          <a:effectLst/>
                          <a:latin typeface="+mn-lt"/>
                          <a:ea typeface="+mn-ea"/>
                          <a:cs typeface="+mn-cs"/>
                        </a:rPr>
                        <a:t>vol</a:t>
                      </a:r>
                      <a:r>
                        <a:rPr lang="en-US" sz="1200" b="1" kern="1200" dirty="0" smtClean="0">
                          <a:solidFill>
                            <a:schemeClr val="dk1"/>
                          </a:solidFill>
                          <a:effectLst/>
                          <a:latin typeface="+mn-lt"/>
                          <a:ea typeface="+mn-ea"/>
                          <a:cs typeface="+mn-cs"/>
                        </a:rPr>
                        <a:t>*2600*1000n  -1.3</a:t>
                      </a:r>
                      <a:endParaRPr lang="en-US"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Ca_mc</a:t>
                      </a:r>
                      <a:r>
                        <a:rPr lang="en-US" sz="1200" b="1"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fa_heatg</a:t>
                      </a:r>
                      <a:r>
                        <a:rPr lang="en-US" sz="1200"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fa_heat</a:t>
                      </a:r>
                      <a:r>
                        <a:rPr lang="en-US" sz="1200" dirty="0" smtClean="0"/>
                        <a:t> = 5.0</a:t>
                      </a:r>
                    </a:p>
                  </a:txBody>
                  <a:tcPr/>
                </a:tc>
                <a:extLst>
                  <a:ext uri="{0D108BD9-81ED-4DB2-BD59-A6C34878D82A}">
                    <a16:rowId xmlns:a16="http://schemas.microsoft.com/office/drawing/2014/main" val="10003"/>
                  </a:ext>
                </a:extLst>
              </a:tr>
            </a:tbl>
          </a:graphicData>
        </a:graphic>
      </p:graphicFrame>
      <p:pic>
        <p:nvPicPr>
          <p:cNvPr id="4" name="Picture 3"/>
          <p:cNvPicPr>
            <a:picLocks noChangeAspect="1"/>
          </p:cNvPicPr>
          <p:nvPr/>
        </p:nvPicPr>
        <p:blipFill>
          <a:blip r:embed="rId2"/>
          <a:stretch>
            <a:fillRect/>
          </a:stretch>
        </p:blipFill>
        <p:spPr>
          <a:xfrm>
            <a:off x="2209800" y="2133600"/>
            <a:ext cx="4876190" cy="3352381"/>
          </a:xfrm>
          <a:prstGeom prst="rect">
            <a:avLst/>
          </a:prstGeom>
        </p:spPr>
      </p:pic>
    </p:spTree>
    <p:extLst>
      <p:ext uri="{BB962C8B-B14F-4D97-AF65-F5344CB8AC3E}">
        <p14:creationId xmlns:p14="http://schemas.microsoft.com/office/powerpoint/2010/main" val="1369104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864981822"/>
              </p:ext>
            </p:extLst>
          </p:nvPr>
        </p:nvGraphicFramePr>
        <p:xfrm>
          <a:off x="152400" y="3810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3.0</a:t>
                      </a:r>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095805" y="2133600"/>
            <a:ext cx="4876190" cy="3352381"/>
          </a:xfrm>
          <a:prstGeom prst="rect">
            <a:avLst/>
          </a:prstGeom>
        </p:spPr>
      </p:pic>
    </p:spTree>
    <p:extLst>
      <p:ext uri="{BB962C8B-B14F-4D97-AF65-F5344CB8AC3E}">
        <p14:creationId xmlns:p14="http://schemas.microsoft.com/office/powerpoint/2010/main" val="4270663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 y="36576"/>
            <a:ext cx="6934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Input reservoir parameters used in the simulation</a:t>
            </a:r>
          </a:p>
        </p:txBody>
      </p:sp>
      <p:graphicFrame>
        <p:nvGraphicFramePr>
          <p:cNvPr id="3" name="Table 2"/>
          <p:cNvGraphicFramePr>
            <a:graphicFrameLocks noGrp="1"/>
          </p:cNvGraphicFramePr>
          <p:nvPr>
            <p:extLst>
              <p:ext uri="{D42A27DB-BD31-4B8C-83A1-F6EECF244321}">
                <p14:modId xmlns:p14="http://schemas.microsoft.com/office/powerpoint/2010/main" val="2410631653"/>
              </p:ext>
            </p:extLst>
          </p:nvPr>
        </p:nvGraphicFramePr>
        <p:xfrm>
          <a:off x="228600" y="500380"/>
          <a:ext cx="2971800" cy="1656080"/>
        </p:xfrm>
        <a:graphic>
          <a:graphicData uri="http://schemas.openxmlformats.org/drawingml/2006/table">
            <a:tbl>
              <a:tblPr firstRow="1" bandRow="1">
                <a:tableStyleId>{5C22544A-7EE6-4342-B048-85BDC9FD1C3A}</a:tableStyleId>
              </a:tblPr>
              <a:tblGrid>
                <a:gridCol w="863545">
                  <a:extLst>
                    <a:ext uri="{9D8B030D-6E8A-4147-A177-3AD203B41FA5}">
                      <a16:colId xmlns:a16="http://schemas.microsoft.com/office/drawing/2014/main" val="1776030645"/>
                    </a:ext>
                  </a:extLst>
                </a:gridCol>
                <a:gridCol w="431772">
                  <a:extLst>
                    <a:ext uri="{9D8B030D-6E8A-4147-A177-3AD203B41FA5}">
                      <a16:colId xmlns:a16="http://schemas.microsoft.com/office/drawing/2014/main" val="3087383522"/>
                    </a:ext>
                  </a:extLst>
                </a:gridCol>
                <a:gridCol w="611977">
                  <a:extLst>
                    <a:ext uri="{9D8B030D-6E8A-4147-A177-3AD203B41FA5}">
                      <a16:colId xmlns:a16="http://schemas.microsoft.com/office/drawing/2014/main" val="2363097253"/>
                    </a:ext>
                  </a:extLst>
                </a:gridCol>
                <a:gridCol w="540245">
                  <a:extLst>
                    <a:ext uri="{9D8B030D-6E8A-4147-A177-3AD203B41FA5}">
                      <a16:colId xmlns:a16="http://schemas.microsoft.com/office/drawing/2014/main" val="2531233030"/>
                    </a:ext>
                  </a:extLst>
                </a:gridCol>
                <a:gridCol w="524261">
                  <a:extLst>
                    <a:ext uri="{9D8B030D-6E8A-4147-A177-3AD203B41FA5}">
                      <a16:colId xmlns:a16="http://schemas.microsoft.com/office/drawing/2014/main" val="4284115955"/>
                    </a:ext>
                  </a:extLst>
                </a:gridCol>
              </a:tblGrid>
              <a:tr h="134620">
                <a:tc gridSpan="5">
                  <a:txBody>
                    <a:bodyPr/>
                    <a:lstStyle/>
                    <a:p>
                      <a:pPr algn="ctr"/>
                      <a:r>
                        <a:rPr lang="en-US" sz="1000" dirty="0" smtClean="0">
                          <a:latin typeface="Times New Roman" panose="02020603050405020304" pitchFamily="18" charset="0"/>
                          <a:cs typeface="Times New Roman" panose="02020603050405020304" pitchFamily="18" charset="0"/>
                        </a:rPr>
                        <a:t>Fluid</a:t>
                      </a:r>
                      <a:endParaRPr lang="en-US" sz="10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3377274"/>
                  </a:ext>
                </a:extLst>
              </a:tr>
              <a:tr h="436880">
                <a:tc>
                  <a:txBody>
                    <a:bodyPr/>
                    <a:lstStyle/>
                    <a:p>
                      <a:r>
                        <a:rPr lang="en-US" sz="800" dirty="0" smtClean="0">
                          <a:latin typeface="Times New Roman" panose="02020603050405020304" pitchFamily="18" charset="0"/>
                          <a:cs typeface="Times New Roman" panose="02020603050405020304" pitchFamily="18" charset="0"/>
                        </a:rPr>
                        <a:t>Temperature</a:t>
                      </a:r>
                    </a:p>
                  </a:txBody>
                  <a:tcPr/>
                </a:tc>
                <a:tc>
                  <a:txBody>
                    <a:bodyPr/>
                    <a:lstStyle/>
                    <a:p>
                      <a:r>
                        <a:rPr lang="en-US" sz="800" dirty="0" err="1" smtClean="0">
                          <a:latin typeface="Times New Roman" panose="02020603050405020304" pitchFamily="18" charset="0"/>
                          <a:cs typeface="Times New Roman" panose="02020603050405020304" pitchFamily="18" charset="0"/>
                        </a:rPr>
                        <a:t>Fa_t</a:t>
                      </a:r>
                      <a:endParaRPr lang="en-US" sz="800" dirty="0" smtClean="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K</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338</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850502"/>
                  </a:ext>
                </a:extLst>
              </a:tr>
              <a:tr h="238728">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Heat</a:t>
                      </a:r>
                      <a:r>
                        <a:rPr lang="en-US" sz="800" b="1" baseline="0" dirty="0" smtClean="0">
                          <a:latin typeface="Times New Roman" panose="02020603050405020304" pitchFamily="18" charset="0"/>
                          <a:cs typeface="Times New Roman" panose="02020603050405020304" pitchFamily="18" charset="0"/>
                        </a:rPr>
                        <a:t> </a:t>
                      </a:r>
                      <a:r>
                        <a:rPr lang="en-US" sz="800" b="1" dirty="0" smtClean="0">
                          <a:latin typeface="Times New Roman" panose="02020603050405020304" pitchFamily="18" charset="0"/>
                          <a:cs typeface="Times New Roman" panose="02020603050405020304" pitchFamily="18" charset="0"/>
                        </a:rPr>
                        <a:t>Specific</a:t>
                      </a:r>
                      <a:endParaRPr lang="en-US" sz="800" b="1" dirty="0">
                        <a:latin typeface="Times New Roman" panose="02020603050405020304" pitchFamily="18" charset="0"/>
                        <a:cs typeface="Times New Roman" panose="02020603050405020304" pitchFamily="18" charset="0"/>
                      </a:endParaRPr>
                    </a:p>
                  </a:txBody>
                  <a:tcPr anchor="ctr"/>
                </a:tc>
                <a:tc rowSpan="4">
                  <a:txBody>
                    <a:bodyPr/>
                    <a:lstStyle/>
                    <a:p>
                      <a:pPr algn="ctr"/>
                      <a:r>
                        <a:rPr lang="en-US" sz="800" b="1" dirty="0" err="1" smtClean="0">
                          <a:latin typeface="Times New Roman" panose="02020603050405020304" pitchFamily="18" charset="0"/>
                          <a:cs typeface="Times New Roman" panose="02020603050405020304" pitchFamily="18" charset="0"/>
                        </a:rPr>
                        <a:t>Fa_c</a:t>
                      </a:r>
                      <a:endParaRPr lang="en-US" sz="800" b="1" dirty="0">
                        <a:latin typeface="Times New Roman" panose="02020603050405020304" pitchFamily="18" charset="0"/>
                        <a:cs typeface="Times New Roman" panose="02020603050405020304" pitchFamily="18" charset="0"/>
                      </a:endParaRPr>
                    </a:p>
                  </a:txBody>
                  <a:tcPr anchor="ctr"/>
                </a:tc>
                <a:tc rowSpan="4">
                  <a:txBody>
                    <a:bodyPr/>
                    <a:lstStyle/>
                    <a:p>
                      <a:pPr algn="ctr"/>
                      <a:r>
                        <a:rPr lang="en-US" sz="800" kern="1200" dirty="0" smtClean="0">
                          <a:solidFill>
                            <a:schemeClr val="dk1"/>
                          </a:solidFill>
                          <a:effectLst/>
                          <a:latin typeface="Times New Roman" panose="02020603050405020304" pitchFamily="18" charset="0"/>
                          <a:ea typeface="+mn-ea"/>
                          <a:cs typeface="Times New Roman" panose="02020603050405020304" pitchFamily="18" charset="0"/>
                        </a:rPr>
                        <a:t>J/(</a:t>
                      </a:r>
                      <a:r>
                        <a:rPr lang="en-US" sz="800" kern="1200" dirty="0" err="1" smtClean="0">
                          <a:solidFill>
                            <a:schemeClr val="dk1"/>
                          </a:solidFill>
                          <a:effectLst/>
                          <a:latin typeface="Times New Roman" panose="02020603050405020304" pitchFamily="18" charset="0"/>
                          <a:ea typeface="+mn-ea"/>
                          <a:cs typeface="Times New Roman" panose="02020603050405020304" pitchFamily="18" charset="0"/>
                        </a:rPr>
                        <a:t>kG</a:t>
                      </a:r>
                      <a:r>
                        <a:rPr lang="en-US" sz="800" kern="1200" dirty="0" smtClean="0">
                          <a:solidFill>
                            <a:schemeClr val="dk1"/>
                          </a:solidFill>
                          <a:effectLst/>
                          <a:latin typeface="Times New Roman" panose="02020603050405020304" pitchFamily="18" charset="0"/>
                          <a:ea typeface="+mn-ea"/>
                          <a:cs typeface="Times New Roman" panose="02020603050405020304" pitchFamily="18" charset="0"/>
                        </a:rPr>
                        <a:t>*K)</a:t>
                      </a:r>
                      <a:endParaRPr lang="en-US" sz="800" b="1" dirty="0">
                        <a:latin typeface="Times New Roman" panose="02020603050405020304" pitchFamily="18" charset="0"/>
                        <a:cs typeface="Times New Roman" panose="02020603050405020304" pitchFamily="18" charset="0"/>
                      </a:endParaRPr>
                    </a:p>
                  </a:txBody>
                  <a:tcPr anchor="ctr"/>
                </a:tc>
                <a:tc>
                  <a:txBody>
                    <a:bodyPr/>
                    <a:lstStyle/>
                    <a:p>
                      <a:r>
                        <a:rPr lang="en-US" sz="800" b="1" dirty="0" smtClean="0">
                          <a:latin typeface="Times New Roman" panose="02020603050405020304" pitchFamily="18" charset="0"/>
                          <a:cs typeface="Times New Roman" panose="02020603050405020304" pitchFamily="18" charset="0"/>
                        </a:rPr>
                        <a:t>Gas</a:t>
                      </a:r>
                      <a:endParaRPr lang="en-US" sz="800" b="1" dirty="0">
                        <a:latin typeface="Times New Roman" panose="02020603050405020304" pitchFamily="18" charset="0"/>
                        <a:cs typeface="Times New Roman" panose="02020603050405020304" pitchFamily="18" charset="0"/>
                      </a:endParaRPr>
                    </a:p>
                  </a:txBody>
                  <a:tcPr/>
                </a:tc>
                <a:tc>
                  <a:txBody>
                    <a:bodyPr/>
                    <a:lstStyle/>
                    <a:p>
                      <a:r>
                        <a:rPr lang="en-US" sz="1000" b="1" dirty="0" smtClean="0">
                          <a:solidFill>
                            <a:srgbClr val="FF0000"/>
                          </a:solidFill>
                          <a:latin typeface="Times New Roman" panose="02020603050405020304" pitchFamily="18" charset="0"/>
                          <a:cs typeface="Times New Roman" panose="02020603050405020304" pitchFamily="18" charset="0"/>
                        </a:rPr>
                        <a:t>1000</a:t>
                      </a:r>
                      <a:endParaRPr lang="en-US" sz="10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6047188"/>
                  </a:ext>
                </a:extLst>
              </a:tr>
              <a:tr h="22348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a:txBody>
                    <a:bodyPr/>
                    <a:lstStyle/>
                    <a:p>
                      <a:r>
                        <a:rPr lang="en-US" sz="800" b="1" dirty="0" smtClean="0">
                          <a:latin typeface="Times New Roman" panose="02020603050405020304" pitchFamily="18" charset="0"/>
                          <a:cs typeface="Times New Roman" panose="02020603050405020304" pitchFamily="18" charset="0"/>
                        </a:rPr>
                        <a:t>Water</a:t>
                      </a:r>
                      <a:endParaRPr lang="en-US" sz="800" b="1" dirty="0">
                        <a:latin typeface="Times New Roman" panose="02020603050405020304" pitchFamily="18" charset="0"/>
                        <a:cs typeface="Times New Roman" panose="02020603050405020304" pitchFamily="18" charset="0"/>
                      </a:endParaRPr>
                    </a:p>
                  </a:txBody>
                  <a:tcPr/>
                </a:tc>
                <a:tc>
                  <a:txBody>
                    <a:bodyPr/>
                    <a:lstStyle/>
                    <a:p>
                      <a:r>
                        <a:rPr lang="en-US" sz="1000" b="1" dirty="0" smtClean="0">
                          <a:solidFill>
                            <a:srgbClr val="FF0000"/>
                          </a:solidFill>
                          <a:latin typeface="Times New Roman" panose="02020603050405020304" pitchFamily="18" charset="0"/>
                          <a:cs typeface="Times New Roman" panose="02020603050405020304" pitchFamily="18" charset="0"/>
                        </a:rPr>
                        <a:t>4000</a:t>
                      </a:r>
                      <a:endParaRPr lang="en-US" sz="10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9364277"/>
                  </a:ext>
                </a:extLst>
              </a:tr>
              <a:tr h="13204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a:txBody>
                    <a:bodyPr/>
                    <a:lstStyle/>
                    <a:p>
                      <a:r>
                        <a:rPr lang="en-US" sz="800" b="1" dirty="0" smtClean="0">
                          <a:latin typeface="Times New Roman" panose="02020603050405020304" pitchFamily="18" charset="0"/>
                          <a:cs typeface="Times New Roman" panose="02020603050405020304" pitchFamily="18" charset="0"/>
                        </a:rPr>
                        <a:t>Oil</a:t>
                      </a:r>
                      <a:endParaRPr lang="en-US" sz="800" b="1" dirty="0">
                        <a:latin typeface="Times New Roman" panose="02020603050405020304" pitchFamily="18" charset="0"/>
                        <a:cs typeface="Times New Roman" panose="02020603050405020304" pitchFamily="18" charset="0"/>
                      </a:endParaRPr>
                    </a:p>
                  </a:txBody>
                  <a:tcPr/>
                </a:tc>
                <a:tc>
                  <a:txBody>
                    <a:bodyPr/>
                    <a:lstStyle/>
                    <a:p>
                      <a:r>
                        <a:rPr lang="en-US" sz="1000" b="1" dirty="0" smtClean="0">
                          <a:latin typeface="Times New Roman" panose="02020603050405020304" pitchFamily="18" charset="0"/>
                          <a:cs typeface="Times New Roman" panose="02020603050405020304" pitchFamily="18" charset="0"/>
                        </a:rPr>
                        <a:t>1800</a:t>
                      </a:r>
                      <a:endParaRPr lang="en-US" sz="1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6584217"/>
                  </a:ext>
                </a:extLst>
              </a:tr>
              <a:tr h="20824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vMerge="1">
                  <a:txBody>
                    <a:bodyPr/>
                    <a:lstStyle/>
                    <a:p>
                      <a:endParaRPr lang="en-US" sz="1000" b="1" dirty="0">
                        <a:latin typeface="Times New Roman" panose="02020603050405020304" pitchFamily="18" charset="0"/>
                        <a:cs typeface="Times New Roman" panose="02020603050405020304" pitchFamily="18" charset="0"/>
                      </a:endParaRPr>
                    </a:p>
                  </a:txBody>
                  <a:tcPr/>
                </a:tc>
                <a:tc>
                  <a:txBody>
                    <a:bodyPr/>
                    <a:lstStyle/>
                    <a:p>
                      <a:r>
                        <a:rPr lang="en-US" sz="800" b="1" dirty="0" err="1" smtClean="0">
                          <a:latin typeface="Times New Roman" panose="02020603050405020304" pitchFamily="18" charset="0"/>
                          <a:cs typeface="Times New Roman" panose="02020603050405020304" pitchFamily="18" charset="0"/>
                        </a:rPr>
                        <a:t>kero</a:t>
                      </a:r>
                      <a:endParaRPr lang="en-US" sz="800" b="1" dirty="0">
                        <a:latin typeface="Times New Roman" panose="02020603050405020304" pitchFamily="18" charset="0"/>
                        <a:cs typeface="Times New Roman" panose="02020603050405020304" pitchFamily="18" charset="0"/>
                      </a:endParaRPr>
                    </a:p>
                  </a:txBody>
                  <a:tcPr/>
                </a:tc>
                <a:tc>
                  <a:txBody>
                    <a:bodyPr/>
                    <a:lstStyle/>
                    <a:p>
                      <a:r>
                        <a:rPr lang="en-US" sz="1000" b="1" dirty="0" smtClean="0">
                          <a:latin typeface="Times New Roman" panose="02020603050405020304" pitchFamily="18" charset="0"/>
                          <a:cs typeface="Times New Roman" panose="02020603050405020304" pitchFamily="18" charset="0"/>
                        </a:rPr>
                        <a:t>2000</a:t>
                      </a:r>
                      <a:endParaRPr lang="en-US" sz="1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707768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42174830"/>
              </p:ext>
            </p:extLst>
          </p:nvPr>
        </p:nvGraphicFramePr>
        <p:xfrm>
          <a:off x="152400" y="2373630"/>
          <a:ext cx="2628192" cy="2225040"/>
        </p:xfrm>
        <a:graphic>
          <a:graphicData uri="http://schemas.openxmlformats.org/drawingml/2006/table">
            <a:tbl>
              <a:tblPr firstRow="1" bandRow="1">
                <a:tableStyleId>{5C22544A-7EE6-4342-B048-85BDC9FD1C3A}</a:tableStyleId>
              </a:tblPr>
              <a:tblGrid>
                <a:gridCol w="890954">
                  <a:extLst>
                    <a:ext uri="{9D8B030D-6E8A-4147-A177-3AD203B41FA5}">
                      <a16:colId xmlns:a16="http://schemas.microsoft.com/office/drawing/2014/main" val="1666863458"/>
                    </a:ext>
                  </a:extLst>
                </a:gridCol>
                <a:gridCol w="667068">
                  <a:extLst>
                    <a:ext uri="{9D8B030D-6E8A-4147-A177-3AD203B41FA5}">
                      <a16:colId xmlns:a16="http://schemas.microsoft.com/office/drawing/2014/main" val="1204451173"/>
                    </a:ext>
                  </a:extLst>
                </a:gridCol>
                <a:gridCol w="554355">
                  <a:extLst>
                    <a:ext uri="{9D8B030D-6E8A-4147-A177-3AD203B41FA5}">
                      <a16:colId xmlns:a16="http://schemas.microsoft.com/office/drawing/2014/main" val="1088631055"/>
                    </a:ext>
                  </a:extLst>
                </a:gridCol>
                <a:gridCol w="515815">
                  <a:extLst>
                    <a:ext uri="{9D8B030D-6E8A-4147-A177-3AD203B41FA5}">
                      <a16:colId xmlns:a16="http://schemas.microsoft.com/office/drawing/2014/main" val="428201943"/>
                    </a:ext>
                  </a:extLst>
                </a:gridCol>
              </a:tblGrid>
              <a:tr h="370840">
                <a:tc gridSpan="4">
                  <a:txBody>
                    <a:bodyPr/>
                    <a:lstStyle/>
                    <a:p>
                      <a:pPr algn="ctr"/>
                      <a:r>
                        <a:rPr lang="en-US" sz="1000" dirty="0" smtClean="0">
                          <a:latin typeface="Times New Roman" panose="02020603050405020304" pitchFamily="18" charset="0"/>
                          <a:cs typeface="Times New Roman" panose="02020603050405020304" pitchFamily="18" charset="0"/>
                        </a:rPr>
                        <a:t>Rock/Cell</a:t>
                      </a:r>
                      <a:endParaRPr lang="en-US" sz="1000" dirty="0">
                        <a:latin typeface="Times New Roman" panose="02020603050405020304" pitchFamily="18" charset="0"/>
                        <a:cs typeface="Times New Roman" panose="02020603050405020304" pitchFamily="18" charset="0"/>
                      </a:endParaRPr>
                    </a:p>
                  </a:txBody>
                  <a:tcPr anchor="ctr"/>
                </a:tc>
                <a:tc hMerge="1">
                  <a:txBody>
                    <a:bodyPr/>
                    <a:lstStyle/>
                    <a:p>
                      <a:endParaRPr lang="en-US"/>
                    </a:p>
                  </a:txBody>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6654706"/>
                  </a:ext>
                </a:extLst>
              </a:tr>
              <a:tr h="370840">
                <a:tc>
                  <a:txBody>
                    <a:bodyPr/>
                    <a:lstStyle/>
                    <a:p>
                      <a:r>
                        <a:rPr lang="en-US" sz="1000" dirty="0" smtClean="0">
                          <a:latin typeface="Times New Roman" panose="02020603050405020304" pitchFamily="18" charset="0"/>
                          <a:cs typeface="Times New Roman" panose="02020603050405020304" pitchFamily="18" charset="0"/>
                        </a:rPr>
                        <a:t>Rock heat</a:t>
                      </a:r>
                      <a:r>
                        <a:rPr lang="en-US" sz="1000" baseline="0" dirty="0" smtClean="0">
                          <a:latin typeface="Times New Roman" panose="02020603050405020304" pitchFamily="18" charset="0"/>
                          <a:cs typeface="Times New Roman" panose="02020603050405020304" pitchFamily="18" charset="0"/>
                        </a:rPr>
                        <a:t> capacity</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err="1" smtClean="0"/>
                        <a:t>ca_mc</a:t>
                      </a:r>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026283983"/>
                  </a:ext>
                </a:extLst>
              </a:tr>
              <a:tr h="370840">
                <a:tc>
                  <a:txBody>
                    <a:bodyPr/>
                    <a:lstStyle/>
                    <a:p>
                      <a:r>
                        <a:rPr lang="en-US" sz="1000" dirty="0" smtClean="0">
                          <a:latin typeface="Times New Roman" panose="02020603050405020304" pitchFamily="18" charset="0"/>
                          <a:cs typeface="Times New Roman" panose="02020603050405020304" pitchFamily="18" charset="0"/>
                        </a:rPr>
                        <a:t>Rock temperature</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err="1" smtClean="0"/>
                        <a:t>ca_t</a:t>
                      </a:r>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907873649"/>
                  </a:ext>
                </a:extLst>
              </a:tr>
              <a:tr h="370840">
                <a:tc>
                  <a:txBody>
                    <a:bodyPr/>
                    <a:lstStyle/>
                    <a:p>
                      <a:r>
                        <a:rPr lang="en-US" sz="1000" dirty="0" smtClean="0">
                          <a:latin typeface="Times New Roman" panose="02020603050405020304" pitchFamily="18" charset="0"/>
                          <a:cs typeface="Times New Roman" panose="02020603050405020304" pitchFamily="18" charset="0"/>
                        </a:rPr>
                        <a:t>Heat transfer coefficient</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err="1" smtClean="0"/>
                        <a:t>ca_g</a:t>
                      </a:r>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030651215"/>
                  </a:ext>
                </a:extLst>
              </a:tr>
              <a:tr h="421640">
                <a:tc>
                  <a:txBody>
                    <a:bodyPr/>
                    <a:lstStyle/>
                    <a:p>
                      <a:r>
                        <a:rPr lang="en-US" sz="1000" dirty="0" smtClean="0">
                          <a:latin typeface="Times New Roman" panose="02020603050405020304" pitchFamily="18" charset="0"/>
                          <a:cs typeface="Times New Roman" panose="02020603050405020304" pitchFamily="18" charset="0"/>
                        </a:rPr>
                        <a:t>Heat</a:t>
                      </a:r>
                      <a:r>
                        <a:rPr lang="en-US" sz="1000" baseline="0" dirty="0" smtClean="0">
                          <a:latin typeface="Times New Roman" panose="02020603050405020304" pitchFamily="18" charset="0"/>
                          <a:cs typeface="Times New Roman" panose="02020603050405020304" pitchFamily="18" charset="0"/>
                        </a:rPr>
                        <a:t> conductivity</a:t>
                      </a:r>
                      <a:endParaRPr lang="en-US"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t>fa_heatg</a:t>
                      </a:r>
                      <a:endParaRPr 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extLst>
                  <a:ext uri="{0D108BD9-81ED-4DB2-BD59-A6C34878D82A}">
                    <a16:rowId xmlns:a16="http://schemas.microsoft.com/office/drawing/2014/main" val="1833204793"/>
                  </a:ext>
                </a:extLst>
              </a:tr>
              <a:tr h="167640">
                <a:tc>
                  <a:txBody>
                    <a:bodyPr/>
                    <a:lstStyle/>
                    <a:p>
                      <a:r>
                        <a:rPr lang="en-US" sz="1000" dirty="0" smtClean="0">
                          <a:latin typeface="Times New Roman" panose="02020603050405020304" pitchFamily="18" charset="0"/>
                          <a:cs typeface="Times New Roman" panose="02020603050405020304" pitchFamily="18" charset="0"/>
                        </a:rPr>
                        <a:t>Rock density</a:t>
                      </a:r>
                      <a:endParaRPr lang="en-US"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Kg/m3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2600</a:t>
                      </a:r>
                    </a:p>
                  </a:txBody>
                  <a:tcPr/>
                </a:tc>
                <a:extLst>
                  <a:ext uri="{0D108BD9-81ED-4DB2-BD59-A6C34878D82A}">
                    <a16:rowId xmlns:a16="http://schemas.microsoft.com/office/drawing/2014/main" val="5619513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77708966"/>
              </p:ext>
            </p:extLst>
          </p:nvPr>
        </p:nvGraphicFramePr>
        <p:xfrm>
          <a:off x="304800" y="4876800"/>
          <a:ext cx="2133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79283932"/>
                    </a:ext>
                  </a:extLst>
                </a:gridCol>
                <a:gridCol w="762000">
                  <a:extLst>
                    <a:ext uri="{9D8B030D-6E8A-4147-A177-3AD203B41FA5}">
                      <a16:colId xmlns:a16="http://schemas.microsoft.com/office/drawing/2014/main" val="1859628421"/>
                    </a:ext>
                  </a:extLst>
                </a:gridCol>
              </a:tblGrid>
              <a:tr h="370840">
                <a:tc gridSpan="2">
                  <a:txBody>
                    <a:bodyPr/>
                    <a:lstStyle/>
                    <a:p>
                      <a:pPr algn="ctr"/>
                      <a:r>
                        <a:rPr lang="en-US" sz="1000" dirty="0" smtClean="0">
                          <a:latin typeface="Times New Roman" panose="02020603050405020304" pitchFamily="18" charset="0"/>
                          <a:cs typeface="Times New Roman" panose="02020603050405020304" pitchFamily="18" charset="0"/>
                        </a:rPr>
                        <a:t>Kerogen</a:t>
                      </a:r>
                      <a:endParaRPr lang="en-US" sz="10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4278912804"/>
                  </a:ext>
                </a:extLst>
              </a:tr>
              <a:tr h="370840">
                <a:tc>
                  <a:txBody>
                    <a:bodyPr/>
                    <a:lstStyle/>
                    <a:p>
                      <a:r>
                        <a:rPr lang="en-US" sz="1000" dirty="0" smtClean="0">
                          <a:latin typeface="Times New Roman" panose="02020603050405020304" pitchFamily="18" charset="0"/>
                          <a:cs typeface="Times New Roman" panose="02020603050405020304" pitchFamily="18" charset="0"/>
                        </a:rPr>
                        <a:t>Temperature </a:t>
                      </a:r>
                      <a:r>
                        <a:rPr lang="en-US" sz="1000" dirty="0" err="1" smtClean="0">
                          <a:latin typeface="Times New Roman" panose="02020603050405020304" pitchFamily="18" charset="0"/>
                          <a:cs typeface="Times New Roman" panose="02020603050405020304" pitchFamily="18" charset="0"/>
                        </a:rPr>
                        <a:t>decomp</a:t>
                      </a:r>
                      <a:r>
                        <a:rPr lang="en-US" sz="1000" dirty="0" smtClean="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err="1" smtClean="0">
                          <a:latin typeface="Times New Roman" panose="02020603050405020304" pitchFamily="18" charset="0"/>
                          <a:cs typeface="Times New Roman" panose="02020603050405020304" pitchFamily="18" charset="0"/>
                        </a:rPr>
                        <a:t>ka_teq</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5515136"/>
                  </a:ext>
                </a:extLst>
              </a:tr>
              <a:tr h="370840">
                <a:tc>
                  <a:txBody>
                    <a:bodyPr/>
                    <a:lstStyle/>
                    <a:p>
                      <a:r>
                        <a:rPr lang="en-US" sz="1000" dirty="0" smtClean="0">
                          <a:latin typeface="Times New Roman" panose="02020603050405020304" pitchFamily="18" charset="0"/>
                          <a:cs typeface="Times New Roman" panose="02020603050405020304" pitchFamily="18" charset="0"/>
                        </a:rPr>
                        <a:t>Activation energy</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err="1" smtClean="0">
                          <a:latin typeface="Times New Roman" panose="02020603050405020304" pitchFamily="18" charset="0"/>
                          <a:cs typeface="Times New Roman" panose="02020603050405020304" pitchFamily="18" charset="0"/>
                        </a:rPr>
                        <a:t>ka_dE</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61317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Half</a:t>
                      </a:r>
                      <a:r>
                        <a:rPr lang="en-US" sz="1000" baseline="0" dirty="0" smtClean="0">
                          <a:latin typeface="Times New Roman" panose="02020603050405020304" pitchFamily="18" charset="0"/>
                          <a:cs typeface="Times New Roman" panose="02020603050405020304" pitchFamily="18" charset="0"/>
                        </a:rPr>
                        <a:t> time life reaction</a:t>
                      </a:r>
                      <a:endParaRPr lang="en-US" sz="1000" dirty="0" smtClean="0">
                        <a:latin typeface="Times New Roman" panose="02020603050405020304" pitchFamily="18" charset="0"/>
                        <a:cs typeface="Times New Roman" panose="02020603050405020304" pitchFamily="18" charset="0"/>
                      </a:endParaRPr>
                    </a:p>
                  </a:txBody>
                  <a:tcPr/>
                </a:tc>
                <a:tc>
                  <a:txBody>
                    <a:bodyPr/>
                    <a:lstStyle/>
                    <a:p>
                      <a:r>
                        <a:rPr lang="en-US" sz="1000" dirty="0" smtClean="0">
                          <a:latin typeface="Times New Roman" panose="02020603050405020304" pitchFamily="18" charset="0"/>
                          <a:cs typeface="Times New Roman" panose="02020603050405020304" pitchFamily="18" charset="0"/>
                        </a:rPr>
                        <a:t>ca_k2o</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894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Density</a:t>
                      </a:r>
                    </a:p>
                  </a:txBody>
                  <a:tcPr/>
                </a:tc>
                <a:tc>
                  <a:txBody>
                    <a:bodyPr/>
                    <a:lstStyle/>
                    <a:p>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8321540"/>
                  </a:ext>
                </a:extLst>
              </a:tr>
            </a:tbl>
          </a:graphicData>
        </a:graphic>
      </p:graphicFrame>
      <p:cxnSp>
        <p:nvCxnSpPr>
          <p:cNvPr id="7" name="Straight Arrow Connector 6"/>
          <p:cNvCxnSpPr/>
          <p:nvPr/>
        </p:nvCxnSpPr>
        <p:spPr>
          <a:xfrm>
            <a:off x="2780592" y="44958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66392" y="4352449"/>
            <a:ext cx="3505200" cy="246221"/>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Wang </a:t>
            </a:r>
            <a:r>
              <a:rPr lang="en-US" sz="1000" dirty="0" err="1" smtClean="0">
                <a:latin typeface="Times New Roman" panose="02020603050405020304" pitchFamily="18" charset="0"/>
                <a:cs typeface="Times New Roman" panose="02020603050405020304" pitchFamily="18" charset="0"/>
              </a:rPr>
              <a:t>Zijie</a:t>
            </a:r>
            <a:r>
              <a:rPr lang="en-US" sz="1000" dirty="0">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et al 2020 and </a:t>
            </a:r>
            <a:r>
              <a:rPr lang="en-US" sz="1000" dirty="0" err="1" smtClean="0">
                <a:latin typeface="Times New Roman" panose="02020603050405020304" pitchFamily="18" charset="0"/>
                <a:cs typeface="Times New Roman" panose="02020603050405020304" pitchFamily="18" charset="0"/>
              </a:rPr>
              <a:t>Xue</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liang</a:t>
            </a:r>
            <a:r>
              <a:rPr lang="en-US" sz="1000" dirty="0" smtClean="0">
                <a:latin typeface="Times New Roman" panose="02020603050405020304" pitchFamily="18" charset="0"/>
                <a:cs typeface="Times New Roman" panose="02020603050405020304" pitchFamily="18" charset="0"/>
              </a:rPr>
              <a:t> et al 2019</a:t>
            </a:r>
            <a:endParaRPr lang="en-US" sz="10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2438400" y="5791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23492" y="5668089"/>
            <a:ext cx="3505200" cy="246221"/>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Lee at al 2017</a:t>
            </a:r>
            <a:endParaRPr lang="en-US" sz="1000" dirty="0">
              <a:latin typeface="Times New Roman" panose="02020603050405020304" pitchFamily="18" charset="0"/>
              <a:cs typeface="Times New Roman" panose="02020603050405020304" pitchFamily="18" charset="0"/>
            </a:endParaRPr>
          </a:p>
        </p:txBody>
      </p:sp>
      <p:cxnSp>
        <p:nvCxnSpPr>
          <p:cNvPr id="12" name="Straight Arrow Connector 11"/>
          <p:cNvCxnSpPr>
            <a:endCxn id="10" idx="1"/>
          </p:cNvCxnSpPr>
          <p:nvPr/>
        </p:nvCxnSpPr>
        <p:spPr>
          <a:xfrm>
            <a:off x="2438400" y="5410200"/>
            <a:ext cx="685092"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67000" y="6336986"/>
            <a:ext cx="5943600" cy="400110"/>
          </a:xfrm>
          <a:prstGeom prst="rect">
            <a:avLst/>
          </a:prstGeom>
        </p:spPr>
        <p:txBody>
          <a:bodyPr wrap="square">
            <a:spAutoFit/>
          </a:bodyPr>
          <a:lstStyle/>
          <a:p>
            <a:pPr algn="just"/>
            <a:r>
              <a:rPr lang="en-US" sz="1000" dirty="0">
                <a:latin typeface="Times New Roman" panose="02020603050405020304" pitchFamily="18" charset="0"/>
                <a:ea typeface="等线" panose="02010600030101010101" pitchFamily="2" charset="-122"/>
                <a:cs typeface="Times New Roman" panose="02020603050405020304" pitchFamily="18" charset="0"/>
              </a:rPr>
              <a:t>Dang et al, 2016 A new approach to measure organic </a:t>
            </a:r>
            <a:r>
              <a:rPr lang="en-US" sz="1000" dirty="0" smtClean="0">
                <a:latin typeface="Times New Roman" panose="02020603050405020304" pitchFamily="18" charset="0"/>
                <a:ea typeface="等线" panose="02010600030101010101" pitchFamily="2" charset="-122"/>
                <a:cs typeface="Times New Roman" panose="02020603050405020304" pitchFamily="18" charset="0"/>
              </a:rPr>
              <a:t>density Kerogen </a:t>
            </a:r>
            <a:r>
              <a:rPr lang="en-US" sz="1000" dirty="0">
                <a:latin typeface="Times New Roman" panose="02020603050405020304" pitchFamily="18" charset="0"/>
                <a:ea typeface="等线" panose="02010600030101010101" pitchFamily="2" charset="-122"/>
                <a:cs typeface="Times New Roman" panose="02020603050405020304" pitchFamily="18" charset="0"/>
              </a:rPr>
              <a:t>density appears to be kerogen-type </a:t>
            </a:r>
            <a:r>
              <a:rPr lang="en-US" sz="1000" dirty="0" smtClean="0">
                <a:latin typeface="Times New Roman" panose="02020603050405020304" pitchFamily="18" charset="0"/>
                <a:ea typeface="等线" panose="02010600030101010101" pitchFamily="2" charset="-122"/>
                <a:cs typeface="Times New Roman" panose="02020603050405020304" pitchFamily="18" charset="0"/>
              </a:rPr>
              <a:t>dependent Type </a:t>
            </a:r>
            <a:r>
              <a:rPr lang="en-US" sz="1000" dirty="0">
                <a:latin typeface="Times New Roman" panose="02020603050405020304" pitchFamily="18" charset="0"/>
                <a:ea typeface="等线" panose="02010600030101010101" pitchFamily="2" charset="-122"/>
                <a:cs typeface="Times New Roman" panose="02020603050405020304" pitchFamily="18" charset="0"/>
              </a:rPr>
              <a:t>III density ranges from 1.6 to 1.8 </a:t>
            </a:r>
            <a:r>
              <a:rPr lang="en-US" sz="1000" dirty="0" smtClean="0">
                <a:latin typeface="Times New Roman" panose="02020603050405020304" pitchFamily="18" charset="0"/>
                <a:ea typeface="等线" panose="02010600030101010101" pitchFamily="2" charset="-122"/>
                <a:cs typeface="Times New Roman" panose="02020603050405020304" pitchFamily="18" charset="0"/>
              </a:rPr>
              <a:t>g/cm3. </a:t>
            </a:r>
            <a:r>
              <a:rPr lang="en-US" sz="1000" dirty="0" smtClean="0">
                <a:latin typeface="Times New Roman" panose="02020603050405020304" pitchFamily="18" charset="0"/>
                <a:ea typeface="等线" panose="02010600030101010101" pitchFamily="2" charset="-122"/>
              </a:rPr>
              <a:t>Plot </a:t>
            </a:r>
            <a:r>
              <a:rPr lang="en-US" sz="1000" dirty="0">
                <a:latin typeface="Times New Roman" panose="02020603050405020304" pitchFamily="18" charset="0"/>
                <a:ea typeface="等线" panose="02010600030101010101" pitchFamily="2" charset="-122"/>
              </a:rPr>
              <a:t>Fig.11 show average of 1.5g/cc = 1500kg/m3</a:t>
            </a:r>
            <a:endParaRPr lang="en-US" sz="1000" dirty="0"/>
          </a:p>
        </p:txBody>
      </p:sp>
      <p:cxnSp>
        <p:nvCxnSpPr>
          <p:cNvPr id="16" name="Straight Arrow Connector 15"/>
          <p:cNvCxnSpPr>
            <a:endCxn id="14" idx="1"/>
          </p:cNvCxnSpPr>
          <p:nvPr/>
        </p:nvCxnSpPr>
        <p:spPr>
          <a:xfrm>
            <a:off x="2438400" y="6537041"/>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2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551915106"/>
              </p:ext>
            </p:extLst>
          </p:nvPr>
        </p:nvGraphicFramePr>
        <p:xfrm>
          <a:off x="190195" y="9144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a:t>
                      </a:r>
                      <a:r>
                        <a:rPr lang="en-US" sz="1200" b="0" dirty="0" smtClean="0"/>
                        <a:t>1.0</a:t>
                      </a:r>
                      <a:endParaRPr lang="en-US" sz="1200" b="0" dirty="0" smtClean="0"/>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2"/>
          <a:stretch>
            <a:fillRect/>
          </a:stretch>
        </p:blipFill>
        <p:spPr>
          <a:xfrm>
            <a:off x="2133600" y="2819400"/>
            <a:ext cx="4876190" cy="3352381"/>
          </a:xfrm>
          <a:prstGeom prst="rect">
            <a:avLst/>
          </a:prstGeom>
        </p:spPr>
      </p:pic>
      <p:sp>
        <p:nvSpPr>
          <p:cNvPr id="5" name="TextBox 4"/>
          <p:cNvSpPr txBox="1"/>
          <p:nvPr/>
        </p:nvSpPr>
        <p:spPr>
          <a:xfrm>
            <a:off x="190195" y="152400"/>
            <a:ext cx="3086405"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Virtual cell</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61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nvPr>
        </p:nvGraphicFramePr>
        <p:xfrm>
          <a:off x="190195" y="914400"/>
          <a:ext cx="8763000" cy="14071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1460500">
                  <a:extLst>
                    <a:ext uri="{9D8B030D-6E8A-4147-A177-3AD203B41FA5}">
                      <a16:colId xmlns:a16="http://schemas.microsoft.com/office/drawing/2014/main" val="2987047954"/>
                    </a:ext>
                  </a:extLst>
                </a:gridCol>
                <a:gridCol w="1460500">
                  <a:extLst>
                    <a:ext uri="{9D8B030D-6E8A-4147-A177-3AD203B41FA5}">
                      <a16:colId xmlns:a16="http://schemas.microsoft.com/office/drawing/2014/main" val="2397064245"/>
                    </a:ext>
                  </a:extLst>
                </a:gridCol>
              </a:tblGrid>
              <a:tr h="294640">
                <a:tc>
                  <a:txBody>
                    <a:bodyPr/>
                    <a:lstStyle/>
                    <a:p>
                      <a:pPr algn="ctr"/>
                      <a:r>
                        <a:rPr lang="en-US" sz="1200" dirty="0" smtClean="0"/>
                        <a:t>Injection</a:t>
                      </a:r>
                      <a:r>
                        <a:rPr lang="en-US" sz="1200" baseline="0" dirty="0" smtClean="0"/>
                        <a:t> Point attribute</a:t>
                      </a:r>
                      <a:endParaRPr lang="en-US" sz="1200" dirty="0"/>
                    </a:p>
                  </a:txBody>
                  <a:tcPr/>
                </a:tc>
                <a:tc>
                  <a:txBody>
                    <a:bodyPr/>
                    <a:lstStyle/>
                    <a:p>
                      <a:pPr algn="ctr"/>
                      <a:r>
                        <a:rPr lang="en-US" sz="1200" dirty="0" smtClean="0"/>
                        <a:t>Rock</a:t>
                      </a:r>
                      <a:r>
                        <a:rPr lang="en-US" sz="1200" baseline="0" dirty="0" smtClean="0"/>
                        <a:t> attribute</a:t>
                      </a:r>
                      <a:endParaRPr lang="en-US" sz="1200" dirty="0"/>
                    </a:p>
                  </a:txBody>
                  <a:tcPr/>
                </a:tc>
                <a:tc gridSpan="2">
                  <a:txBody>
                    <a:bodyPr/>
                    <a:lstStyle/>
                    <a:p>
                      <a:pPr algn="ctr"/>
                      <a:r>
                        <a:rPr lang="en-US" sz="1200" dirty="0" smtClean="0"/>
                        <a:t>Boundary</a:t>
                      </a:r>
                      <a:r>
                        <a:rPr lang="en-US" sz="1200" baseline="0" dirty="0" smtClean="0"/>
                        <a:t> Attribute</a:t>
                      </a:r>
                      <a:endParaRPr lang="en-US" sz="1200" dirty="0"/>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sz="1200" dirty="0" smtClean="0"/>
                        <a:t>Heat</a:t>
                      </a:r>
                      <a:r>
                        <a:rPr lang="en-US" sz="1200" baseline="0" dirty="0" smtClean="0"/>
                        <a:t> rate = 1000 watts </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err="1" smtClean="0"/>
                        <a:t>ca_t</a:t>
                      </a:r>
                      <a:r>
                        <a:rPr lang="en-US" sz="1200" dirty="0" smtClean="0"/>
                        <a:t> = 24.7 C</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ca_t</a:t>
                      </a:r>
                      <a:r>
                        <a:rPr lang="en-US" sz="1200" dirty="0" smtClean="0"/>
                        <a:t> = 24.7 C</a:t>
                      </a:r>
                    </a:p>
                  </a:txBody>
                  <a:tcPr/>
                </a:tc>
                <a:extLst>
                  <a:ext uri="{0D108BD9-81ED-4DB2-BD59-A6C34878D82A}">
                    <a16:rowId xmlns:a16="http://schemas.microsoft.com/office/drawing/2014/main" val="10001"/>
                  </a:ext>
                </a:extLst>
              </a:tr>
              <a:tr h="370840">
                <a:tc>
                  <a:txBody>
                    <a:bodyPr/>
                    <a:lstStyle/>
                    <a:p>
                      <a:pPr algn="ctr"/>
                      <a:r>
                        <a:rPr lang="en-US" sz="1200" dirty="0" err="1" smtClean="0"/>
                        <a:t>ca_mc</a:t>
                      </a:r>
                      <a:r>
                        <a:rPr lang="en-US" sz="1200" dirty="0" smtClean="0"/>
                        <a:t> =300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a:t>
                      </a:r>
                      <a:r>
                        <a:rPr lang="en-US" sz="1200" b="0" kern="1200" dirty="0" err="1" smtClean="0">
                          <a:solidFill>
                            <a:schemeClr val="dk1"/>
                          </a:solidFill>
                          <a:effectLst/>
                          <a:latin typeface="+mn-lt"/>
                          <a:ea typeface="+mn-ea"/>
                          <a:cs typeface="+mn-cs"/>
                        </a:rPr>
                        <a:t>vol</a:t>
                      </a:r>
                      <a:r>
                        <a:rPr lang="en-US" sz="1200" b="0" kern="1200" dirty="0" smtClean="0">
                          <a:solidFill>
                            <a:schemeClr val="dk1"/>
                          </a:solidFill>
                          <a:effectLst/>
                          <a:latin typeface="+mn-lt"/>
                          <a:ea typeface="+mn-ea"/>
                          <a:cs typeface="+mn-cs"/>
                        </a:rPr>
                        <a:t>*2600*1000  -1.3</a:t>
                      </a:r>
                      <a:endParaRPr lang="en-US" sz="12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smtClean="0"/>
                        <a:t>Ca_mc</a:t>
                      </a:r>
                      <a:r>
                        <a:rPr lang="en-US" sz="1200" b="0" dirty="0" smtClean="0"/>
                        <a:t> = </a:t>
                      </a:r>
                      <a:r>
                        <a:rPr lang="en-US" sz="1200" b="0" dirty="0" smtClean="0"/>
                        <a:t>1.0</a:t>
                      </a:r>
                      <a:endParaRPr lang="en-US" sz="1200" b="0" dirty="0" smtClean="0"/>
                    </a:p>
                  </a:txBody>
                  <a:tcPr/>
                </a:tc>
                <a:extLst>
                  <a:ext uri="{0D108BD9-81ED-4DB2-BD59-A6C34878D82A}">
                    <a16:rowId xmlns:a16="http://schemas.microsoft.com/office/drawing/2014/main" val="10002"/>
                  </a:ext>
                </a:extLst>
              </a:tr>
              <a:tr h="370840">
                <a:tc>
                  <a:txBody>
                    <a:bodyPr/>
                    <a:lstStyle/>
                    <a:p>
                      <a:pPr algn="ctr"/>
                      <a:r>
                        <a:rPr lang="en-US" sz="1200" dirty="0" err="1" smtClean="0"/>
                        <a:t>fa_heatg</a:t>
                      </a:r>
                      <a:r>
                        <a:rPr lang="en-US" sz="1200" dirty="0" smtClean="0"/>
                        <a:t> = 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fa_heatg</a:t>
                      </a:r>
                      <a:r>
                        <a:rPr lang="en-US" sz="1200" b="1" dirty="0" smtClean="0"/>
                        <a:t> = 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fa_heat</a:t>
                      </a:r>
                      <a:r>
                        <a:rPr lang="en-US" sz="1200" b="1" dirty="0" smtClean="0"/>
                        <a:t> = 3.0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90195" y="152400"/>
            <a:ext cx="3086405"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Virtual cell</a:t>
            </a:r>
            <a:endParaRPr lang="en-US"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6019800" y="1981200"/>
            <a:ext cx="2933395" cy="340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705600" y="2560339"/>
            <a:ext cx="1676400" cy="307777"/>
          </a:xfrm>
          <a:prstGeom prst="rect">
            <a:avLst/>
          </a:prstGeom>
          <a:noFill/>
        </p:spPr>
        <p:txBody>
          <a:bodyPr wrap="square" rtlCol="0">
            <a:spAutoFit/>
          </a:bodyPr>
          <a:lstStyle/>
          <a:p>
            <a:pPr algn="ctr"/>
            <a:r>
              <a:rPr lang="en-US" sz="1400" b="1" i="1" dirty="0" smtClean="0">
                <a:latin typeface="Times New Roman" panose="02020603050405020304" pitchFamily="18" charset="0"/>
                <a:cs typeface="Times New Roman" panose="02020603050405020304" pitchFamily="18" charset="0"/>
              </a:rPr>
              <a:t>No effect</a:t>
            </a:r>
            <a:endParaRPr lang="en-US" sz="1400" b="1" i="1" dirty="0">
              <a:latin typeface="Times New Roman" panose="02020603050405020304" pitchFamily="18" charset="0"/>
              <a:cs typeface="Times New Roman" panose="02020603050405020304" pitchFamily="18" charset="0"/>
            </a:endParaRPr>
          </a:p>
        </p:txBody>
      </p:sp>
      <p:cxnSp>
        <p:nvCxnSpPr>
          <p:cNvPr id="8" name="Straight Arrow Connector 7"/>
          <p:cNvCxnSpPr>
            <a:endCxn id="6" idx="0"/>
          </p:cNvCxnSpPr>
          <p:nvPr/>
        </p:nvCxnSpPr>
        <p:spPr>
          <a:xfrm>
            <a:off x="7543800" y="2321560"/>
            <a:ext cx="0" cy="238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2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2400" y="152400"/>
            <a:ext cx="41148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Experiment results</a:t>
            </a:r>
            <a:endParaRPr lang="en-US" b="1" dirty="0">
              <a:latin typeface="Times New Roman" panose="02020603050405020304" pitchFamily="18" charset="0"/>
              <a:cs typeface="Times New Roman" panose="02020603050405020304" pitchFamily="18" charset="0"/>
            </a:endParaRPr>
          </a:p>
        </p:txBody>
      </p:sp>
      <p:pic>
        <p:nvPicPr>
          <p:cNvPr id="3" name="图片 7">
            <a:extLst>
              <a:ext uri="{FF2B5EF4-FFF2-40B4-BE49-F238E27FC236}">
                <a16:creationId xmlns:a16="http://schemas.microsoft.com/office/drawing/2014/main" id="{C6435607-B2A0-7278-DD8F-9A2D41A2785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b="55129"/>
          <a:stretch/>
        </p:blipFill>
        <p:spPr>
          <a:xfrm>
            <a:off x="1238250" y="1219200"/>
            <a:ext cx="6700427" cy="1771650"/>
          </a:xfrm>
          <a:prstGeom prst="rect">
            <a:avLst/>
          </a:prstGeom>
        </p:spPr>
      </p:pic>
      <p:sp>
        <p:nvSpPr>
          <p:cNvPr id="4" name="文本框 10">
            <a:extLst>
              <a:ext uri="{FF2B5EF4-FFF2-40B4-BE49-F238E27FC236}">
                <a16:creationId xmlns:a16="http://schemas.microsoft.com/office/drawing/2014/main" id="{4683770E-04DD-0202-8FDF-5C5AD576F3E9}"/>
              </a:ext>
            </a:extLst>
          </p:cNvPr>
          <p:cNvSpPr txBox="1"/>
          <p:nvPr/>
        </p:nvSpPr>
        <p:spPr>
          <a:xfrm>
            <a:off x="2451660" y="5879068"/>
            <a:ext cx="4273606" cy="369332"/>
          </a:xfrm>
          <a:prstGeom prst="rect">
            <a:avLst/>
          </a:prstGeom>
          <a:noFill/>
        </p:spPr>
        <p:txBody>
          <a:bodyPr wrap="none" rtlCol="0">
            <a:spAutoFit/>
          </a:bodyPr>
          <a:lstStyle/>
          <a:p>
            <a:r>
              <a:rPr lang="en-US" altLang="zh-CN" b="1" dirty="0"/>
              <a:t>Temp.-Time curve of </a:t>
            </a:r>
            <a:r>
              <a:rPr lang="en-US" altLang="zh-CN" b="1" dirty="0" smtClean="0"/>
              <a:t>the monitoring points</a:t>
            </a:r>
            <a:endParaRPr lang="zh-CN" altLang="en-US" b="1" dirty="0"/>
          </a:p>
        </p:txBody>
      </p:sp>
      <p:pic>
        <p:nvPicPr>
          <p:cNvPr id="5" name="图片 7">
            <a:extLst>
              <a:ext uri="{FF2B5EF4-FFF2-40B4-BE49-F238E27FC236}">
                <a16:creationId xmlns:a16="http://schemas.microsoft.com/office/drawing/2014/main" id="{C6435607-B2A0-7278-DD8F-9A2D41A2785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41494"/>
          <a:stretch/>
        </p:blipFill>
        <p:spPr>
          <a:xfrm>
            <a:off x="1219198" y="3550014"/>
            <a:ext cx="6700427" cy="2310004"/>
          </a:xfrm>
          <a:prstGeom prst="rect">
            <a:avLst/>
          </a:prstGeom>
        </p:spPr>
      </p:pic>
      <p:sp>
        <p:nvSpPr>
          <p:cNvPr id="6" name="文本框 10">
            <a:extLst>
              <a:ext uri="{FF2B5EF4-FFF2-40B4-BE49-F238E27FC236}">
                <a16:creationId xmlns:a16="http://schemas.microsoft.com/office/drawing/2014/main" id="{4683770E-04DD-0202-8FDF-5C5AD576F3E9}"/>
              </a:ext>
            </a:extLst>
          </p:cNvPr>
          <p:cNvSpPr txBox="1"/>
          <p:nvPr/>
        </p:nvSpPr>
        <p:spPr>
          <a:xfrm>
            <a:off x="2585190" y="2983468"/>
            <a:ext cx="4006546" cy="369332"/>
          </a:xfrm>
          <a:prstGeom prst="rect">
            <a:avLst/>
          </a:prstGeom>
          <a:noFill/>
        </p:spPr>
        <p:txBody>
          <a:bodyPr wrap="none" rtlCol="0">
            <a:spAutoFit/>
          </a:bodyPr>
          <a:lstStyle/>
          <a:p>
            <a:r>
              <a:rPr lang="en-US" altLang="zh-CN" b="1" dirty="0"/>
              <a:t>Temp.-Time curve of </a:t>
            </a:r>
            <a:r>
              <a:rPr lang="en-US" altLang="zh-CN" b="1" dirty="0" smtClean="0"/>
              <a:t>the injection point </a:t>
            </a:r>
            <a:endParaRPr lang="zh-CN" altLang="en-US" b="1" dirty="0"/>
          </a:p>
        </p:txBody>
      </p:sp>
    </p:spTree>
    <p:extLst>
      <p:ext uri="{BB962C8B-B14F-4D97-AF65-F5344CB8AC3E}">
        <p14:creationId xmlns:p14="http://schemas.microsoft.com/office/powerpoint/2010/main" val="306436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7003" y="152400"/>
            <a:ext cx="41148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Experiment results</a:t>
            </a:r>
            <a:endParaRPr lang="en-US" b="1" dirty="0">
              <a:latin typeface="Times New Roman" panose="02020603050405020304" pitchFamily="18" charset="0"/>
              <a:cs typeface="Times New Roman" panose="02020603050405020304" pitchFamily="18" charset="0"/>
            </a:endParaRPr>
          </a:p>
        </p:txBody>
      </p:sp>
      <p:grpSp>
        <p:nvGrpSpPr>
          <p:cNvPr id="20" name="19 Grupo"/>
          <p:cNvGrpSpPr/>
          <p:nvPr/>
        </p:nvGrpSpPr>
        <p:grpSpPr>
          <a:xfrm>
            <a:off x="1023027" y="685800"/>
            <a:ext cx="7098741" cy="3288530"/>
            <a:chOff x="445059" y="852520"/>
            <a:chExt cx="7879079" cy="3978157"/>
          </a:xfrm>
        </p:grpSpPr>
        <p:pic>
          <p:nvPicPr>
            <p:cNvPr id="8" name="图片 35">
              <a:extLst>
                <a:ext uri="{FF2B5EF4-FFF2-40B4-BE49-F238E27FC236}">
                  <a16:creationId xmlns:a16="http://schemas.microsoft.com/office/drawing/2014/main" id="{023DAF4E-315A-BCCF-1D04-B3BF7EDF04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860118" y="852520"/>
              <a:ext cx="5464020" cy="3288530"/>
            </a:xfrm>
            <a:prstGeom prst="rect">
              <a:avLst/>
            </a:prstGeom>
          </p:spPr>
        </p:pic>
        <p:grpSp>
          <p:nvGrpSpPr>
            <p:cNvPr id="9" name="组合 42">
              <a:extLst>
                <a:ext uri="{FF2B5EF4-FFF2-40B4-BE49-F238E27FC236}">
                  <a16:creationId xmlns:a16="http://schemas.microsoft.com/office/drawing/2014/main" id="{147B859D-9CCD-2568-F49A-DAE984AC574B}"/>
                </a:ext>
              </a:extLst>
            </p:cNvPr>
            <p:cNvGrpSpPr/>
            <p:nvPr/>
          </p:nvGrpSpPr>
          <p:grpSpPr>
            <a:xfrm rot="16200000">
              <a:off x="163865" y="1342604"/>
              <a:ext cx="2926081" cy="2363694"/>
              <a:chOff x="538480" y="1323526"/>
              <a:chExt cx="3728720" cy="2105474"/>
            </a:xfrm>
          </p:grpSpPr>
          <p:sp>
            <p:nvSpPr>
              <p:cNvPr id="10" name="矩形 43">
                <a:extLst>
                  <a:ext uri="{FF2B5EF4-FFF2-40B4-BE49-F238E27FC236}">
                    <a16:creationId xmlns:a16="http://schemas.microsoft.com/office/drawing/2014/main" id="{1EADBD6C-811B-CECC-7D82-7E19A176EDE0}"/>
                  </a:ext>
                </a:extLst>
              </p:cNvPr>
              <p:cNvSpPr/>
              <p:nvPr/>
            </p:nvSpPr>
            <p:spPr>
              <a:xfrm>
                <a:off x="762000" y="1361440"/>
                <a:ext cx="3505200" cy="2067560"/>
              </a:xfrm>
              <a:prstGeom prst="rect">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体 44">
                <a:extLst>
                  <a:ext uri="{FF2B5EF4-FFF2-40B4-BE49-F238E27FC236}">
                    <a16:creationId xmlns:a16="http://schemas.microsoft.com/office/drawing/2014/main" id="{14503DFA-17A8-2C21-0F79-C2E7420CC446}"/>
                  </a:ext>
                </a:extLst>
              </p:cNvPr>
              <p:cNvSpPr/>
              <p:nvPr/>
            </p:nvSpPr>
            <p:spPr>
              <a:xfrm>
                <a:off x="538480" y="1323526"/>
                <a:ext cx="299720" cy="210547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45">
              <a:extLst>
                <a:ext uri="{FF2B5EF4-FFF2-40B4-BE49-F238E27FC236}">
                  <a16:creationId xmlns:a16="http://schemas.microsoft.com/office/drawing/2014/main" id="{DFD4CCDF-AE79-9C78-844E-BFBF091D4F48}"/>
                </a:ext>
              </a:extLst>
            </p:cNvPr>
            <p:cNvSpPr txBox="1"/>
            <p:nvPr/>
          </p:nvSpPr>
          <p:spPr>
            <a:xfrm>
              <a:off x="1065417" y="3745901"/>
              <a:ext cx="1013419" cy="307777"/>
            </a:xfrm>
            <a:prstGeom prst="rect">
              <a:avLst/>
            </a:prstGeom>
            <a:noFill/>
          </p:spPr>
          <p:txBody>
            <a:bodyPr wrap="none" rtlCol="0">
              <a:spAutoFit/>
            </a:bodyPr>
            <a:lstStyle/>
            <a:p>
              <a:r>
                <a:rPr lang="en-US" altLang="zh-CN" sz="1400" b="1" dirty="0"/>
                <a:t>Mock well</a:t>
              </a:r>
              <a:endParaRPr lang="zh-CN" altLang="en-US" sz="1400" b="1" dirty="0"/>
            </a:p>
          </p:txBody>
        </p:sp>
        <p:sp>
          <p:nvSpPr>
            <p:cNvPr id="13" name="文本框 46">
              <a:extLst>
                <a:ext uri="{FF2B5EF4-FFF2-40B4-BE49-F238E27FC236}">
                  <a16:creationId xmlns:a16="http://schemas.microsoft.com/office/drawing/2014/main" id="{CB5FCE69-B6FC-5A6E-03C1-C90E652C7AB6}"/>
                </a:ext>
              </a:extLst>
            </p:cNvPr>
            <p:cNvSpPr txBox="1"/>
            <p:nvPr/>
          </p:nvSpPr>
          <p:spPr>
            <a:xfrm rot="16200000">
              <a:off x="294449" y="2207588"/>
              <a:ext cx="1011815" cy="307777"/>
            </a:xfrm>
            <a:prstGeom prst="rect">
              <a:avLst/>
            </a:prstGeom>
            <a:noFill/>
          </p:spPr>
          <p:txBody>
            <a:bodyPr wrap="none" rtlCol="0">
              <a:spAutoFit/>
            </a:bodyPr>
            <a:lstStyle/>
            <a:p>
              <a:r>
                <a:rPr lang="en-US" altLang="zh-CN" sz="1400" b="1" dirty="0"/>
                <a:t>sediments</a:t>
              </a:r>
              <a:endParaRPr lang="zh-CN" altLang="en-US" sz="1400" b="1" dirty="0"/>
            </a:p>
          </p:txBody>
        </p:sp>
        <p:sp>
          <p:nvSpPr>
            <p:cNvPr id="14" name="椭圆 47">
              <a:extLst>
                <a:ext uri="{FF2B5EF4-FFF2-40B4-BE49-F238E27FC236}">
                  <a16:creationId xmlns:a16="http://schemas.microsoft.com/office/drawing/2014/main" id="{F048BF94-6ED8-7427-8FCA-320470DBB7BF}"/>
                </a:ext>
              </a:extLst>
            </p:cNvPr>
            <p:cNvSpPr/>
            <p:nvPr/>
          </p:nvSpPr>
          <p:spPr>
            <a:xfrm>
              <a:off x="1511857" y="3377893"/>
              <a:ext cx="120541" cy="1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48">
              <a:extLst>
                <a:ext uri="{FF2B5EF4-FFF2-40B4-BE49-F238E27FC236}">
                  <a16:creationId xmlns:a16="http://schemas.microsoft.com/office/drawing/2014/main" id="{4EFC37C5-33E7-99EE-D56E-867827331244}"/>
                </a:ext>
              </a:extLst>
            </p:cNvPr>
            <p:cNvSpPr/>
            <p:nvPr/>
          </p:nvSpPr>
          <p:spPr>
            <a:xfrm>
              <a:off x="1511857" y="2685500"/>
              <a:ext cx="120541" cy="1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49">
              <a:extLst>
                <a:ext uri="{FF2B5EF4-FFF2-40B4-BE49-F238E27FC236}">
                  <a16:creationId xmlns:a16="http://schemas.microsoft.com/office/drawing/2014/main" id="{D306D22F-32DC-CA59-C94B-E69250DFA4ED}"/>
                </a:ext>
              </a:extLst>
            </p:cNvPr>
            <p:cNvSpPr/>
            <p:nvPr/>
          </p:nvSpPr>
          <p:spPr>
            <a:xfrm>
              <a:off x="1511857" y="1920543"/>
              <a:ext cx="120541" cy="1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50">
              <a:extLst>
                <a:ext uri="{FF2B5EF4-FFF2-40B4-BE49-F238E27FC236}">
                  <a16:creationId xmlns:a16="http://schemas.microsoft.com/office/drawing/2014/main" id="{218637DC-5683-04AC-C32A-F0BCE03AE928}"/>
                </a:ext>
              </a:extLst>
            </p:cNvPr>
            <p:cNvSpPr/>
            <p:nvPr/>
          </p:nvSpPr>
          <p:spPr>
            <a:xfrm>
              <a:off x="1511857" y="1228150"/>
              <a:ext cx="120541" cy="1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1">
              <a:extLst>
                <a:ext uri="{FF2B5EF4-FFF2-40B4-BE49-F238E27FC236}">
                  <a16:creationId xmlns:a16="http://schemas.microsoft.com/office/drawing/2014/main" id="{F48AA405-6C9B-9E6C-4E8A-204D33449AB4}"/>
                </a:ext>
              </a:extLst>
            </p:cNvPr>
            <p:cNvSpPr txBox="1"/>
            <p:nvPr/>
          </p:nvSpPr>
          <p:spPr>
            <a:xfrm rot="16200000">
              <a:off x="1458824" y="1847144"/>
              <a:ext cx="712054" cy="307777"/>
            </a:xfrm>
            <a:prstGeom prst="rect">
              <a:avLst/>
            </a:prstGeom>
            <a:noFill/>
          </p:spPr>
          <p:txBody>
            <a:bodyPr wrap="none" rtlCol="0">
              <a:spAutoFit/>
            </a:bodyPr>
            <a:lstStyle/>
            <a:p>
              <a:r>
                <a:rPr lang="en-US" altLang="zh-CN" sz="1400" b="1" dirty="0"/>
                <a:t>sensor</a:t>
              </a:r>
              <a:endParaRPr lang="zh-CN" altLang="en-US" sz="1400" b="1" dirty="0"/>
            </a:p>
          </p:txBody>
        </p:sp>
        <p:sp>
          <p:nvSpPr>
            <p:cNvPr id="19" name="文本框 2">
              <a:extLst>
                <a:ext uri="{FF2B5EF4-FFF2-40B4-BE49-F238E27FC236}">
                  <a16:creationId xmlns:a16="http://schemas.microsoft.com/office/drawing/2014/main" id="{383A8D31-89E4-2010-F0EE-89C40A17D0EC}"/>
                </a:ext>
              </a:extLst>
            </p:cNvPr>
            <p:cNvSpPr txBox="1"/>
            <p:nvPr/>
          </p:nvSpPr>
          <p:spPr>
            <a:xfrm>
              <a:off x="3115512" y="4184346"/>
              <a:ext cx="4936300" cy="646331"/>
            </a:xfrm>
            <a:prstGeom prst="rect">
              <a:avLst/>
            </a:prstGeom>
            <a:noFill/>
          </p:spPr>
          <p:txBody>
            <a:bodyPr wrap="square" rtlCol="0">
              <a:spAutoFit/>
            </a:bodyPr>
            <a:lstStyle/>
            <a:p>
              <a:pPr algn="ctr"/>
              <a:r>
                <a:rPr lang="en-US" altLang="zh-CN" sz="1400" b="1" dirty="0"/>
                <a:t>Evolution of temperature field with </a:t>
              </a:r>
              <a:r>
                <a:rPr lang="en-US" altLang="zh-CN" sz="1400" b="1" dirty="0" smtClean="0"/>
                <a:t>time in every monitoring points</a:t>
              </a:r>
              <a:endParaRPr lang="zh-CN" altLang="en-US" sz="1400" b="1" dirty="0"/>
            </a:p>
          </p:txBody>
        </p:sp>
      </p:grpSp>
      <p:grpSp>
        <p:nvGrpSpPr>
          <p:cNvPr id="33" name="32 Grupo"/>
          <p:cNvGrpSpPr/>
          <p:nvPr/>
        </p:nvGrpSpPr>
        <p:grpSpPr>
          <a:xfrm>
            <a:off x="1185694" y="4477563"/>
            <a:ext cx="6781800" cy="2151837"/>
            <a:chOff x="-78382" y="4371712"/>
            <a:chExt cx="9738181" cy="4075055"/>
          </a:xfrm>
        </p:grpSpPr>
        <p:pic>
          <p:nvPicPr>
            <p:cNvPr id="26" name="图片 40">
              <a:extLst>
                <a:ext uri="{FF2B5EF4-FFF2-40B4-BE49-F238E27FC236}">
                  <a16:creationId xmlns:a16="http://schemas.microsoft.com/office/drawing/2014/main" id="{5783C717-F742-3AF1-F5C9-AE581E062837}"/>
                </a:ext>
              </a:extLst>
            </p:cNvPr>
            <p:cNvPicPr>
              <a:picLocks noChangeAspect="1"/>
            </p:cNvPicPr>
            <p:nvPr/>
          </p:nvPicPr>
          <p:blipFill>
            <a:blip r:embed="rId4">
              <a:alphaModFix amt="85000"/>
            </a:blip>
            <a:stretch>
              <a:fillRect/>
            </a:stretch>
          </p:blipFill>
          <p:spPr>
            <a:xfrm>
              <a:off x="5660334" y="4690764"/>
              <a:ext cx="3999465" cy="3023560"/>
            </a:xfrm>
            <a:prstGeom prst="rect">
              <a:avLst/>
            </a:prstGeom>
          </p:spPr>
        </p:pic>
        <p:pic>
          <p:nvPicPr>
            <p:cNvPr id="27" name="图片 49">
              <a:extLst>
                <a:ext uri="{FF2B5EF4-FFF2-40B4-BE49-F238E27FC236}">
                  <a16:creationId xmlns:a16="http://schemas.microsoft.com/office/drawing/2014/main" id="{90AB83D2-0137-7E13-4074-BD347EB936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8382" y="4685206"/>
              <a:ext cx="5023761" cy="3023560"/>
            </a:xfrm>
            <a:prstGeom prst="rect">
              <a:avLst/>
            </a:prstGeom>
          </p:spPr>
        </p:pic>
        <p:cxnSp>
          <p:nvCxnSpPr>
            <p:cNvPr id="28" name="直接箭头连接符 51">
              <a:extLst>
                <a:ext uri="{FF2B5EF4-FFF2-40B4-BE49-F238E27FC236}">
                  <a16:creationId xmlns:a16="http://schemas.microsoft.com/office/drawing/2014/main" id="{04F37E6D-8E80-5686-0EF7-8615ECBCDD00}"/>
                </a:ext>
              </a:extLst>
            </p:cNvPr>
            <p:cNvCxnSpPr/>
            <p:nvPr/>
          </p:nvCxnSpPr>
          <p:spPr>
            <a:xfrm flipV="1">
              <a:off x="1693015" y="5132140"/>
              <a:ext cx="0" cy="1947349"/>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52">
              <a:extLst>
                <a:ext uri="{FF2B5EF4-FFF2-40B4-BE49-F238E27FC236}">
                  <a16:creationId xmlns:a16="http://schemas.microsoft.com/office/drawing/2014/main" id="{FE86492D-2E66-C2B0-B1D1-656744FFCED9}"/>
                </a:ext>
              </a:extLst>
            </p:cNvPr>
            <p:cNvCxnSpPr/>
            <p:nvPr/>
          </p:nvCxnSpPr>
          <p:spPr>
            <a:xfrm flipV="1">
              <a:off x="1811887" y="5132140"/>
              <a:ext cx="0" cy="1947349"/>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53">
              <a:extLst>
                <a:ext uri="{FF2B5EF4-FFF2-40B4-BE49-F238E27FC236}">
                  <a16:creationId xmlns:a16="http://schemas.microsoft.com/office/drawing/2014/main" id="{77796499-3E95-B4E0-4DB9-D77340D61971}"/>
                </a:ext>
              </a:extLst>
            </p:cNvPr>
            <p:cNvCxnSpPr/>
            <p:nvPr/>
          </p:nvCxnSpPr>
          <p:spPr>
            <a:xfrm flipV="1">
              <a:off x="1939046" y="5132140"/>
              <a:ext cx="0" cy="1947349"/>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箭头: 上弧形 2">
              <a:extLst>
                <a:ext uri="{FF2B5EF4-FFF2-40B4-BE49-F238E27FC236}">
                  <a16:creationId xmlns:a16="http://schemas.microsoft.com/office/drawing/2014/main" id="{90F621E9-0AC8-3EA4-9DFF-88F7BF81A050}"/>
                </a:ext>
              </a:extLst>
            </p:cNvPr>
            <p:cNvSpPr/>
            <p:nvPr/>
          </p:nvSpPr>
          <p:spPr>
            <a:xfrm>
              <a:off x="1811887" y="4371712"/>
              <a:ext cx="5660136" cy="531505"/>
            </a:xfrm>
            <a:prstGeom prst="curved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文本框 5">
              <a:extLst>
                <a:ext uri="{FF2B5EF4-FFF2-40B4-BE49-F238E27FC236}">
                  <a16:creationId xmlns:a16="http://schemas.microsoft.com/office/drawing/2014/main" id="{022742FB-3B13-536B-8181-B35D3A4D182A}"/>
                </a:ext>
              </a:extLst>
            </p:cNvPr>
            <p:cNvSpPr txBox="1"/>
            <p:nvPr/>
          </p:nvSpPr>
          <p:spPr>
            <a:xfrm>
              <a:off x="7143189" y="7863912"/>
              <a:ext cx="1676078" cy="582855"/>
            </a:xfrm>
            <a:prstGeom prst="rect">
              <a:avLst/>
            </a:prstGeom>
            <a:noFill/>
          </p:spPr>
          <p:txBody>
            <a:bodyPr wrap="none" rtlCol="0">
              <a:spAutoFit/>
            </a:bodyPr>
            <a:lstStyle/>
            <a:p>
              <a:r>
                <a:rPr lang="en-US" altLang="zh-CN" sz="1400" b="1" dirty="0"/>
                <a:t>Temp.</a:t>
              </a:r>
              <a:r>
                <a:rPr lang="zh-CN" altLang="en-US" sz="1400" b="1" dirty="0"/>
                <a:t> </a:t>
              </a:r>
              <a:r>
                <a:rPr lang="en-US" altLang="zh-CN" sz="1400" b="1" dirty="0"/>
                <a:t>profile</a:t>
              </a:r>
              <a:endParaRPr lang="zh-CN" altLang="en-US" sz="1400" b="1" dirty="0"/>
            </a:p>
          </p:txBody>
        </p:sp>
      </p:grpSp>
      <p:cxnSp>
        <p:nvCxnSpPr>
          <p:cNvPr id="39" name="38 Conector recto"/>
          <p:cNvCxnSpPr/>
          <p:nvPr/>
        </p:nvCxnSpPr>
        <p:spPr>
          <a:xfrm>
            <a:off x="381000" y="4191000"/>
            <a:ext cx="8305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7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9075586" cy="2585323"/>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Model Simulation</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is built using the simulation of the heat injection with power injection as boundary condition. Therefore the injection is done controlling the energy released during the chemical reaction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 H2O (using trial and error).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matching is done using the temperature of the first  thermometer.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experiment lacks the information like: Heat rock capacity, heat conductivity of the rock, rock density.</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experiment lacks control of  the boundary effects like ambient temperature</a:t>
            </a:r>
          </a:p>
        </p:txBody>
      </p:sp>
      <p:sp>
        <p:nvSpPr>
          <p:cNvPr id="5" name="4 Paralelogramo"/>
          <p:cNvSpPr/>
          <p:nvPr/>
        </p:nvSpPr>
        <p:spPr>
          <a:xfrm>
            <a:off x="1200007" y="3574832"/>
            <a:ext cx="3224220" cy="856910"/>
          </a:xfrm>
          <a:prstGeom prst="parallelogram">
            <a:avLst>
              <a:gd name="adj" fmla="val 964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5 Paralelogramo"/>
          <p:cNvSpPr/>
          <p:nvPr/>
        </p:nvSpPr>
        <p:spPr>
          <a:xfrm>
            <a:off x="1193292" y="4629490"/>
            <a:ext cx="3224220" cy="856910"/>
          </a:xfrm>
          <a:prstGeom prst="parallelogram">
            <a:avLst>
              <a:gd name="adj" fmla="val 964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7 Conector recto"/>
          <p:cNvCxnSpPr/>
          <p:nvPr/>
        </p:nvCxnSpPr>
        <p:spPr>
          <a:xfrm>
            <a:off x="4417513" y="3574832"/>
            <a:ext cx="0" cy="105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1193292" y="4431741"/>
            <a:ext cx="6715" cy="105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3609341" y="4431741"/>
            <a:ext cx="0" cy="105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2046071" y="4431741"/>
            <a:ext cx="0" cy="197748"/>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Cerrar llave"/>
          <p:cNvSpPr/>
          <p:nvPr/>
        </p:nvSpPr>
        <p:spPr>
          <a:xfrm>
            <a:off x="4632386" y="3428116"/>
            <a:ext cx="522635" cy="1629829"/>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27 CuadroTexto"/>
          <p:cNvSpPr txBox="1"/>
          <p:nvPr/>
        </p:nvSpPr>
        <p:spPr>
          <a:xfrm>
            <a:off x="5328384" y="3884284"/>
            <a:ext cx="2150972" cy="646331"/>
          </a:xfrm>
          <a:prstGeom prst="rect">
            <a:avLst/>
          </a:prstGeom>
          <a:noFill/>
        </p:spPr>
        <p:txBody>
          <a:bodyPr wrap="square" rtlCol="0">
            <a:spAutoFit/>
          </a:bodyPr>
          <a:lstStyle/>
          <a:p>
            <a:pPr algn="ctr"/>
            <a:r>
              <a:rPr lang="en-US" dirty="0" smtClean="0"/>
              <a:t>Mesh grid= 2500 cells</a:t>
            </a:r>
            <a:endParaRPr lang="en-US" dirty="0"/>
          </a:p>
        </p:txBody>
      </p:sp>
      <p:cxnSp>
        <p:nvCxnSpPr>
          <p:cNvPr id="30" name="29 Conector recto"/>
          <p:cNvCxnSpPr/>
          <p:nvPr/>
        </p:nvCxnSpPr>
        <p:spPr>
          <a:xfrm>
            <a:off x="2046071" y="3428116"/>
            <a:ext cx="2378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2657118" y="3098535"/>
            <a:ext cx="1110179" cy="319487"/>
          </a:xfrm>
          <a:prstGeom prst="rect">
            <a:avLst/>
          </a:prstGeom>
          <a:noFill/>
        </p:spPr>
        <p:txBody>
          <a:bodyPr wrap="square" rtlCol="0">
            <a:spAutoFit/>
          </a:bodyPr>
          <a:lstStyle/>
          <a:p>
            <a:pPr algn="ctr"/>
            <a:r>
              <a:rPr lang="en-US" dirty="0" smtClean="0"/>
              <a:t>19.5cm</a:t>
            </a:r>
            <a:endParaRPr lang="en-US" dirty="0"/>
          </a:p>
        </p:txBody>
      </p:sp>
      <p:cxnSp>
        <p:nvCxnSpPr>
          <p:cNvPr id="33" name="32 Conector recto"/>
          <p:cNvCxnSpPr/>
          <p:nvPr/>
        </p:nvCxnSpPr>
        <p:spPr>
          <a:xfrm>
            <a:off x="1061234" y="4431741"/>
            <a:ext cx="0" cy="1054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228600" y="4799327"/>
            <a:ext cx="1110179" cy="319487"/>
          </a:xfrm>
          <a:prstGeom prst="rect">
            <a:avLst/>
          </a:prstGeom>
          <a:noFill/>
        </p:spPr>
        <p:txBody>
          <a:bodyPr wrap="square" rtlCol="0">
            <a:spAutoFit/>
          </a:bodyPr>
          <a:lstStyle/>
          <a:p>
            <a:pPr algn="ctr"/>
            <a:r>
              <a:rPr lang="en-US" dirty="0" smtClean="0"/>
              <a:t>6cm</a:t>
            </a:r>
            <a:endParaRPr lang="en-US" dirty="0"/>
          </a:p>
        </p:txBody>
      </p:sp>
      <p:cxnSp>
        <p:nvCxnSpPr>
          <p:cNvPr id="38" name="37 Conector recto"/>
          <p:cNvCxnSpPr/>
          <p:nvPr/>
        </p:nvCxnSpPr>
        <p:spPr>
          <a:xfrm flipV="1">
            <a:off x="1061234" y="3428116"/>
            <a:ext cx="902021" cy="856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506145" y="3537083"/>
            <a:ext cx="1110179" cy="319487"/>
          </a:xfrm>
          <a:prstGeom prst="rect">
            <a:avLst/>
          </a:prstGeom>
          <a:noFill/>
        </p:spPr>
        <p:txBody>
          <a:bodyPr wrap="square" rtlCol="0">
            <a:spAutoFit/>
          </a:bodyPr>
          <a:lstStyle/>
          <a:p>
            <a:pPr algn="ctr"/>
            <a:r>
              <a:rPr lang="en-US" dirty="0" smtClean="0"/>
              <a:t>13cm</a:t>
            </a:r>
            <a:endParaRPr lang="en-US" dirty="0"/>
          </a:p>
        </p:txBody>
      </p:sp>
      <p:grpSp>
        <p:nvGrpSpPr>
          <p:cNvPr id="49" name="48 Grupo"/>
          <p:cNvGrpSpPr/>
          <p:nvPr/>
        </p:nvGrpSpPr>
        <p:grpSpPr>
          <a:xfrm>
            <a:off x="506145" y="4102161"/>
            <a:ext cx="383293" cy="644462"/>
            <a:chOff x="493467" y="2874493"/>
            <a:chExt cx="420933" cy="745007"/>
          </a:xfrm>
        </p:grpSpPr>
        <p:cxnSp>
          <p:nvCxnSpPr>
            <p:cNvPr id="42" name="41 Conector recto"/>
            <p:cNvCxnSpPr/>
            <p:nvPr/>
          </p:nvCxnSpPr>
          <p:spPr>
            <a:xfrm>
              <a:off x="493467" y="3173246"/>
              <a:ext cx="0" cy="446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493467" y="3173246"/>
              <a:ext cx="4209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flipH="1">
              <a:off x="493467" y="2874493"/>
              <a:ext cx="267326" cy="298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49 CuadroTexto"/>
          <p:cNvSpPr txBox="1"/>
          <p:nvPr/>
        </p:nvSpPr>
        <p:spPr>
          <a:xfrm>
            <a:off x="750666" y="4165217"/>
            <a:ext cx="138772" cy="239615"/>
          </a:xfrm>
          <a:prstGeom prst="rect">
            <a:avLst/>
          </a:prstGeom>
          <a:noFill/>
        </p:spPr>
        <p:txBody>
          <a:bodyPr wrap="square" rtlCol="0">
            <a:spAutoFit/>
          </a:bodyPr>
          <a:lstStyle/>
          <a:p>
            <a:pPr algn="ctr"/>
            <a:r>
              <a:rPr lang="en-US" sz="1200" dirty="0" smtClean="0"/>
              <a:t>x</a:t>
            </a:r>
            <a:endParaRPr lang="en-US" sz="1200" dirty="0"/>
          </a:p>
        </p:txBody>
      </p:sp>
      <p:sp>
        <p:nvSpPr>
          <p:cNvPr id="51" name="50 CuadroTexto"/>
          <p:cNvSpPr txBox="1"/>
          <p:nvPr/>
        </p:nvSpPr>
        <p:spPr>
          <a:xfrm>
            <a:off x="506145" y="4553424"/>
            <a:ext cx="138772" cy="239615"/>
          </a:xfrm>
          <a:prstGeom prst="rect">
            <a:avLst/>
          </a:prstGeom>
          <a:noFill/>
        </p:spPr>
        <p:txBody>
          <a:bodyPr wrap="square" rtlCol="0">
            <a:spAutoFit/>
          </a:bodyPr>
          <a:lstStyle/>
          <a:p>
            <a:pPr algn="ctr"/>
            <a:r>
              <a:rPr lang="en-US" sz="1200" dirty="0" smtClean="0"/>
              <a:t>z</a:t>
            </a:r>
            <a:endParaRPr lang="en-US" sz="1200" dirty="0"/>
          </a:p>
        </p:txBody>
      </p:sp>
      <p:sp>
        <p:nvSpPr>
          <p:cNvPr id="52" name="51 CuadroTexto"/>
          <p:cNvSpPr txBox="1"/>
          <p:nvPr/>
        </p:nvSpPr>
        <p:spPr>
          <a:xfrm>
            <a:off x="575531" y="3982353"/>
            <a:ext cx="138772" cy="239615"/>
          </a:xfrm>
          <a:prstGeom prst="rect">
            <a:avLst/>
          </a:prstGeom>
          <a:noFill/>
        </p:spPr>
        <p:txBody>
          <a:bodyPr wrap="square" rtlCol="0">
            <a:spAutoFit/>
          </a:bodyPr>
          <a:lstStyle/>
          <a:p>
            <a:pPr algn="ctr"/>
            <a:r>
              <a:rPr lang="en-US" sz="1200" dirty="0"/>
              <a:t>y</a:t>
            </a:r>
          </a:p>
        </p:txBody>
      </p:sp>
      <p:grpSp>
        <p:nvGrpSpPr>
          <p:cNvPr id="62" name="61 Grupo"/>
          <p:cNvGrpSpPr/>
          <p:nvPr/>
        </p:nvGrpSpPr>
        <p:grpSpPr>
          <a:xfrm>
            <a:off x="6367506" y="5195830"/>
            <a:ext cx="2395493" cy="1516071"/>
            <a:chOff x="5598866" y="4762500"/>
            <a:chExt cx="2630733" cy="1752600"/>
          </a:xfrm>
        </p:grpSpPr>
        <p:sp>
          <p:nvSpPr>
            <p:cNvPr id="54" name="53 Rectángulo"/>
            <p:cNvSpPr/>
            <p:nvPr/>
          </p:nvSpPr>
          <p:spPr>
            <a:xfrm>
              <a:off x="5598866" y="4762500"/>
              <a:ext cx="2630733"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4 Elipse"/>
            <p:cNvSpPr/>
            <p:nvPr/>
          </p:nvSpPr>
          <p:spPr>
            <a:xfrm>
              <a:off x="6737605" y="5486400"/>
              <a:ext cx="164592"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55 Elipse"/>
            <p:cNvSpPr/>
            <p:nvPr/>
          </p:nvSpPr>
          <p:spPr>
            <a:xfrm>
              <a:off x="7012233" y="5524500"/>
              <a:ext cx="82296"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62 Conector recto"/>
          <p:cNvCxnSpPr/>
          <p:nvPr/>
        </p:nvCxnSpPr>
        <p:spPr>
          <a:xfrm>
            <a:off x="6384843" y="4946865"/>
            <a:ext cx="2378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flipV="1">
            <a:off x="6156560" y="5198913"/>
            <a:ext cx="0" cy="1512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7035565" y="4518411"/>
            <a:ext cx="1110179" cy="319487"/>
          </a:xfrm>
          <a:prstGeom prst="rect">
            <a:avLst/>
          </a:prstGeom>
          <a:noFill/>
        </p:spPr>
        <p:txBody>
          <a:bodyPr wrap="square" rtlCol="0">
            <a:spAutoFit/>
          </a:bodyPr>
          <a:lstStyle/>
          <a:p>
            <a:pPr algn="ctr"/>
            <a:r>
              <a:rPr lang="en-US" dirty="0" smtClean="0"/>
              <a:t>19.5cm</a:t>
            </a:r>
            <a:endParaRPr lang="en-US" dirty="0"/>
          </a:p>
        </p:txBody>
      </p:sp>
      <p:sp>
        <p:nvSpPr>
          <p:cNvPr id="67" name="66 CuadroTexto"/>
          <p:cNvSpPr txBox="1"/>
          <p:nvPr/>
        </p:nvSpPr>
        <p:spPr>
          <a:xfrm>
            <a:off x="4979784" y="5831942"/>
            <a:ext cx="1110179" cy="319487"/>
          </a:xfrm>
          <a:prstGeom prst="rect">
            <a:avLst/>
          </a:prstGeom>
          <a:noFill/>
        </p:spPr>
        <p:txBody>
          <a:bodyPr wrap="square" rtlCol="0">
            <a:spAutoFit/>
          </a:bodyPr>
          <a:lstStyle/>
          <a:p>
            <a:pPr algn="ctr"/>
            <a:r>
              <a:rPr lang="en-US" dirty="0" smtClean="0"/>
              <a:t>13cm</a:t>
            </a:r>
            <a:endParaRPr lang="en-US" dirty="0"/>
          </a:p>
        </p:txBody>
      </p:sp>
    </p:spTree>
    <p:extLst>
      <p:ext uri="{BB962C8B-B14F-4D97-AF65-F5344CB8AC3E}">
        <p14:creationId xmlns:p14="http://schemas.microsoft.com/office/powerpoint/2010/main" val="28255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762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Case No. </a:t>
            </a:r>
            <a:r>
              <a:rPr lang="en-US" b="1" dirty="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Good trend in the monitoring points </a:t>
            </a:r>
            <a:endParaRPr lang="en-US" b="1" dirty="0">
              <a:latin typeface="Times New Roman" panose="02020603050405020304" pitchFamily="18" charset="0"/>
              <a:cs typeface="Times New Roman" panose="02020603050405020304" pitchFamily="18" charset="0"/>
            </a:endParaRPr>
          </a:p>
        </p:txBody>
      </p:sp>
      <p:graphicFrame>
        <p:nvGraphicFramePr>
          <p:cNvPr id="3" name="2 Tabla"/>
          <p:cNvGraphicFramePr>
            <a:graphicFrameLocks noGrp="1"/>
          </p:cNvGraphicFramePr>
          <p:nvPr>
            <p:extLst>
              <p:ext uri="{D42A27DB-BD31-4B8C-83A1-F6EECF244321}">
                <p14:modId xmlns:p14="http://schemas.microsoft.com/office/powerpoint/2010/main" val="1568888364"/>
              </p:ext>
            </p:extLst>
          </p:nvPr>
        </p:nvGraphicFramePr>
        <p:xfrm>
          <a:off x="1600200" y="7620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Injection</a:t>
                      </a:r>
                      <a:r>
                        <a:rPr lang="en-US" baseline="0" dirty="0" smtClean="0"/>
                        <a:t> Point attribute</a:t>
                      </a:r>
                      <a:endParaRPr lang="en-US" dirty="0"/>
                    </a:p>
                  </a:txBody>
                  <a:tcPr/>
                </a:tc>
                <a:tc>
                  <a:txBody>
                    <a:bodyPr/>
                    <a:lstStyle/>
                    <a:p>
                      <a:r>
                        <a:rPr lang="en-US" dirty="0" smtClean="0"/>
                        <a:t>Rock</a:t>
                      </a:r>
                      <a:r>
                        <a:rPr lang="en-US" baseline="0" dirty="0" smtClean="0"/>
                        <a:t> attribute</a:t>
                      </a:r>
                      <a:endParaRPr lang="en-US" dirty="0"/>
                    </a:p>
                  </a:txBody>
                  <a:tcPr/>
                </a:tc>
                <a:extLst>
                  <a:ext uri="{0D108BD9-81ED-4DB2-BD59-A6C34878D82A}">
                    <a16:rowId xmlns:a16="http://schemas.microsoft.com/office/drawing/2014/main" val="10000"/>
                  </a:ext>
                </a:extLst>
              </a:tr>
              <a:tr h="370840">
                <a:tc>
                  <a:txBody>
                    <a:bodyPr/>
                    <a:lstStyle/>
                    <a:p>
                      <a:r>
                        <a:rPr lang="en-US" dirty="0" smtClean="0"/>
                        <a:t>Heat</a:t>
                      </a:r>
                      <a:r>
                        <a:rPr lang="en-US" baseline="0" dirty="0" smtClean="0"/>
                        <a:t> rate = 1000 watts </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dirty="0" err="1" smtClean="0"/>
                        <a:t>ca_mc</a:t>
                      </a:r>
                      <a:r>
                        <a:rPr lang="en-US" dirty="0" smtClean="0"/>
                        <a:t> =10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2"/>
                  </a:ext>
                </a:extLst>
              </a:tr>
              <a:tr h="370840">
                <a:tc>
                  <a:txBody>
                    <a:bodyPr/>
                    <a:lstStyle/>
                    <a:p>
                      <a:r>
                        <a:rPr lang="en-US" dirty="0" err="1" smtClean="0"/>
                        <a:t>fa_heatg</a:t>
                      </a:r>
                      <a:r>
                        <a:rPr lang="en-US" dirty="0" smtClean="0"/>
                        <a:t> = 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fa_heatg</a:t>
                      </a:r>
                      <a:r>
                        <a:rPr lang="en-US" dirty="0" smtClean="0"/>
                        <a:t> = 1.0</a:t>
                      </a:r>
                    </a:p>
                  </a:txBody>
                  <a:tcPr/>
                </a:tc>
                <a:extLst>
                  <a:ext uri="{0D108BD9-81ED-4DB2-BD59-A6C34878D82A}">
                    <a16:rowId xmlns:a16="http://schemas.microsoft.com/office/drawing/2014/main" val="10003"/>
                  </a:ext>
                </a:extLst>
              </a:tr>
            </a:tbl>
          </a:graphicData>
        </a:graphic>
      </p:graphicFrame>
      <p:sp>
        <p:nvSpPr>
          <p:cNvPr id="4" name="3 CuadroTexto"/>
          <p:cNvSpPr txBox="1"/>
          <p:nvPr/>
        </p:nvSpPr>
        <p:spPr>
          <a:xfrm>
            <a:off x="152400" y="2123182"/>
            <a:ext cx="8763000" cy="1077218"/>
          </a:xfrm>
          <a:prstGeom prst="rect">
            <a:avLst/>
          </a:prstGeom>
          <a:noFill/>
        </p:spPr>
        <p:txBody>
          <a:bodyPr wrap="square" rtlCol="0">
            <a:spAutoFit/>
          </a:bodyPr>
          <a:lstStyle/>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initial simulations is focused in the control of the power injection until reach the trend of the first monitoring point, however it is realized the temperature injection reached high values, then the </a:t>
            </a:r>
            <a:r>
              <a:rPr lang="en-US" sz="1600" dirty="0" err="1">
                <a:latin typeface="Times New Roman" panose="02020603050405020304" pitchFamily="18" charset="0"/>
                <a:cs typeface="Times New Roman" panose="02020603050405020304" pitchFamily="18" charset="0"/>
              </a:rPr>
              <a:t>ca_mc</a:t>
            </a:r>
            <a:r>
              <a:rPr lang="en-US" sz="1600" dirty="0">
                <a:latin typeface="Times New Roman" panose="02020603050405020304" pitchFamily="18" charset="0"/>
                <a:cs typeface="Times New Roman" panose="02020603050405020304" pitchFamily="18" charset="0"/>
              </a:rPr>
              <a:t>  attribute is increased  until it does not have any change in the monitoring point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429000"/>
            <a:ext cx="50673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77800" y="32766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Injection Point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60960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228600" y="762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Case No. </a:t>
            </a:r>
            <a:r>
              <a:rPr lang="en-US" b="1" dirty="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Good trend in the monitoring point </a:t>
            </a:r>
            <a:endParaRPr lang="en-US" b="1" dirty="0">
              <a:latin typeface="Times New Roman" panose="02020603050405020304" pitchFamily="18" charset="0"/>
              <a:cs typeface="Times New Roman" panose="02020603050405020304" pitchFamily="18" charset="0"/>
            </a:endParaRPr>
          </a:p>
        </p:txBody>
      </p:sp>
      <p:sp>
        <p:nvSpPr>
          <p:cNvPr id="4" name="3 CuadroTexto"/>
          <p:cNvSpPr txBox="1"/>
          <p:nvPr/>
        </p:nvSpPr>
        <p:spPr>
          <a:xfrm>
            <a:off x="247650" y="545068"/>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cxnSp>
        <p:nvCxnSpPr>
          <p:cNvPr id="8" name="7 Conector recto de flecha"/>
          <p:cNvCxnSpPr>
            <a:stCxn id="17" idx="1"/>
          </p:cNvCxnSpPr>
          <p:nvPr/>
        </p:nvCxnSpPr>
        <p:spPr>
          <a:xfrm flipV="1">
            <a:off x="3581400" y="2723243"/>
            <a:ext cx="3276600" cy="59100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16 Cerrar llave"/>
          <p:cNvSpPr/>
          <p:nvPr/>
        </p:nvSpPr>
        <p:spPr>
          <a:xfrm>
            <a:off x="3276600" y="3047093"/>
            <a:ext cx="304800" cy="534307"/>
          </a:xfrm>
          <a:prstGeom prst="righ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19 CuadroTexto"/>
          <p:cNvSpPr txBox="1"/>
          <p:nvPr/>
        </p:nvSpPr>
        <p:spPr>
          <a:xfrm>
            <a:off x="6876143" y="1477432"/>
            <a:ext cx="1981200" cy="313932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subsequent monitoring points follow the trend of the simulation but no totally accurate. </a:t>
            </a:r>
          </a:p>
          <a:p>
            <a:pPr algn="ctr"/>
            <a:r>
              <a:rPr lang="en-US" dirty="0">
                <a:latin typeface="Times New Roman" panose="02020603050405020304" pitchFamily="18" charset="0"/>
                <a:cs typeface="Times New Roman" panose="02020603050405020304" pitchFamily="18" charset="0"/>
              </a:rPr>
              <a:t>it is believed is due to the ambient temperature that possible also affects the system cooling. </a:t>
            </a:r>
          </a:p>
        </p:txBody>
      </p:sp>
    </p:spTree>
    <p:extLst>
      <p:ext uri="{BB962C8B-B14F-4D97-AF65-F5344CB8AC3E}">
        <p14:creationId xmlns:p14="http://schemas.microsoft.com/office/powerpoint/2010/main" val="350657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090386"/>
            <a:ext cx="3810000" cy="228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5">
            <a:extLst>
              <a:ext uri="{FF2B5EF4-FFF2-40B4-BE49-F238E27FC236}">
                <a16:creationId xmlns:a16="http://schemas.microsoft.com/office/drawing/2014/main" id="{023DAF4E-315A-BCCF-1D04-B3BF7EDF04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52400" y="863600"/>
            <a:ext cx="4515729" cy="2717800"/>
          </a:xfrm>
          <a:prstGeom prst="rect">
            <a:avLst/>
          </a:prstGeom>
        </p:spPr>
      </p:pic>
      <p:sp>
        <p:nvSpPr>
          <p:cNvPr id="5" name="4 CuadroTexto"/>
          <p:cNvSpPr txBox="1"/>
          <p:nvPr/>
        </p:nvSpPr>
        <p:spPr>
          <a:xfrm>
            <a:off x="247650" y="621268"/>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Monitoring Points</a:t>
            </a:r>
            <a:endParaRPr lang="en-US" b="1" dirty="0">
              <a:latin typeface="Times New Roman" panose="02020603050405020304" pitchFamily="18" charset="0"/>
              <a:cs typeface="Times New Roman" panose="02020603050405020304" pitchFamily="18" charset="0"/>
            </a:endParaRPr>
          </a:p>
        </p:txBody>
      </p:sp>
      <p:sp>
        <p:nvSpPr>
          <p:cNvPr id="6" name="5 CuadroTexto"/>
          <p:cNvSpPr txBox="1"/>
          <p:nvPr/>
        </p:nvSpPr>
        <p:spPr>
          <a:xfrm>
            <a:off x="228600" y="762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No. </a:t>
            </a:r>
            <a:r>
              <a:rPr lang="en-US" b="1" dirty="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Good trend in the monitoring point </a:t>
            </a:r>
            <a:endParaRPr lang="en-US" b="1" dirty="0">
              <a:latin typeface="Times New Roman" panose="02020603050405020304" pitchFamily="18" charset="0"/>
              <a:cs typeface="Times New Roman" panose="02020603050405020304" pitchFamily="18" charset="0"/>
            </a:endParaRP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779" y="3657600"/>
            <a:ext cx="4460421" cy="3066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48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04800"/>
            <a:ext cx="70104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Case No. 2  Good trend in the injection point </a:t>
            </a:r>
            <a:endParaRPr lang="en-US" b="1" dirty="0">
              <a:latin typeface="Times New Roman" panose="02020603050405020304" pitchFamily="18" charset="0"/>
              <a:cs typeface="Times New Roman" panose="02020603050405020304" pitchFamily="18"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522000795"/>
              </p:ext>
            </p:extLst>
          </p:nvPr>
        </p:nvGraphicFramePr>
        <p:xfrm>
          <a:off x="381000" y="9144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Injection</a:t>
                      </a:r>
                      <a:r>
                        <a:rPr lang="en-US" baseline="0" dirty="0" smtClean="0"/>
                        <a:t> Point attribute</a:t>
                      </a:r>
                      <a:endParaRPr lang="en-US" dirty="0"/>
                    </a:p>
                  </a:txBody>
                  <a:tcPr/>
                </a:tc>
                <a:tc>
                  <a:txBody>
                    <a:bodyPr/>
                    <a:lstStyle/>
                    <a:p>
                      <a:r>
                        <a:rPr lang="en-US" dirty="0" smtClean="0"/>
                        <a:t>Rock</a:t>
                      </a:r>
                      <a:r>
                        <a:rPr lang="en-US" baseline="0" dirty="0" smtClean="0"/>
                        <a:t> attribute</a:t>
                      </a:r>
                      <a:endParaRPr lang="en-US" dirty="0"/>
                    </a:p>
                  </a:txBody>
                  <a:tcPr/>
                </a:tc>
                <a:extLst>
                  <a:ext uri="{0D108BD9-81ED-4DB2-BD59-A6C34878D82A}">
                    <a16:rowId xmlns:a16="http://schemas.microsoft.com/office/drawing/2014/main" val="10000"/>
                  </a:ext>
                </a:extLst>
              </a:tr>
              <a:tr h="370840">
                <a:tc>
                  <a:txBody>
                    <a:bodyPr/>
                    <a:lstStyle/>
                    <a:p>
                      <a:r>
                        <a:rPr lang="en-US" dirty="0" smtClean="0"/>
                        <a:t>Heat</a:t>
                      </a:r>
                      <a:r>
                        <a:rPr lang="en-US" baseline="0" dirty="0" smtClean="0"/>
                        <a:t> rate = 1000 watts </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dirty="0" err="1" smtClean="0"/>
                        <a:t>ca_mc</a:t>
                      </a:r>
                      <a:r>
                        <a:rPr lang="en-US" dirty="0" smtClean="0"/>
                        <a:t> =300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ca_mc</a:t>
                      </a:r>
                      <a:r>
                        <a:rPr lang="en-US" b="1" dirty="0" smtClean="0"/>
                        <a:t> =</a:t>
                      </a:r>
                      <a:r>
                        <a:rPr lang="en-US" sz="1800" b="1" kern="1200" dirty="0" err="1" smtClean="0">
                          <a:solidFill>
                            <a:schemeClr val="dk1"/>
                          </a:solidFill>
                          <a:effectLst/>
                          <a:latin typeface="+mn-lt"/>
                          <a:ea typeface="+mn-ea"/>
                          <a:cs typeface="+mn-cs"/>
                        </a:rPr>
                        <a:t>vol</a:t>
                      </a:r>
                      <a:r>
                        <a:rPr lang="en-US" sz="1800" b="1" kern="1200" dirty="0" smtClean="0">
                          <a:solidFill>
                            <a:schemeClr val="dk1"/>
                          </a:solidFill>
                          <a:effectLst/>
                          <a:latin typeface="+mn-lt"/>
                          <a:ea typeface="+mn-ea"/>
                          <a:cs typeface="+mn-cs"/>
                        </a:rPr>
                        <a:t>*2600*1000n  -1.3</a:t>
                      </a:r>
                      <a:endParaRPr lang="en-US" b="1" dirty="0" smtClean="0"/>
                    </a:p>
                  </a:txBody>
                  <a:tcPr/>
                </a:tc>
                <a:extLst>
                  <a:ext uri="{0D108BD9-81ED-4DB2-BD59-A6C34878D82A}">
                    <a16:rowId xmlns:a16="http://schemas.microsoft.com/office/drawing/2014/main" val="10002"/>
                  </a:ext>
                </a:extLst>
              </a:tr>
              <a:tr h="370840">
                <a:tc>
                  <a:txBody>
                    <a:bodyPr/>
                    <a:lstStyle/>
                    <a:p>
                      <a:r>
                        <a:rPr lang="en-US" dirty="0" err="1" smtClean="0"/>
                        <a:t>fa_heatg</a:t>
                      </a:r>
                      <a:r>
                        <a:rPr lang="en-US" dirty="0" smtClean="0"/>
                        <a:t> = 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fa_heatg</a:t>
                      </a:r>
                      <a:r>
                        <a:rPr lang="en-US" dirty="0" smtClean="0"/>
                        <a:t> = 1.0</a:t>
                      </a:r>
                    </a:p>
                  </a:txBody>
                  <a:tcPr/>
                </a:tc>
                <a:extLst>
                  <a:ext uri="{0D108BD9-81ED-4DB2-BD59-A6C34878D82A}">
                    <a16:rowId xmlns:a16="http://schemas.microsoft.com/office/drawing/2014/main" val="10003"/>
                  </a:ext>
                </a:extLst>
              </a:tr>
            </a:tbl>
          </a:graphicData>
        </a:graphic>
      </p:graphicFrame>
      <p:sp>
        <p:nvSpPr>
          <p:cNvPr id="5" name="4 CuadroTexto"/>
          <p:cNvSpPr txBox="1"/>
          <p:nvPr/>
        </p:nvSpPr>
        <p:spPr>
          <a:xfrm>
            <a:off x="6819900" y="987862"/>
            <a:ext cx="2286000" cy="1477328"/>
          </a:xfrm>
          <a:prstGeom prst="rect">
            <a:avLst/>
          </a:prstGeom>
          <a:noFill/>
        </p:spPr>
        <p:txBody>
          <a:bodyPr wrap="square" rtlCol="0">
            <a:spAutoFit/>
          </a:bodyPr>
          <a:lstStyle/>
          <a:p>
            <a:pPr algn="ctr"/>
            <a:r>
              <a:rPr lang="en-US" dirty="0" smtClean="0"/>
              <a:t>This </a:t>
            </a:r>
            <a:r>
              <a:rPr lang="en-US" dirty="0"/>
              <a:t>v</a:t>
            </a:r>
            <a:r>
              <a:rPr lang="en-US" dirty="0" smtClean="0"/>
              <a:t>alue is reduced to reach the injection temperature and not reduce the monitoring points temperature</a:t>
            </a:r>
            <a:endParaRPr lang="en-US" dirty="0"/>
          </a:p>
        </p:txBody>
      </p:sp>
      <p:cxnSp>
        <p:nvCxnSpPr>
          <p:cNvPr id="7" name="6 Conector recto de flecha"/>
          <p:cNvCxnSpPr/>
          <p:nvPr/>
        </p:nvCxnSpPr>
        <p:spPr>
          <a:xfrm flipV="1">
            <a:off x="6477000" y="1143000"/>
            <a:ext cx="342900" cy="5835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228600" y="2819400"/>
            <a:ext cx="4648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Injection Point </a:t>
            </a:r>
            <a:endParaRPr lang="en-US"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3188732"/>
            <a:ext cx="49657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3664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1460</Words>
  <Application>Microsoft Office PowerPoint</Application>
  <PresentationFormat>On-screen Show (4:3)</PresentationFormat>
  <Paragraphs>344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宋体</vt:lpstr>
      <vt:lpstr>微软雅黑</vt:lpstr>
      <vt:lpstr>等线</vt:lpstr>
      <vt:lpstr>黑体</vt:lpstr>
      <vt:lpstr>Arial</vt:lpstr>
      <vt:lpstr>Calibri</vt:lpstr>
      <vt:lpstr>Times New Roman</vt:lpstr>
      <vt:lpstr>Tema de Office</vt:lpstr>
      <vt:lpstr>Verification of the In-Situ Upgrading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In situ upgrading Model</dc:title>
  <dc:creator>Maryelin Briceño</dc:creator>
  <cp:lastModifiedBy>Maryelin</cp:lastModifiedBy>
  <cp:revision>74</cp:revision>
  <dcterms:created xsi:type="dcterms:W3CDTF">2022-10-18T11:33:29Z</dcterms:created>
  <dcterms:modified xsi:type="dcterms:W3CDTF">2022-12-07T02:28:06Z</dcterms:modified>
</cp:coreProperties>
</file>