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Caveat"/>
      <p:regular r:id="rId31"/>
      <p:bold r:id="rId32"/>
    </p:embeddedFont>
    <p:embeddedFont>
      <p:font typeface="Nixie One"/>
      <p:regular r:id="rId33"/>
    </p:embeddedFont>
    <p:embeddedFont>
      <p:font typeface="Source Sans Pro Light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  <p:embeddedFont>
      <p:font typeface="Pacifico"/>
      <p:regular r:id="rId42"/>
    </p:embeddedFon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ryem Z"/>
  <p:cmAuthor clrIdx="1" id="1" initials="" lastIdx="1" name="fatima Amzi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407546-1F8F-43DB-A9B9-9FB5C3091265}">
  <a:tblStyle styleId="{2E407546-1F8F-43DB-A9B9-9FB5C30912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20" Type="http://schemas.openxmlformats.org/officeDocument/2006/relationships/slide" Target="slides/slide13.xml"/><Relationship Id="rId42" Type="http://schemas.openxmlformats.org/officeDocument/2006/relationships/font" Target="fonts/Pacifico-regular.fntdata"/><Relationship Id="rId41" Type="http://schemas.openxmlformats.org/officeDocument/2006/relationships/font" Target="fonts/LatoLight-boldItalic.fntdata"/><Relationship Id="rId22" Type="http://schemas.openxmlformats.org/officeDocument/2006/relationships/slide" Target="slides/slide15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4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7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6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leway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aveat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4.xml"/><Relationship Id="rId33" Type="http://schemas.openxmlformats.org/officeDocument/2006/relationships/font" Target="fonts/NixieOne-regular.fntdata"/><Relationship Id="rId10" Type="http://schemas.openxmlformats.org/officeDocument/2006/relationships/slide" Target="slides/slide3.xml"/><Relationship Id="rId32" Type="http://schemas.openxmlformats.org/officeDocument/2006/relationships/font" Target="fonts/Caveat-bold.fntdata"/><Relationship Id="rId13" Type="http://schemas.openxmlformats.org/officeDocument/2006/relationships/slide" Target="slides/slide6.xml"/><Relationship Id="rId35" Type="http://schemas.openxmlformats.org/officeDocument/2006/relationships/font" Target="fonts/SourceSansProLight-bold.fntdata"/><Relationship Id="rId12" Type="http://schemas.openxmlformats.org/officeDocument/2006/relationships/slide" Target="slides/slide5.xml"/><Relationship Id="rId34" Type="http://schemas.openxmlformats.org/officeDocument/2006/relationships/font" Target="fonts/SourceSansProLight-regular.fntdata"/><Relationship Id="rId15" Type="http://schemas.openxmlformats.org/officeDocument/2006/relationships/slide" Target="slides/slide8.xml"/><Relationship Id="rId37" Type="http://schemas.openxmlformats.org/officeDocument/2006/relationships/font" Target="fonts/SourceSansProLight-boldItalic.fntdata"/><Relationship Id="rId14" Type="http://schemas.openxmlformats.org/officeDocument/2006/relationships/slide" Target="slides/slide7.xml"/><Relationship Id="rId36" Type="http://schemas.openxmlformats.org/officeDocument/2006/relationships/font" Target="fonts/SourceSansProLight-italic.fntdata"/><Relationship Id="rId17" Type="http://schemas.openxmlformats.org/officeDocument/2006/relationships/slide" Target="slides/slide10.xml"/><Relationship Id="rId39" Type="http://schemas.openxmlformats.org/officeDocument/2006/relationships/font" Target="fonts/LatoLight-bold.fntdata"/><Relationship Id="rId16" Type="http://schemas.openxmlformats.org/officeDocument/2006/relationships/slide" Target="slides/slide9.xml"/><Relationship Id="rId38" Type="http://schemas.openxmlformats.org/officeDocument/2006/relationships/font" Target="fonts/LatoLight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9-01-08T20:56:10.767">
    <p:pos x="6000" y="0"/>
    <p:text>Good Job Amzil :)</p:text>
  </p:cm>
  <p:cm authorId="1" idx="1" dt="2019-01-08T20:56:10.767">
    <p:pos x="6000" y="0"/>
    <p:text>thanx dear ;)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c5eca0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4c5eca049c_0_0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babbec01a_4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babbec01a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babbec01a_4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babbec01a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babbec01a_4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babbec01a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babbec01a_4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4babbec01a_4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5eca049c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5eca049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c64ceef19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c64ceef1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4babbec01a_4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4babbec01a_4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babbec01a_4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babbec01a_4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5eca049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c5eca04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 mini  projet consiste à concevoir et réaliser une application    web en JEE  sous forme d’un blog 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offre à ses membres un ensemble de fonctionnalités à savoir, la gestion des commentaires et  la gestion du profil.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babbec01a_4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babbec01a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blog doit permettre aux  membres de choisir la langue à utiliser (Français, Anglais).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blog doit permettre aux  membres la possibilité de publier un  article, de le modifier, de le supprimer.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blog doit permettre aux  membres la possibilité de commenter un article quelconque, de le modifier et de le supprimer.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BBD5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blog doit permettre à ses  membres de gérer leurs espaces membre et de modifier leurs informations personnelles.</a:t>
            </a: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babbec01a_4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babbec01a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babbec01a_4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babbec01a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babbec01a_4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babbec01a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title"/>
          </p:nvPr>
        </p:nvSpPr>
        <p:spPr>
          <a:xfrm>
            <a:off x="628814" y="273844"/>
            <a:ext cx="7886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335" name="Google Shape;335;p11"/>
          <p:cNvSpPr txBox="1"/>
          <p:nvPr>
            <p:ph idx="1" type="body"/>
          </p:nvPr>
        </p:nvSpPr>
        <p:spPr>
          <a:xfrm>
            <a:off x="628814" y="1369219"/>
            <a:ext cx="788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A33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986" y="-131634"/>
            <a:ext cx="7088983" cy="57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3"/>
          <p:cNvSpPr txBox="1"/>
          <p:nvPr/>
        </p:nvSpPr>
        <p:spPr>
          <a:xfrm>
            <a:off x="2655093" y="2814901"/>
            <a:ext cx="43656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Source Sans Pro Light"/>
              <a:buNone/>
            </a:pPr>
            <a:r>
              <a:rPr lang="en" sz="1500">
                <a:solidFill>
                  <a:srgbClr val="F2F2F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Conception et </a:t>
            </a:r>
            <a:r>
              <a:rPr lang="en" sz="1500">
                <a:solidFill>
                  <a:srgbClr val="F2F2F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Développement</a:t>
            </a:r>
            <a:r>
              <a:rPr lang="en" sz="1500">
                <a:solidFill>
                  <a:srgbClr val="F2F2F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d’un  blog en </a:t>
            </a:r>
            <a:r>
              <a:rPr b="0" i="0" lang="en" sz="1500" u="none" cap="none" strike="noStrike">
                <a:solidFill>
                  <a:srgbClr val="F2F2F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" sz="1500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JEE</a:t>
            </a:r>
            <a:endParaRPr sz="500"/>
          </a:p>
        </p:txBody>
      </p:sp>
      <p:sp>
        <p:nvSpPr>
          <p:cNvPr id="343" name="Google Shape;343;p13"/>
          <p:cNvSpPr txBox="1"/>
          <p:nvPr/>
        </p:nvSpPr>
        <p:spPr>
          <a:xfrm>
            <a:off x="1524000" y="1796670"/>
            <a:ext cx="63789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Font typeface="Raleway"/>
              <a:buNone/>
            </a:pPr>
            <a:r>
              <a:rPr b="1" i="0" lang="en" sz="6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b="1" lang="en" sz="6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tudent</a:t>
            </a:r>
            <a:r>
              <a:rPr b="1" i="0" lang="en" sz="62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6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Space</a:t>
            </a:r>
            <a:endParaRPr sz="500"/>
          </a:p>
        </p:txBody>
      </p:sp>
      <p:cxnSp>
        <p:nvCxnSpPr>
          <p:cNvPr id="344" name="Google Shape;344;p13"/>
          <p:cNvCxnSpPr/>
          <p:nvPr/>
        </p:nvCxnSpPr>
        <p:spPr>
          <a:xfrm>
            <a:off x="3589184" y="3153326"/>
            <a:ext cx="2207100" cy="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345" name="Google Shape;34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133" y="656301"/>
            <a:ext cx="1878956" cy="135058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389200" y="3372850"/>
            <a:ext cx="3000000" cy="30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Réalisé par:</a:t>
            </a:r>
            <a:r>
              <a:rPr lang="en" sz="1500">
                <a:solidFill>
                  <a:srgbClr val="F2F2F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 </a:t>
            </a:r>
            <a:endParaRPr sz="1500">
              <a:solidFill>
                <a:srgbClr val="F2F2F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2085075" y="3841500"/>
            <a:ext cx="25323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 Light"/>
              <a:buChar char="-"/>
            </a:pPr>
            <a:r>
              <a:rPr lang="en" sz="15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Fatima AMAZAL</a:t>
            </a:r>
            <a:endParaRPr sz="15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 Light"/>
              <a:buChar char="-"/>
            </a:pPr>
            <a:r>
              <a:rPr lang="en" sz="15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Fatima AMZIL</a:t>
            </a:r>
            <a:endParaRPr sz="15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 Light"/>
              <a:buChar char="-"/>
            </a:pPr>
            <a:r>
              <a:rPr lang="en" sz="15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Hajar YAGHFOURI</a:t>
            </a:r>
            <a:endParaRPr/>
          </a:p>
        </p:txBody>
      </p:sp>
      <p:sp>
        <p:nvSpPr>
          <p:cNvPr id="348" name="Google Shape;348;p13"/>
          <p:cNvSpPr txBox="1"/>
          <p:nvPr/>
        </p:nvSpPr>
        <p:spPr>
          <a:xfrm>
            <a:off x="118400" y="3841550"/>
            <a:ext cx="3000000" cy="2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 Light"/>
              <a:buChar char="-"/>
            </a:pPr>
            <a:r>
              <a:rPr lang="en" sz="15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Maryem ZOBI</a:t>
            </a:r>
            <a:endParaRPr sz="15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 Light"/>
              <a:buChar char="-"/>
            </a:pPr>
            <a:r>
              <a:rPr lang="en" sz="15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Meryam QUARNE</a:t>
            </a:r>
            <a:endParaRPr sz="15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urce Sans Pro Light"/>
              <a:buChar char="-"/>
            </a:pPr>
            <a:r>
              <a:rPr lang="en" sz="15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Fatima zahra HAMZA</a:t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>
            <a:off x="256575" y="3841550"/>
            <a:ext cx="3959700" cy="1032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13"/>
          <p:cNvCxnSpPr/>
          <p:nvPr/>
        </p:nvCxnSpPr>
        <p:spPr>
          <a:xfrm flipH="1" rot="10800000">
            <a:off x="516350" y="3711550"/>
            <a:ext cx="835200" cy="990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1" name="Google Shape;351;p13"/>
          <p:cNvCxnSpPr/>
          <p:nvPr/>
        </p:nvCxnSpPr>
        <p:spPr>
          <a:xfrm flipH="1" rot="10800000">
            <a:off x="256575" y="3778200"/>
            <a:ext cx="2006100" cy="660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/>
          <p:nvPr>
            <p:ph idx="1" type="body"/>
          </p:nvPr>
        </p:nvSpPr>
        <p:spPr>
          <a:xfrm>
            <a:off x="2042775" y="1334950"/>
            <a:ext cx="5613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latin typeface="Nixie One"/>
                <a:ea typeface="Nixie One"/>
                <a:cs typeface="Nixie One"/>
                <a:sym typeface="Nixie One"/>
              </a:rPr>
              <a:t>Modélisation SCRUM </a:t>
            </a:r>
            <a:endParaRPr b="1" sz="6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53" name="Google Shape;45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type="ctrTitle"/>
          </p:nvPr>
        </p:nvSpPr>
        <p:spPr>
          <a:xfrm>
            <a:off x="2293975" y="429075"/>
            <a:ext cx="73476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Product Backlog</a:t>
            </a:r>
            <a:endParaRPr b="1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5000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460" name="Google Shape;460;p23"/>
          <p:cNvGraphicFramePr/>
          <p:nvPr/>
        </p:nvGraphicFramePr>
        <p:xfrm>
          <a:off x="2840900" y="195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{2E407546-1F8F-43DB-A9B9-9FB5C3091265}</a:tableStyleId>
              </a:tblPr>
              <a:tblGrid>
                <a:gridCol w="1056750"/>
                <a:gridCol w="1717225"/>
                <a:gridCol w="3255175"/>
              </a:tblGrid>
              <a:tr h="514350">
                <a:tc>
                  <a:txBody>
                    <a:bodyPr/>
                    <a:lstStyle/>
                    <a:p>
                      <a:pPr indent="-228600" lvl="0" marL="91440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Autant que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Je veux qu’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-228600" lvl="0" marL="9144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Membre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Il soit possible d’accéder à mon espace membre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-228600" lvl="0" marL="9144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Membre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Il soit possible de gérer mon profil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-228600" lvl="0" marL="9144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Membre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Il soit possible de gérer les articles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-228600" lvl="0" marL="91440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Membre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Il soit possible de gérer les commentaires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p23"/>
          <p:cNvSpPr/>
          <p:nvPr/>
        </p:nvSpPr>
        <p:spPr>
          <a:xfrm>
            <a:off x="2800425" y="1957439"/>
            <a:ext cx="6033000" cy="2671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23"/>
          <p:cNvCxnSpPr/>
          <p:nvPr/>
        </p:nvCxnSpPr>
        <p:spPr>
          <a:xfrm flipH="1">
            <a:off x="2764750" y="1957445"/>
            <a:ext cx="9300" cy="2556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23"/>
          <p:cNvCxnSpPr/>
          <p:nvPr/>
        </p:nvCxnSpPr>
        <p:spPr>
          <a:xfrm flipH="1">
            <a:off x="8859800" y="1937800"/>
            <a:ext cx="9300" cy="259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3"/>
          <p:cNvCxnSpPr/>
          <p:nvPr/>
        </p:nvCxnSpPr>
        <p:spPr>
          <a:xfrm rot="10800000">
            <a:off x="3114313" y="4666825"/>
            <a:ext cx="5503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3"/>
          <p:cNvCxnSpPr/>
          <p:nvPr/>
        </p:nvCxnSpPr>
        <p:spPr>
          <a:xfrm rot="10800000">
            <a:off x="2950446" y="1914450"/>
            <a:ext cx="5503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6" name="Google Shape;4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73361">
            <a:off x="2760805" y="271639"/>
            <a:ext cx="1460440" cy="146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"/>
          <p:cNvSpPr txBox="1"/>
          <p:nvPr>
            <p:ph type="ctrTitle"/>
          </p:nvPr>
        </p:nvSpPr>
        <p:spPr>
          <a:xfrm>
            <a:off x="1512925" y="-292875"/>
            <a:ext cx="7347600" cy="10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User Stories</a:t>
            </a:r>
            <a:endParaRPr b="1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472" name="Google Shape;472;p2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73" name="Google Shape;473;p24"/>
          <p:cNvSpPr txBox="1"/>
          <p:nvPr/>
        </p:nvSpPr>
        <p:spPr>
          <a:xfrm>
            <a:off x="5000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474" name="Google Shape;4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706300"/>
            <a:ext cx="5287475" cy="4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5"/>
          <p:cNvSpPr txBox="1"/>
          <p:nvPr>
            <p:ph type="ctrTitle"/>
          </p:nvPr>
        </p:nvSpPr>
        <p:spPr>
          <a:xfrm>
            <a:off x="2110075" y="-292875"/>
            <a:ext cx="6750600" cy="11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Sprints</a:t>
            </a:r>
            <a:endParaRPr b="1" sz="3000">
              <a:solidFill>
                <a:srgbClr val="19BBD5"/>
              </a:solidFill>
              <a:highlight>
                <a:schemeClr val="lt1"/>
              </a:highlight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5000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2" name="Google Shape;4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325" y="989250"/>
            <a:ext cx="6119125" cy="34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"/>
          <p:cNvSpPr txBox="1"/>
          <p:nvPr>
            <p:ph idx="1" type="body"/>
          </p:nvPr>
        </p:nvSpPr>
        <p:spPr>
          <a:xfrm>
            <a:off x="1715575" y="1544350"/>
            <a:ext cx="67128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latin typeface="Nixie One"/>
                <a:ea typeface="Nixie One"/>
                <a:cs typeface="Nixie One"/>
                <a:sym typeface="Nixie One"/>
              </a:rPr>
              <a:t>Réalisation de Projet</a:t>
            </a:r>
            <a:endParaRPr b="1" sz="6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88" name="Google Shape;488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 txBox="1"/>
          <p:nvPr/>
        </p:nvSpPr>
        <p:spPr>
          <a:xfrm>
            <a:off x="5029546" y="1683950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4" name="Google Shape;494;p27"/>
          <p:cNvSpPr txBox="1"/>
          <p:nvPr>
            <p:ph idx="12" type="sldNum"/>
          </p:nvPr>
        </p:nvSpPr>
        <p:spPr>
          <a:xfrm>
            <a:off x="-117318" y="4785600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27"/>
          <p:cNvSpPr txBox="1"/>
          <p:nvPr/>
        </p:nvSpPr>
        <p:spPr>
          <a:xfrm>
            <a:off x="5312821" y="1683950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96" name="Google Shape;4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50" y="1683950"/>
            <a:ext cx="5774376" cy="28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313" y="1502488"/>
            <a:ext cx="1597125" cy="13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 txBox="1"/>
          <p:nvPr/>
        </p:nvSpPr>
        <p:spPr>
          <a:xfrm>
            <a:off x="1406450" y="440650"/>
            <a:ext cx="69540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600">
                <a:solidFill>
                  <a:srgbClr val="19BBD5"/>
                </a:solidFill>
                <a:latin typeface="Pacifico"/>
                <a:ea typeface="Pacifico"/>
                <a:cs typeface="Pacifico"/>
                <a:sym typeface="Pacifico"/>
              </a:rPr>
              <a:t>Outils de développement</a:t>
            </a:r>
            <a:endParaRPr sz="3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99" name="Google Shape;49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150" y="1683950"/>
            <a:ext cx="1242552" cy="116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9550" y="1897375"/>
            <a:ext cx="991649" cy="9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6400" y="1648950"/>
            <a:ext cx="1181100" cy="8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94225" y="16839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/>
          <p:nvPr/>
        </p:nvSpPr>
        <p:spPr>
          <a:xfrm>
            <a:off x="5225046" y="1744600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8" name="Google Shape;508;p28"/>
          <p:cNvSpPr txBox="1"/>
          <p:nvPr>
            <p:ph idx="12" type="sldNum"/>
          </p:nvPr>
        </p:nvSpPr>
        <p:spPr>
          <a:xfrm>
            <a:off x="-117318" y="4785600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28"/>
          <p:cNvSpPr txBox="1"/>
          <p:nvPr/>
        </p:nvSpPr>
        <p:spPr>
          <a:xfrm>
            <a:off x="5508321" y="1744600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1601950" y="-117800"/>
            <a:ext cx="69540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3600">
                <a:solidFill>
                  <a:srgbClr val="19BBD5"/>
                </a:solidFill>
                <a:latin typeface="Pacifico"/>
                <a:ea typeface="Pacifico"/>
                <a:cs typeface="Pacifico"/>
                <a:sym typeface="Pacifico"/>
              </a:rPr>
              <a:t>Gestion des t</a:t>
            </a:r>
            <a:r>
              <a:rPr lang="en" sz="3600">
                <a:solidFill>
                  <a:srgbClr val="19BBD5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â</a:t>
            </a:r>
            <a:r>
              <a:rPr b="1" lang="en" sz="3600">
                <a:solidFill>
                  <a:srgbClr val="19BBD5"/>
                </a:solidFill>
                <a:latin typeface="Pacifico"/>
                <a:ea typeface="Pacifico"/>
                <a:cs typeface="Pacifico"/>
                <a:sym typeface="Pacifico"/>
              </a:rPr>
              <a:t>ches</a:t>
            </a:r>
            <a:endParaRPr sz="3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11" name="Google Shape;5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913" y="811450"/>
            <a:ext cx="6818738" cy="3984792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 txBox="1"/>
          <p:nvPr>
            <p:ph idx="4294967295" type="subTitle"/>
          </p:nvPr>
        </p:nvSpPr>
        <p:spPr>
          <a:xfrm>
            <a:off x="2455275" y="276865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1862925" y="823025"/>
            <a:ext cx="6884100" cy="403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" name="Google Shape;514;p28"/>
          <p:cNvCxnSpPr/>
          <p:nvPr/>
        </p:nvCxnSpPr>
        <p:spPr>
          <a:xfrm>
            <a:off x="1769025" y="811450"/>
            <a:ext cx="13200" cy="390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8"/>
          <p:cNvCxnSpPr/>
          <p:nvPr/>
        </p:nvCxnSpPr>
        <p:spPr>
          <a:xfrm flipH="1">
            <a:off x="8827725" y="837625"/>
            <a:ext cx="32700" cy="394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8"/>
          <p:cNvCxnSpPr/>
          <p:nvPr/>
        </p:nvCxnSpPr>
        <p:spPr>
          <a:xfrm rot="10800000">
            <a:off x="1950075" y="4921075"/>
            <a:ext cx="6753300" cy="26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8"/>
          <p:cNvCxnSpPr/>
          <p:nvPr/>
        </p:nvCxnSpPr>
        <p:spPr>
          <a:xfrm flipH="1">
            <a:off x="1972575" y="751575"/>
            <a:ext cx="6661500" cy="12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>
            <p:ph idx="1" type="body"/>
          </p:nvPr>
        </p:nvSpPr>
        <p:spPr>
          <a:xfrm>
            <a:off x="1715575" y="1544350"/>
            <a:ext cx="67128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latin typeface="Nixie One"/>
                <a:ea typeface="Nixie One"/>
                <a:cs typeface="Nixie One"/>
                <a:sym typeface="Nixie One"/>
              </a:rPr>
              <a:t>Simulation</a:t>
            </a:r>
            <a:endParaRPr b="1" sz="6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3" name="Google Shape;523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 txBox="1"/>
          <p:nvPr>
            <p:ph idx="1" type="body"/>
          </p:nvPr>
        </p:nvSpPr>
        <p:spPr>
          <a:xfrm>
            <a:off x="1715575" y="1544350"/>
            <a:ext cx="67128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latin typeface="Nixie One"/>
                <a:ea typeface="Nixie One"/>
                <a:cs typeface="Nixie One"/>
                <a:sym typeface="Nixie One"/>
              </a:rPr>
              <a:t>Conclusion</a:t>
            </a:r>
            <a:endParaRPr b="1" sz="6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5" name="Google Shape;535;p31"/>
          <p:cNvSpPr txBox="1"/>
          <p:nvPr>
            <p:ph idx="4294967295" type="ctrTitle"/>
          </p:nvPr>
        </p:nvSpPr>
        <p:spPr>
          <a:xfrm>
            <a:off x="3052950" y="1775350"/>
            <a:ext cx="5157900" cy="23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Caveat"/>
                <a:ea typeface="Caveat"/>
                <a:cs typeface="Caveat"/>
                <a:sym typeface="Caveat"/>
              </a:rPr>
              <a:t>Merci Pour Votre Attention</a:t>
            </a:r>
            <a:endParaRPr b="1" sz="6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title"/>
          </p:nvPr>
        </p:nvSpPr>
        <p:spPr>
          <a:xfrm>
            <a:off x="1914525" y="86045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</a:t>
            </a:r>
            <a:endParaRPr b="1"/>
          </a:p>
        </p:txBody>
      </p:sp>
      <p:sp>
        <p:nvSpPr>
          <p:cNvPr id="357" name="Google Shape;357;p14"/>
          <p:cNvSpPr/>
          <p:nvPr/>
        </p:nvSpPr>
        <p:spPr>
          <a:xfrm>
            <a:off x="1583625" y="2328350"/>
            <a:ext cx="22770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Contexte générale du</a:t>
            </a:r>
            <a:endParaRPr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projet </a:t>
            </a:r>
            <a:endParaRPr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Conception </a:t>
            </a:r>
            <a:endParaRPr b="1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5455300" y="2328350"/>
            <a:ext cx="21357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Simulation</a:t>
            </a:r>
            <a:endParaRPr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0" name="Google Shape;360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idx="1" type="body"/>
          </p:nvPr>
        </p:nvSpPr>
        <p:spPr>
          <a:xfrm>
            <a:off x="1771650" y="1991275"/>
            <a:ext cx="5295900" cy="24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latin typeface="Nixie One"/>
                <a:ea typeface="Nixie One"/>
                <a:cs typeface="Nixie One"/>
                <a:sym typeface="Nixie One"/>
              </a:rPr>
              <a:t>Introduction</a:t>
            </a:r>
            <a:endParaRPr b="1" sz="6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6" name="Google Shape;366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 txBox="1"/>
          <p:nvPr>
            <p:ph type="ctrTitle"/>
          </p:nvPr>
        </p:nvSpPr>
        <p:spPr>
          <a:xfrm>
            <a:off x="1565275" y="0"/>
            <a:ext cx="7347600" cy="12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19BBD5"/>
                </a:solidFill>
                <a:latin typeface="Pacifico"/>
                <a:ea typeface="Pacifico"/>
                <a:cs typeface="Pacifico"/>
                <a:sym typeface="Pacifico"/>
              </a:rPr>
              <a:t>Contexte Général</a:t>
            </a:r>
            <a:endParaRPr b="1" sz="4800">
              <a:solidFill>
                <a:srgbClr val="19BBD5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372" name="Google Shape;3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950" y="1295463"/>
            <a:ext cx="2552575" cy="2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4000" y="1638825"/>
            <a:ext cx="3392993" cy="2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4000" y="1619475"/>
            <a:ext cx="385550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550" y="3991425"/>
            <a:ext cx="2993200" cy="6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925" y="1619475"/>
            <a:ext cx="431075" cy="25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4000" y="1638825"/>
            <a:ext cx="3552900" cy="3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550" y="3696325"/>
            <a:ext cx="1002900" cy="6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625" y="3696325"/>
            <a:ext cx="1002900" cy="6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6"/>
          <p:cNvSpPr txBox="1"/>
          <p:nvPr/>
        </p:nvSpPr>
        <p:spPr>
          <a:xfrm>
            <a:off x="5617075" y="3524700"/>
            <a:ext cx="3295800" cy="28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estion des Articles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des Commentaires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du Profil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6"/>
          <p:cNvSpPr txBox="1"/>
          <p:nvPr/>
        </p:nvSpPr>
        <p:spPr>
          <a:xfrm>
            <a:off x="4095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/>
          <p:nvPr/>
        </p:nvSpPr>
        <p:spPr>
          <a:xfrm>
            <a:off x="4095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7" name="Google Shape;387;p17"/>
          <p:cNvSpPr txBox="1"/>
          <p:nvPr>
            <p:ph type="ctrTitle"/>
          </p:nvPr>
        </p:nvSpPr>
        <p:spPr>
          <a:xfrm>
            <a:off x="1565275" y="0"/>
            <a:ext cx="7347600" cy="12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Pacifico"/>
                <a:ea typeface="Pacifico"/>
                <a:cs typeface="Pacifico"/>
                <a:sym typeface="Pacifico"/>
              </a:rPr>
              <a:t>Objectifs:</a:t>
            </a:r>
            <a:endParaRPr b="1" sz="4800">
              <a:solidFill>
                <a:srgbClr val="19BBD5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13" y="3505275"/>
            <a:ext cx="1543500" cy="15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322" y="3751397"/>
            <a:ext cx="628885" cy="46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8538" y="2733675"/>
            <a:ext cx="1073725" cy="10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7"/>
          <p:cNvSpPr txBox="1"/>
          <p:nvPr/>
        </p:nvSpPr>
        <p:spPr>
          <a:xfrm>
            <a:off x="1880400" y="3780663"/>
            <a:ext cx="26100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langue</a:t>
            </a:r>
            <a:endParaRPr sz="1200"/>
          </a:p>
        </p:txBody>
      </p:sp>
      <p:sp>
        <p:nvSpPr>
          <p:cNvPr id="392" name="Google Shape;392;p17"/>
          <p:cNvSpPr txBox="1"/>
          <p:nvPr/>
        </p:nvSpPr>
        <p:spPr>
          <a:xfrm>
            <a:off x="6762825" y="3876075"/>
            <a:ext cx="2190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rticles</a:t>
            </a:r>
            <a:endParaRPr sz="1200"/>
          </a:p>
        </p:txBody>
      </p:sp>
      <p:pic>
        <p:nvPicPr>
          <p:cNvPr id="393" name="Google Shape;3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9125" y="1436138"/>
            <a:ext cx="1361731" cy="1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8500" y="1543075"/>
            <a:ext cx="1310424" cy="8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1300" y="2563275"/>
            <a:ext cx="1267500" cy="12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7"/>
          <p:cNvSpPr txBox="1"/>
          <p:nvPr/>
        </p:nvSpPr>
        <p:spPr>
          <a:xfrm>
            <a:off x="4079575" y="2382175"/>
            <a:ext cx="16173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ommentaires</a:t>
            </a:r>
            <a:endParaRPr sz="1200"/>
          </a:p>
        </p:txBody>
      </p:sp>
      <p:sp>
        <p:nvSpPr>
          <p:cNvPr id="397" name="Google Shape;397;p17"/>
          <p:cNvSpPr txBox="1"/>
          <p:nvPr/>
        </p:nvSpPr>
        <p:spPr>
          <a:xfrm>
            <a:off x="6229425" y="2428600"/>
            <a:ext cx="12291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Profile</a:t>
            </a:r>
            <a:endParaRPr sz="1200"/>
          </a:p>
        </p:txBody>
      </p:sp>
      <p:cxnSp>
        <p:nvCxnSpPr>
          <p:cNvPr id="398" name="Google Shape;398;p17"/>
          <p:cNvCxnSpPr/>
          <p:nvPr/>
        </p:nvCxnSpPr>
        <p:spPr>
          <a:xfrm rot="10800000">
            <a:off x="3779125" y="3609563"/>
            <a:ext cx="7716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17"/>
          <p:cNvCxnSpPr/>
          <p:nvPr/>
        </p:nvCxnSpPr>
        <p:spPr>
          <a:xfrm rot="10800000">
            <a:off x="4666200" y="2805288"/>
            <a:ext cx="2859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17"/>
          <p:cNvCxnSpPr/>
          <p:nvPr/>
        </p:nvCxnSpPr>
        <p:spPr>
          <a:xfrm flipH="1" rot="10800000">
            <a:off x="6395813" y="3400975"/>
            <a:ext cx="838200" cy="5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17"/>
          <p:cNvCxnSpPr>
            <a:endCxn id="397" idx="1"/>
          </p:cNvCxnSpPr>
          <p:nvPr/>
        </p:nvCxnSpPr>
        <p:spPr>
          <a:xfrm flipH="1" rot="10800000">
            <a:off x="5896125" y="2733700"/>
            <a:ext cx="333300" cy="6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/>
          <p:nvPr>
            <p:ph idx="1" type="body"/>
          </p:nvPr>
        </p:nvSpPr>
        <p:spPr>
          <a:xfrm>
            <a:off x="2252175" y="1459025"/>
            <a:ext cx="47967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6000">
                <a:latin typeface="Nixie One"/>
                <a:ea typeface="Nixie One"/>
                <a:cs typeface="Nixie One"/>
                <a:sym typeface="Nixie One"/>
              </a:rPr>
              <a:t>Conception</a:t>
            </a:r>
            <a:endParaRPr b="1" sz="6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07" name="Google Shape;407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"/>
          <p:cNvSpPr txBox="1"/>
          <p:nvPr>
            <p:ph type="ctrTitle"/>
          </p:nvPr>
        </p:nvSpPr>
        <p:spPr>
          <a:xfrm>
            <a:off x="990675" y="-209100"/>
            <a:ext cx="9144000" cy="11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Diagramme de cas d’utilisation</a:t>
            </a:r>
            <a:endParaRPr b="1">
              <a:solidFill>
                <a:srgbClr val="19BBD5"/>
              </a:solidFill>
              <a:highlight>
                <a:schemeClr val="lt1"/>
              </a:highlight>
            </a:endParaRPr>
          </a:p>
        </p:txBody>
      </p:sp>
      <p:sp>
        <p:nvSpPr>
          <p:cNvPr id="413" name="Google Shape;413;p19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14" name="Google Shape;414;p19"/>
          <p:cNvSpPr txBox="1"/>
          <p:nvPr/>
        </p:nvSpPr>
        <p:spPr>
          <a:xfrm>
            <a:off x="4095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DCU.PNG" id="415" name="Google Shape;4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450" y="978325"/>
            <a:ext cx="59436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9"/>
          <p:cNvSpPr/>
          <p:nvPr/>
        </p:nvSpPr>
        <p:spPr>
          <a:xfrm>
            <a:off x="2619450" y="1029225"/>
            <a:ext cx="5943600" cy="37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7" name="Google Shape;417;p19"/>
          <p:cNvCxnSpPr/>
          <p:nvPr/>
        </p:nvCxnSpPr>
        <p:spPr>
          <a:xfrm>
            <a:off x="2776575" y="4855000"/>
            <a:ext cx="5572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19"/>
          <p:cNvCxnSpPr/>
          <p:nvPr/>
        </p:nvCxnSpPr>
        <p:spPr>
          <a:xfrm>
            <a:off x="2776575" y="975350"/>
            <a:ext cx="5572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19"/>
          <p:cNvCxnSpPr/>
          <p:nvPr/>
        </p:nvCxnSpPr>
        <p:spPr>
          <a:xfrm flipH="1">
            <a:off x="2543213" y="1029225"/>
            <a:ext cx="9600" cy="360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19"/>
          <p:cNvCxnSpPr/>
          <p:nvPr/>
        </p:nvCxnSpPr>
        <p:spPr>
          <a:xfrm flipH="1">
            <a:off x="8629663" y="1110225"/>
            <a:ext cx="9600" cy="3609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0"/>
          <p:cNvSpPr txBox="1"/>
          <p:nvPr>
            <p:ph type="ctrTitle"/>
          </p:nvPr>
        </p:nvSpPr>
        <p:spPr>
          <a:xfrm>
            <a:off x="1512925" y="-292875"/>
            <a:ext cx="7347600" cy="10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Diagramme de Séquence</a:t>
            </a:r>
            <a:endParaRPr b="1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426" name="Google Shape;426;p20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27" name="Google Shape;427;p20"/>
          <p:cNvSpPr txBox="1"/>
          <p:nvPr/>
        </p:nvSpPr>
        <p:spPr>
          <a:xfrm>
            <a:off x="5000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sequence.PNG" id="428" name="Google Shape;4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325" y="866925"/>
            <a:ext cx="4205382" cy="41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0"/>
          <p:cNvSpPr/>
          <p:nvPr/>
        </p:nvSpPr>
        <p:spPr>
          <a:xfrm>
            <a:off x="3047427" y="866925"/>
            <a:ext cx="4152300" cy="412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20"/>
          <p:cNvCxnSpPr/>
          <p:nvPr/>
        </p:nvCxnSpPr>
        <p:spPr>
          <a:xfrm flipH="1">
            <a:off x="2994275" y="866925"/>
            <a:ext cx="6600" cy="394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0"/>
          <p:cNvCxnSpPr/>
          <p:nvPr/>
        </p:nvCxnSpPr>
        <p:spPr>
          <a:xfrm flipH="1">
            <a:off x="7246275" y="866925"/>
            <a:ext cx="6600" cy="394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0"/>
          <p:cNvCxnSpPr/>
          <p:nvPr/>
        </p:nvCxnSpPr>
        <p:spPr>
          <a:xfrm rot="10800000">
            <a:off x="3238650" y="5048700"/>
            <a:ext cx="3838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0"/>
          <p:cNvCxnSpPr/>
          <p:nvPr/>
        </p:nvCxnSpPr>
        <p:spPr>
          <a:xfrm rot="10800000">
            <a:off x="3124350" y="800550"/>
            <a:ext cx="3838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4" name="Google Shape;4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425" y="3277038"/>
            <a:ext cx="17716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"/>
          <p:cNvSpPr txBox="1"/>
          <p:nvPr>
            <p:ph type="ctrTitle"/>
          </p:nvPr>
        </p:nvSpPr>
        <p:spPr>
          <a:xfrm>
            <a:off x="1512925" y="-132825"/>
            <a:ext cx="73476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acifico"/>
                <a:ea typeface="Pacifico"/>
                <a:cs typeface="Pacifico"/>
                <a:sym typeface="Pacifico"/>
              </a:rPr>
              <a:t>Diagramme entité association</a:t>
            </a:r>
            <a:endParaRPr b="1" sz="3000">
              <a:solidFill>
                <a:srgbClr val="19BBD5"/>
              </a:solidFill>
              <a:highlight>
                <a:schemeClr val="lt1"/>
              </a:highlight>
            </a:endParaRPr>
          </a:p>
        </p:txBody>
      </p:sp>
      <p:sp>
        <p:nvSpPr>
          <p:cNvPr id="440" name="Google Shape;440;p2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41" name="Google Shape;441;p21"/>
          <p:cNvSpPr txBox="1"/>
          <p:nvPr/>
        </p:nvSpPr>
        <p:spPr>
          <a:xfrm>
            <a:off x="500075" y="168585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descr="EA3.PNG" id="442" name="Google Shape;4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450" y="1057725"/>
            <a:ext cx="5943600" cy="36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1"/>
          <p:cNvSpPr/>
          <p:nvPr/>
        </p:nvSpPr>
        <p:spPr>
          <a:xfrm>
            <a:off x="2643965" y="1056830"/>
            <a:ext cx="5995200" cy="3495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4" name="Google Shape;444;p21"/>
          <p:cNvCxnSpPr/>
          <p:nvPr/>
        </p:nvCxnSpPr>
        <p:spPr>
          <a:xfrm flipH="1">
            <a:off x="2588470" y="1131830"/>
            <a:ext cx="9600" cy="334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1"/>
          <p:cNvCxnSpPr/>
          <p:nvPr/>
        </p:nvCxnSpPr>
        <p:spPr>
          <a:xfrm flipH="1">
            <a:off x="8685075" y="1056830"/>
            <a:ext cx="9600" cy="334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1"/>
          <p:cNvCxnSpPr/>
          <p:nvPr/>
        </p:nvCxnSpPr>
        <p:spPr>
          <a:xfrm rot="10800000">
            <a:off x="2920152" y="4601025"/>
            <a:ext cx="5541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1"/>
          <p:cNvCxnSpPr/>
          <p:nvPr/>
        </p:nvCxnSpPr>
        <p:spPr>
          <a:xfrm rot="10800000">
            <a:off x="2754900" y="1000800"/>
            <a:ext cx="5903400" cy="9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9_Default Theme">
  <a:themeElements>
    <a:clrScheme name="Atitlan - Blue - Light">
      <a:dk1>
        <a:srgbClr val="A1A1A1"/>
      </a:dk1>
      <a:lt1>
        <a:srgbClr val="FFFFFF"/>
      </a:lt1>
      <a:dk2>
        <a:srgbClr val="30C0D4"/>
      </a:dk2>
      <a:lt2>
        <a:srgbClr val="FFFFFF"/>
      </a:lt2>
      <a:accent1>
        <a:srgbClr val="2F2F2F"/>
      </a:accent1>
      <a:accent2>
        <a:srgbClr val="30C0D4"/>
      </a:accent2>
      <a:accent3>
        <a:srgbClr val="8B8B8B"/>
      </a:accent3>
      <a:accent4>
        <a:srgbClr val="555555"/>
      </a:accent4>
      <a:accent5>
        <a:srgbClr val="C6C6C6"/>
      </a:accent5>
      <a:accent6>
        <a:srgbClr val="A1A1A1"/>
      </a:accent6>
      <a:hlink>
        <a:srgbClr val="F33B48"/>
      </a:hlink>
      <a:folHlink>
        <a:srgbClr val="FFC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